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tags/tag1.xml" ContentType="application/vnd.openxmlformats-officedocument.presentationml.tag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3.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63" r:id="rId5"/>
    <p:sldMasterId id="2147483683" r:id="rId6"/>
    <p:sldMasterId id="2147483670" r:id="rId7"/>
  </p:sldMasterIdLst>
  <p:notesMasterIdLst>
    <p:notesMasterId r:id="rId66"/>
  </p:notesMasterIdLst>
  <p:sldIdLst>
    <p:sldId id="2147482096" r:id="rId8"/>
    <p:sldId id="2147482126" r:id="rId9"/>
    <p:sldId id="281" r:id="rId10"/>
    <p:sldId id="2147473234" r:id="rId11"/>
    <p:sldId id="2147473235" r:id="rId12"/>
    <p:sldId id="2147482111" r:id="rId13"/>
    <p:sldId id="2147482054" r:id="rId14"/>
    <p:sldId id="2147482055" r:id="rId15"/>
    <p:sldId id="2147482077" r:id="rId16"/>
    <p:sldId id="2147482129" r:id="rId17"/>
    <p:sldId id="2147482078" r:id="rId18"/>
    <p:sldId id="2147482079" r:id="rId19"/>
    <p:sldId id="2147482056" r:id="rId20"/>
    <p:sldId id="2147482057" r:id="rId21"/>
    <p:sldId id="2147482058" r:id="rId22"/>
    <p:sldId id="2147482080" r:id="rId23"/>
    <p:sldId id="2147482112" r:id="rId24"/>
    <p:sldId id="2147482127" r:id="rId25"/>
    <p:sldId id="2147482107" r:id="rId26"/>
    <p:sldId id="2147482114" r:id="rId27"/>
    <p:sldId id="2147482108" r:id="rId28"/>
    <p:sldId id="2147482113" r:id="rId29"/>
    <p:sldId id="2147482115" r:id="rId30"/>
    <p:sldId id="2147482130" r:id="rId31"/>
    <p:sldId id="2147482116" r:id="rId32"/>
    <p:sldId id="2147482117" r:id="rId33"/>
    <p:sldId id="2147482118" r:id="rId34"/>
    <p:sldId id="2147482125" r:id="rId35"/>
    <p:sldId id="2147482110" r:id="rId36"/>
    <p:sldId id="2147482132" r:id="rId37"/>
    <p:sldId id="2147482131" r:id="rId38"/>
    <p:sldId id="2147482119" r:id="rId39"/>
    <p:sldId id="2147482104" r:id="rId40"/>
    <p:sldId id="2147482139" r:id="rId41"/>
    <p:sldId id="2147482138" r:id="rId42"/>
    <p:sldId id="2147482121" r:id="rId43"/>
    <p:sldId id="2147482133" r:id="rId44"/>
    <p:sldId id="2147482134" r:id="rId45"/>
    <p:sldId id="2147482135" r:id="rId46"/>
    <p:sldId id="2147482136" r:id="rId47"/>
    <p:sldId id="2147482137" r:id="rId48"/>
    <p:sldId id="2147482105" r:id="rId49"/>
    <p:sldId id="2147482106" r:id="rId50"/>
    <p:sldId id="2147482101" r:id="rId51"/>
    <p:sldId id="2147482100" r:id="rId52"/>
    <p:sldId id="2147482102" r:id="rId53"/>
    <p:sldId id="2147482123" r:id="rId54"/>
    <p:sldId id="333" r:id="rId55"/>
    <p:sldId id="334" r:id="rId56"/>
    <p:sldId id="335" r:id="rId57"/>
    <p:sldId id="336" r:id="rId58"/>
    <p:sldId id="337" r:id="rId59"/>
    <p:sldId id="338" r:id="rId60"/>
    <p:sldId id="339" r:id="rId61"/>
    <p:sldId id="340" r:id="rId62"/>
    <p:sldId id="341" r:id="rId63"/>
    <p:sldId id="2147482124" r:id="rId64"/>
    <p:sldId id="284" r:id="rId6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25B61"/>
    <a:srgbClr val="F1F1F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3305" autoAdjust="0"/>
  </p:normalViewPr>
  <p:slideViewPr>
    <p:cSldViewPr snapToGrid="0">
      <p:cViewPr varScale="1">
        <p:scale>
          <a:sx n="75" d="100"/>
          <a:sy n="75" d="100"/>
        </p:scale>
        <p:origin x="300"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9.xml"/><Relationship Id="rId21" Type="http://schemas.openxmlformats.org/officeDocument/2006/relationships/slide" Target="slides/slide14.xml"/><Relationship Id="rId42" Type="http://schemas.openxmlformats.org/officeDocument/2006/relationships/slide" Target="slides/slide35.xml"/><Relationship Id="rId47" Type="http://schemas.openxmlformats.org/officeDocument/2006/relationships/slide" Target="slides/slide40.xml"/><Relationship Id="rId63" Type="http://schemas.openxmlformats.org/officeDocument/2006/relationships/slide" Target="slides/slide56.xml"/><Relationship Id="rId68" Type="http://schemas.openxmlformats.org/officeDocument/2006/relationships/viewProps" Target="viewProp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slide" Target="slides/slide46.xml"/><Relationship Id="rId58" Type="http://schemas.openxmlformats.org/officeDocument/2006/relationships/slide" Target="slides/slide51.xml"/><Relationship Id="rId66" Type="http://schemas.openxmlformats.org/officeDocument/2006/relationships/notesMaster" Target="notesMasters/notesMaster1.xml"/><Relationship Id="rId5" Type="http://schemas.openxmlformats.org/officeDocument/2006/relationships/slideMaster" Target="slideMasters/slideMaster2.xml"/><Relationship Id="rId61" Type="http://schemas.openxmlformats.org/officeDocument/2006/relationships/slide" Target="slides/slide54.xml"/><Relationship Id="rId19" Type="http://schemas.openxmlformats.org/officeDocument/2006/relationships/slide" Target="slides/slide1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slide" Target="slides/slide49.xml"/><Relationship Id="rId64" Type="http://schemas.openxmlformats.org/officeDocument/2006/relationships/slide" Target="slides/slide57.xml"/><Relationship Id="rId69" Type="http://schemas.openxmlformats.org/officeDocument/2006/relationships/theme" Target="theme/theme1.xml"/><Relationship Id="rId8" Type="http://schemas.openxmlformats.org/officeDocument/2006/relationships/slide" Target="slides/slide1.xml"/><Relationship Id="rId51" Type="http://schemas.openxmlformats.org/officeDocument/2006/relationships/slide" Target="slides/slide44.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slide" Target="slides/slide52.xml"/><Relationship Id="rId67" Type="http://schemas.openxmlformats.org/officeDocument/2006/relationships/presProps" Target="presProps.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slide" Target="slides/slide55.xml"/><Relationship Id="rId7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slide" Target="slides/slide53.xml"/><Relationship Id="rId65" Type="http://schemas.openxmlformats.org/officeDocument/2006/relationships/slide" Target="slides/slide58.xml"/><Relationship Id="rId4" Type="http://schemas.openxmlformats.org/officeDocument/2006/relationships/slideMaster" Target="slideMasters/slideMaster1.xml"/><Relationship Id="rId9" Type="http://schemas.openxmlformats.org/officeDocument/2006/relationships/slide" Target="slides/slide2.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 Id="rId34" Type="http://schemas.openxmlformats.org/officeDocument/2006/relationships/slide" Target="slides/slide27.xml"/><Relationship Id="rId50" Type="http://schemas.openxmlformats.org/officeDocument/2006/relationships/slide" Target="slides/slide43.xml"/><Relationship Id="rId55"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3CCBE56-DB39-4634-8B91-08AD29D163C3}" type="datetimeFigureOut">
              <a:rPr lang="en-GB" smtClean="0"/>
              <a:t>23/05/2025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B443FB4-7F7F-4ACC-9B3F-79A8A01119F1}" type="slidenum">
              <a:rPr lang="en-GB" smtClean="0"/>
              <a:t>‹#›</a:t>
            </a:fld>
            <a:endParaRPr lang="en-GB"/>
          </a:p>
        </p:txBody>
      </p:sp>
    </p:spTree>
    <p:extLst>
      <p:ext uri="{BB962C8B-B14F-4D97-AF65-F5344CB8AC3E}">
        <p14:creationId xmlns:p14="http://schemas.microsoft.com/office/powerpoint/2010/main" val="32853105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www.accenture.com/us-en/services/applied-intelligence/data-value" TargetMode="External"/><Relationship Id="rId2" Type="http://schemas.openxmlformats.org/officeDocument/2006/relationships/slide" Target="../slides/slide5.xml"/><Relationship Id="rId1" Type="http://schemas.openxmlformats.org/officeDocument/2006/relationships/notesMaster" Target="../notesMasters/notesMaster1.xml"/><Relationship Id="rId5" Type="http://schemas.openxmlformats.org/officeDocument/2006/relationships/hyperlink" Target="https://www.forrester.com/report/the-forrester-wave-big-data-hadoop-distributions-q1-2016/RES121574" TargetMode="External"/><Relationship Id="rId4" Type="http://schemas.openxmlformats.org/officeDocument/2006/relationships/hyperlink" Target="https://www.accenture.com/_acnmedia/PDF-108/Accenture-closing-data-value-gap-fixed.pdf"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Introduction : To gain an understanding of MSF Fabric, how it offers unique features and benefits for various applications </a:t>
            </a:r>
          </a:p>
          <a:p>
            <a:r>
              <a:rPr lang="en-US" dirty="0"/>
              <a:t>Explore : The Various components Which Make Up Fabric </a:t>
            </a:r>
          </a:p>
          <a:p>
            <a:r>
              <a:rPr lang="en-US" dirty="0"/>
              <a:t>Build : Wear the Data Analyst Persona and learn how Fabric can meet your needs in one platform. </a:t>
            </a:r>
            <a:endParaRPr lang="en-GB" dirty="0"/>
          </a:p>
        </p:txBody>
      </p:sp>
      <p:sp>
        <p:nvSpPr>
          <p:cNvPr id="4" name="Slide Number Placeholder 3"/>
          <p:cNvSpPr>
            <a:spLocks noGrp="1"/>
          </p:cNvSpPr>
          <p:nvPr>
            <p:ph type="sldNum" sz="quarter" idx="5"/>
          </p:nvPr>
        </p:nvSpPr>
        <p:spPr/>
        <p:txBody>
          <a:bodyPr/>
          <a:lstStyle/>
          <a:p>
            <a:fld id="{0B443FB4-7F7F-4ACC-9B3F-79A8A01119F1}" type="slidenum">
              <a:rPr lang="en-GB" smtClean="0"/>
              <a:t>1</a:t>
            </a:fld>
            <a:endParaRPr lang="en-GB"/>
          </a:p>
        </p:txBody>
      </p:sp>
    </p:spTree>
    <p:extLst>
      <p:ext uri="{BB962C8B-B14F-4D97-AF65-F5344CB8AC3E}">
        <p14:creationId xmlns:p14="http://schemas.microsoft.com/office/powerpoint/2010/main" val="10095268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IN" b="0" i="0">
                <a:solidFill>
                  <a:srgbClr val="17253D"/>
                </a:solidFill>
                <a:effectLst/>
                <a:latin typeface="Segoe UI" panose="020B0502040204020203" pitchFamily="34" charset="0"/>
              </a:rPr>
              <a:t>Microsoft Fabric is a unified, cloud-based data platform that delivers data management and analytics as a software as a service (SaaS).</a:t>
            </a:r>
          </a:p>
          <a:p>
            <a:pPr algn="l">
              <a:buFont typeface="Arial" panose="020B0604020202020204" pitchFamily="34" charset="0"/>
              <a:buChar char="•"/>
            </a:pPr>
            <a:r>
              <a:rPr lang="en-IN" b="0" i="0">
                <a:solidFill>
                  <a:srgbClr val="17253D"/>
                </a:solidFill>
                <a:effectLst/>
                <a:latin typeface="Segoe UI" panose="020B0502040204020203" pitchFamily="34" charset="0"/>
              </a:rPr>
              <a:t>Fabric provides end-to-end data services, from data ingestion to visualization.</a:t>
            </a:r>
          </a:p>
          <a:p>
            <a:pPr algn="l">
              <a:buFont typeface="Arial" panose="020B0604020202020204" pitchFamily="34" charset="0"/>
              <a:buChar char="•"/>
            </a:pPr>
            <a:r>
              <a:rPr lang="en-IN" b="0" i="0">
                <a:solidFill>
                  <a:srgbClr val="17253D"/>
                </a:solidFill>
                <a:effectLst/>
                <a:latin typeface="Segoe UI" panose="020B0502040204020203" pitchFamily="34" charset="0"/>
              </a:rPr>
              <a:t>Fabric combines components from Microsoft Azure and other services to provide a unified user experience.</a:t>
            </a:r>
          </a:p>
          <a:p>
            <a:pPr algn="l">
              <a:buFont typeface="Arial" panose="020B0604020202020204" pitchFamily="34" charset="0"/>
              <a:buChar char="•"/>
            </a:pPr>
            <a:r>
              <a:rPr lang="en-IN" b="0" i="0">
                <a:solidFill>
                  <a:srgbClr val="17253D"/>
                </a:solidFill>
                <a:effectLst/>
                <a:latin typeface="Segoe UI" panose="020B0502040204020203" pitchFamily="34" charset="0"/>
              </a:rPr>
              <a:t>Fabric connects seamlessly with Azure, enhancing Azure data processing and analytics capabilities. </a:t>
            </a:r>
          </a:p>
          <a:p>
            <a:pPr algn="l">
              <a:buFont typeface="Arial" panose="020B0604020202020204" pitchFamily="34" charset="0"/>
              <a:buChar char="•"/>
            </a:pPr>
            <a:r>
              <a:rPr lang="en-IN" b="0" i="0">
                <a:solidFill>
                  <a:srgbClr val="17253D"/>
                </a:solidFill>
                <a:effectLst/>
                <a:latin typeface="Segoe UI" panose="020B0502040204020203" pitchFamily="34" charset="0"/>
              </a:rPr>
              <a:t>Organizations of all sizes benefit from Fabric, such as by reducing complexity and improving decision-making.</a:t>
            </a:r>
          </a:p>
          <a:p>
            <a:pPr algn="l">
              <a:buFont typeface="Arial" panose="020B0604020202020204" pitchFamily="34" charset="0"/>
              <a:buChar char="•"/>
            </a:pPr>
            <a:r>
              <a:rPr lang="en-IN" b="0" i="0">
                <a:solidFill>
                  <a:srgbClr val="17253D"/>
                </a:solidFill>
                <a:effectLst/>
                <a:latin typeface="Segoe UI" panose="020B0502040204020203" pitchFamily="34" charset="0"/>
              </a:rPr>
              <a:t>Fabric use cases span industries, including retail, healthcare, and sustainability.</a:t>
            </a:r>
          </a:p>
          <a:p>
            <a:endParaRPr lang="en-GB"/>
          </a:p>
        </p:txBody>
      </p:sp>
      <p:sp>
        <p:nvSpPr>
          <p:cNvPr id="4" name="Slide Number Placeholder 3"/>
          <p:cNvSpPr>
            <a:spLocks noGrp="1"/>
          </p:cNvSpPr>
          <p:nvPr>
            <p:ph type="sldNum" sz="quarter" idx="5"/>
          </p:nvPr>
        </p:nvSpPr>
        <p:spPr/>
        <p:txBody>
          <a:bodyPr/>
          <a:lstStyle/>
          <a:p>
            <a:fld id="{0B443FB4-7F7F-4ACC-9B3F-79A8A01119F1}" type="slidenum">
              <a:rPr lang="en-GB" smtClean="0"/>
              <a:t>11</a:t>
            </a:fld>
            <a:endParaRPr lang="en-GB"/>
          </a:p>
        </p:txBody>
      </p:sp>
    </p:spTree>
    <p:extLst>
      <p:ext uri="{BB962C8B-B14F-4D97-AF65-F5344CB8AC3E}">
        <p14:creationId xmlns:p14="http://schemas.microsoft.com/office/powerpoint/2010/main" val="11862934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IN" b="0" i="0" dirty="0">
                <a:solidFill>
                  <a:srgbClr val="E6E6E6"/>
                </a:solidFill>
                <a:effectLst/>
                <a:latin typeface="Segoe UI" panose="020B0502040204020203" pitchFamily="34" charset="0"/>
              </a:rPr>
              <a:t>Microsoft Fabric is a unified end-to-end analytics and data platform designed for enterprises that require a unified solution. It encompasses data movement, processing, ingestion, transformation, real-time event routing, and report building. It offers a comprehensive suite of services including Data Engineering, Data Factory, Data Science, Real-Time Analytics, Data Warehouse, and Databases.</a:t>
            </a:r>
          </a:p>
          <a:p>
            <a:pPr algn="l"/>
            <a:endParaRPr lang="en-IN" b="0" i="0" dirty="0">
              <a:solidFill>
                <a:srgbClr val="E6E6E6"/>
              </a:solidFill>
              <a:effectLst/>
              <a:latin typeface="Segoe UI" panose="020B0502040204020203" pitchFamily="34" charset="0"/>
            </a:endParaRPr>
          </a:p>
          <a:p>
            <a:pPr algn="l"/>
            <a:r>
              <a:rPr lang="en-IN" b="0" i="0" dirty="0">
                <a:solidFill>
                  <a:srgbClr val="E6E6E6"/>
                </a:solidFill>
                <a:effectLst/>
                <a:latin typeface="Segoe UI" panose="020B0502040204020203" pitchFamily="34" charset="0"/>
              </a:rPr>
              <a:t>With Fabric, you don't need to assemble different services from multiple vendors. Instead, it offers a seamlessly integrated, user-friendly platform that simplifies your analytics requirements. Operating on a Software as a Service (SaaS) model, Fabric brings simplicity and integration to your solutions.</a:t>
            </a:r>
          </a:p>
          <a:p>
            <a:pPr algn="l"/>
            <a:endParaRPr lang="en-IN" b="0" i="0" dirty="0">
              <a:solidFill>
                <a:srgbClr val="E6E6E6"/>
              </a:solidFill>
              <a:effectLst/>
              <a:latin typeface="Segoe UI" panose="020B0502040204020203" pitchFamily="34" charset="0"/>
            </a:endParaRPr>
          </a:p>
          <a:p>
            <a:pPr algn="l"/>
            <a:r>
              <a:rPr lang="en-IN" b="0" i="0" dirty="0">
                <a:solidFill>
                  <a:srgbClr val="E6E6E6"/>
                </a:solidFill>
                <a:effectLst/>
                <a:latin typeface="Segoe UI" panose="020B0502040204020203" pitchFamily="34" charset="0"/>
              </a:rPr>
              <a:t>Microsoft Fabric integrates separate components into a cohesive stack. Instead of relying on different databases or data warehouses, you can centralize data storage with </a:t>
            </a:r>
            <a:r>
              <a:rPr lang="en-IN" b="0" i="0" dirty="0" err="1">
                <a:solidFill>
                  <a:srgbClr val="E6E6E6"/>
                </a:solidFill>
                <a:effectLst/>
                <a:latin typeface="Segoe UI" panose="020B0502040204020203" pitchFamily="34" charset="0"/>
              </a:rPr>
              <a:t>OneLake</a:t>
            </a:r>
            <a:r>
              <a:rPr lang="en-IN" b="0" i="0" dirty="0">
                <a:solidFill>
                  <a:srgbClr val="E6E6E6"/>
                </a:solidFill>
                <a:effectLst/>
                <a:latin typeface="Segoe UI" panose="020B0502040204020203" pitchFamily="34" charset="0"/>
              </a:rPr>
              <a:t>. AI capabilities are seamlessly embedded within Fabric, eliminating the need for manual integration. With Fabric, you can easily transition your raw data into actionable insights for business users.</a:t>
            </a:r>
          </a:p>
          <a:p>
            <a:pPr algn="l"/>
            <a:endParaRPr lang="en-IN" b="0" i="0" dirty="0">
              <a:solidFill>
                <a:srgbClr val="E6E6E6"/>
              </a:solidFill>
              <a:effectLst/>
              <a:latin typeface="Segoe UI" panose="020B0502040204020203" pitchFamily="34" charset="0"/>
            </a:endParaRPr>
          </a:p>
          <a:p>
            <a:pPr algn="l">
              <a:spcBef>
                <a:spcPts val="2400"/>
              </a:spcBef>
              <a:spcAft>
                <a:spcPts val="900"/>
              </a:spcAft>
            </a:pPr>
            <a:r>
              <a:rPr lang="en-IN" sz="3000" b="1" i="0" dirty="0">
                <a:solidFill>
                  <a:srgbClr val="E6E6E6"/>
                </a:solidFill>
                <a:effectLst/>
                <a:latin typeface="Segoe UI" panose="020B0502040204020203" pitchFamily="34" charset="0"/>
              </a:rPr>
              <a:t>Capabilities of Fabric</a:t>
            </a:r>
          </a:p>
          <a:p>
            <a:pPr algn="l"/>
            <a:r>
              <a:rPr lang="en-IN" b="0" i="0" dirty="0">
                <a:solidFill>
                  <a:srgbClr val="E6E6E6"/>
                </a:solidFill>
                <a:effectLst/>
                <a:latin typeface="Segoe UI" panose="020B0502040204020203" pitchFamily="34" charset="0"/>
              </a:rPr>
              <a:t>Microsoft Fabric offers a wide range of capabilities designed to enhance productivity, data management, and AI integration. Here are some of the key capabilities:</a:t>
            </a:r>
          </a:p>
          <a:p>
            <a:pPr algn="l">
              <a:spcBef>
                <a:spcPts val="1200"/>
              </a:spcBef>
              <a:spcAft>
                <a:spcPts val="1200"/>
              </a:spcAft>
              <a:buFont typeface="Arial" panose="020B0604020202020204" pitchFamily="34" charset="0"/>
              <a:buChar char="•"/>
            </a:pPr>
            <a:r>
              <a:rPr lang="en-IN" b="1" i="0" dirty="0">
                <a:solidFill>
                  <a:srgbClr val="E6E6E6"/>
                </a:solidFill>
                <a:effectLst/>
                <a:latin typeface="Segoe UI" panose="020B0502040204020203" pitchFamily="34" charset="0"/>
              </a:rPr>
              <a:t>Role-specific workloads:</a:t>
            </a:r>
            <a:r>
              <a:rPr lang="en-IN" b="0" i="0" dirty="0">
                <a:solidFill>
                  <a:srgbClr val="E6E6E6"/>
                </a:solidFill>
                <a:effectLst/>
                <a:latin typeface="Segoe UI" panose="020B0502040204020203" pitchFamily="34" charset="0"/>
              </a:rPr>
              <a:t> Customized solutions for various roles within an organization, providing each user with the necessary tools.</a:t>
            </a:r>
          </a:p>
          <a:p>
            <a:pPr algn="l">
              <a:spcBef>
                <a:spcPts val="1200"/>
              </a:spcBef>
              <a:spcAft>
                <a:spcPts val="1200"/>
              </a:spcAft>
              <a:buFont typeface="Arial" panose="020B0604020202020204" pitchFamily="34" charset="0"/>
              <a:buChar char="•"/>
            </a:pPr>
            <a:r>
              <a:rPr lang="en-IN" b="1" i="0" dirty="0" err="1">
                <a:solidFill>
                  <a:srgbClr val="E6E6E6"/>
                </a:solidFill>
                <a:effectLst/>
                <a:latin typeface="Segoe UI" panose="020B0502040204020203" pitchFamily="34" charset="0"/>
              </a:rPr>
              <a:t>OneLake</a:t>
            </a:r>
            <a:r>
              <a:rPr lang="en-IN" b="1" i="0" dirty="0">
                <a:solidFill>
                  <a:srgbClr val="E6E6E6"/>
                </a:solidFill>
                <a:effectLst/>
                <a:latin typeface="Segoe UI" panose="020B0502040204020203" pitchFamily="34" charset="0"/>
              </a:rPr>
              <a:t>:</a:t>
            </a:r>
            <a:r>
              <a:rPr lang="en-IN" b="0" i="0" dirty="0">
                <a:solidFill>
                  <a:srgbClr val="E6E6E6"/>
                </a:solidFill>
                <a:effectLst/>
                <a:latin typeface="Segoe UI" panose="020B0502040204020203" pitchFamily="34" charset="0"/>
              </a:rPr>
              <a:t> A unified data lake that simplifies data management and access.</a:t>
            </a:r>
          </a:p>
          <a:p>
            <a:pPr algn="l">
              <a:spcBef>
                <a:spcPts val="1200"/>
              </a:spcBef>
              <a:spcAft>
                <a:spcPts val="1200"/>
              </a:spcAft>
              <a:buFont typeface="Arial" panose="020B0604020202020204" pitchFamily="34" charset="0"/>
              <a:buChar char="•"/>
            </a:pPr>
            <a:r>
              <a:rPr lang="en-IN" b="1" i="0" dirty="0">
                <a:solidFill>
                  <a:srgbClr val="E6E6E6"/>
                </a:solidFill>
                <a:effectLst/>
                <a:latin typeface="Segoe UI" panose="020B0502040204020203" pitchFamily="34" charset="0"/>
              </a:rPr>
              <a:t>Copilot support:</a:t>
            </a:r>
            <a:r>
              <a:rPr lang="en-IN" b="0" i="0" dirty="0">
                <a:solidFill>
                  <a:srgbClr val="E6E6E6"/>
                </a:solidFill>
                <a:effectLst/>
                <a:latin typeface="Segoe UI" panose="020B0502040204020203" pitchFamily="34" charset="0"/>
              </a:rPr>
              <a:t> AI-driven features that assist users by providing intelligent suggestions and automating tasks.</a:t>
            </a:r>
          </a:p>
          <a:p>
            <a:pPr algn="l">
              <a:spcBef>
                <a:spcPts val="1200"/>
              </a:spcBef>
              <a:spcAft>
                <a:spcPts val="1200"/>
              </a:spcAft>
              <a:buFont typeface="Arial" panose="020B0604020202020204" pitchFamily="34" charset="0"/>
              <a:buChar char="•"/>
            </a:pPr>
            <a:r>
              <a:rPr lang="en-IN" b="1" i="0" dirty="0">
                <a:solidFill>
                  <a:srgbClr val="E6E6E6"/>
                </a:solidFill>
                <a:effectLst/>
                <a:latin typeface="Segoe UI" panose="020B0502040204020203" pitchFamily="34" charset="0"/>
              </a:rPr>
              <a:t>Integration with Microsoft 365:</a:t>
            </a:r>
            <a:r>
              <a:rPr lang="en-IN" b="0" i="0" dirty="0">
                <a:solidFill>
                  <a:srgbClr val="E6E6E6"/>
                </a:solidFill>
                <a:effectLst/>
                <a:latin typeface="Segoe UI" panose="020B0502040204020203" pitchFamily="34" charset="0"/>
              </a:rPr>
              <a:t> Seamless integration with Microsoft 365 tools, enhancing collaboration and productivity across the organization.</a:t>
            </a:r>
          </a:p>
          <a:p>
            <a:pPr algn="l">
              <a:spcBef>
                <a:spcPts val="1200"/>
              </a:spcBef>
              <a:spcAft>
                <a:spcPts val="1200"/>
              </a:spcAft>
              <a:buFont typeface="Arial" panose="020B0604020202020204" pitchFamily="34" charset="0"/>
              <a:buChar char="•"/>
            </a:pPr>
            <a:r>
              <a:rPr lang="en-IN" b="1" i="0" dirty="0">
                <a:solidFill>
                  <a:srgbClr val="E6E6E6"/>
                </a:solidFill>
                <a:effectLst/>
                <a:latin typeface="Segoe UI" panose="020B0502040204020203" pitchFamily="34" charset="0"/>
              </a:rPr>
              <a:t>Azure AI Foundry:</a:t>
            </a:r>
            <a:r>
              <a:rPr lang="en-IN" b="0" i="0" dirty="0">
                <a:solidFill>
                  <a:srgbClr val="E6E6E6"/>
                </a:solidFill>
                <a:effectLst/>
                <a:latin typeface="Segoe UI" panose="020B0502040204020203" pitchFamily="34" charset="0"/>
              </a:rPr>
              <a:t> Utilizes Azure AI Foundry for advanced AI and machine learning capabilities, enabling users to build and deploy AI models efficiently.</a:t>
            </a:r>
          </a:p>
          <a:p>
            <a:pPr algn="l">
              <a:spcBef>
                <a:spcPts val="1200"/>
              </a:spcBef>
              <a:spcAft>
                <a:spcPts val="1200"/>
              </a:spcAft>
              <a:buFont typeface="Arial" panose="020B0604020202020204" pitchFamily="34" charset="0"/>
              <a:buChar char="•"/>
            </a:pPr>
            <a:r>
              <a:rPr lang="en-IN" b="1" i="0" dirty="0">
                <a:solidFill>
                  <a:srgbClr val="E6E6E6"/>
                </a:solidFill>
                <a:effectLst/>
                <a:latin typeface="Segoe UI" panose="020B0502040204020203" pitchFamily="34" charset="0"/>
              </a:rPr>
              <a:t>Unified data management:</a:t>
            </a:r>
            <a:r>
              <a:rPr lang="en-IN" b="0" i="0" dirty="0">
                <a:solidFill>
                  <a:srgbClr val="E6E6E6"/>
                </a:solidFill>
                <a:effectLst/>
                <a:latin typeface="Segoe UI" panose="020B0502040204020203" pitchFamily="34" charset="0"/>
              </a:rPr>
              <a:t> Centralized data discovery that simplifies governance, sharing, and access.</a:t>
            </a:r>
          </a:p>
        </p:txBody>
      </p:sp>
      <p:sp>
        <p:nvSpPr>
          <p:cNvPr id="4" name="Slide Number Placeholder 3"/>
          <p:cNvSpPr>
            <a:spLocks noGrp="1"/>
          </p:cNvSpPr>
          <p:nvPr>
            <p:ph type="sldNum" sz="quarter" idx="5"/>
          </p:nvPr>
        </p:nvSpPr>
        <p:spPr/>
        <p:txBody>
          <a:bodyPr/>
          <a:lstStyle/>
          <a:p>
            <a:fld id="{0B443FB4-7F7F-4ACC-9B3F-79A8A01119F1}" type="slidenum">
              <a:rPr lang="en-GB" smtClean="0"/>
              <a:t>12</a:t>
            </a:fld>
            <a:endParaRPr lang="en-GB"/>
          </a:p>
        </p:txBody>
      </p:sp>
    </p:spTree>
    <p:extLst>
      <p:ext uri="{BB962C8B-B14F-4D97-AF65-F5344CB8AC3E}">
        <p14:creationId xmlns:p14="http://schemas.microsoft.com/office/powerpoint/2010/main" val="40292983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16000"/>
              </a:lnSpc>
              <a:spcBef>
                <a:spcPts val="0"/>
              </a:spcBef>
              <a:spcAft>
                <a:spcPts val="800"/>
              </a:spcAft>
            </a:pPr>
            <a:r>
              <a:rPr lang="en-US" sz="1200" dirty="0">
                <a:effectLst/>
                <a:latin typeface="Aptos" panose="020B0004020202020204" pitchFamily="34" charset="0"/>
                <a:ea typeface="Times New Roman" panose="02020603050405020304" pitchFamily="18" charset="0"/>
                <a:cs typeface="Times New Roman" panose="02020603050405020304" pitchFamily="18" charset="0"/>
              </a:rPr>
              <a:t>Fully using all your organization’s data and accelerating the value of it is only made possible by empowering all the individuals in your organization with secure and easy access to powerful analytics tools and generative AI experiences that increase productivity and facilitate near real-time insights while always remaining compliant. This begins to take shape when organizations can:</a:t>
            </a:r>
          </a:p>
          <a:p>
            <a:pPr marL="0" marR="0">
              <a:lnSpc>
                <a:spcPct val="116000"/>
              </a:lnSpc>
              <a:spcBef>
                <a:spcPts val="0"/>
              </a:spcBef>
              <a:spcAft>
                <a:spcPts val="0"/>
              </a:spcAft>
            </a:pPr>
            <a:r>
              <a:rPr lang="en-US" sz="1200" dirty="0">
                <a:effectLst/>
                <a:latin typeface="Aptos" panose="020B0004020202020204" pitchFamily="34" charset="0"/>
                <a:ea typeface="Times New Roman" panose="02020603050405020304" pitchFamily="18" charset="0"/>
                <a:cs typeface="Times New Roman" panose="02020603050405020304" pitchFamily="18" charset="0"/>
              </a:rPr>
              <a:t> </a:t>
            </a:r>
          </a:p>
          <a:p>
            <a:pPr marL="342900" marR="0" lvl="0" indent="-342900">
              <a:lnSpc>
                <a:spcPct val="116000"/>
              </a:lnSpc>
              <a:spcBef>
                <a:spcPts val="0"/>
              </a:spcBef>
              <a:spcAft>
                <a:spcPts val="0"/>
              </a:spcAft>
              <a:buFont typeface="Arial" panose="020B0604020202020204" pitchFamily="34" charset="0"/>
              <a:buChar char="•"/>
              <a:tabLst>
                <a:tab pos="457200" algn="l"/>
              </a:tabLst>
            </a:pPr>
            <a:r>
              <a:rPr lang="en-US" sz="1200" dirty="0">
                <a:effectLst/>
                <a:latin typeface="Aptos" panose="020B0004020202020204" pitchFamily="34" charset="0"/>
                <a:ea typeface="Times New Roman" panose="02020603050405020304" pitchFamily="18" charset="0"/>
                <a:cs typeface="Times New Roman" panose="02020603050405020304" pitchFamily="18" charset="0"/>
              </a:rPr>
              <a:t>Leverage a single, org-wide data lake where they can facilitate responsible data discovery and usage</a:t>
            </a:r>
          </a:p>
          <a:p>
            <a:pPr marL="342900" marR="0" lvl="0" indent="-342900">
              <a:lnSpc>
                <a:spcPct val="116000"/>
              </a:lnSpc>
              <a:spcBef>
                <a:spcPts val="0"/>
              </a:spcBef>
              <a:spcAft>
                <a:spcPts val="0"/>
              </a:spcAft>
              <a:buFont typeface="Arial" panose="020B0604020202020204" pitchFamily="34" charset="0"/>
              <a:buChar char="•"/>
              <a:tabLst>
                <a:tab pos="457200" algn="l"/>
              </a:tabLst>
            </a:pPr>
            <a:r>
              <a:rPr lang="en-US" sz="1200" dirty="0">
                <a:effectLst/>
                <a:latin typeface="Aptos" panose="020B0004020202020204" pitchFamily="34" charset="0"/>
                <a:ea typeface="Times New Roman" panose="02020603050405020304" pitchFamily="18" charset="0"/>
                <a:cs typeface="Times New Roman" panose="02020603050405020304" pitchFamily="18" charset="0"/>
              </a:rPr>
              <a:t>Provide secure data access to all data by connecting data from applications, websites, IOT, and 3</a:t>
            </a:r>
            <a:r>
              <a:rPr lang="en-US" sz="1200" baseline="30000" dirty="0">
                <a:effectLst/>
                <a:latin typeface="Aptos" panose="020B0004020202020204" pitchFamily="34" charset="0"/>
                <a:ea typeface="Times New Roman" panose="02020603050405020304" pitchFamily="18" charset="0"/>
                <a:cs typeface="Times New Roman" panose="02020603050405020304" pitchFamily="18" charset="0"/>
              </a:rPr>
              <a:t>rd</a:t>
            </a:r>
            <a:r>
              <a:rPr lang="en-US" sz="1200" dirty="0">
                <a:effectLst/>
                <a:latin typeface="Aptos" panose="020B0004020202020204" pitchFamily="34" charset="0"/>
                <a:ea typeface="Times New Roman" panose="02020603050405020304" pitchFamily="18" charset="0"/>
                <a:cs typeface="Times New Roman" panose="02020603050405020304" pitchFamily="18" charset="0"/>
              </a:rPr>
              <a:t> parties and improve data product efficacy</a:t>
            </a:r>
          </a:p>
          <a:p>
            <a:pPr marL="342900" marR="0" lvl="0" indent="-342900">
              <a:lnSpc>
                <a:spcPct val="116000"/>
              </a:lnSpc>
              <a:spcBef>
                <a:spcPts val="0"/>
              </a:spcBef>
              <a:spcAft>
                <a:spcPts val="0"/>
              </a:spcAft>
              <a:buFont typeface="Arial" panose="020B0604020202020204" pitchFamily="34" charset="0"/>
              <a:buChar char="•"/>
              <a:tabLst>
                <a:tab pos="457200" algn="l"/>
              </a:tabLst>
            </a:pPr>
            <a:r>
              <a:rPr lang="en-US" sz="1200" dirty="0">
                <a:effectLst/>
                <a:latin typeface="Aptos" panose="020B0004020202020204" pitchFamily="34" charset="0"/>
                <a:ea typeface="Times New Roman" panose="02020603050405020304" pitchFamily="18" charset="0"/>
                <a:cs typeface="Times New Roman" panose="02020603050405020304" pitchFamily="18" charset="0"/>
              </a:rPr>
              <a:t>Create unified and simplified, role-based, no-, low-, and pro-code experiences for every user on a unified platform, minimizing investment and cost of training and deployment</a:t>
            </a:r>
          </a:p>
          <a:p>
            <a:pPr marL="342900" marR="0" lvl="0" indent="-342900">
              <a:lnSpc>
                <a:spcPct val="116000"/>
              </a:lnSpc>
              <a:spcBef>
                <a:spcPts val="0"/>
              </a:spcBef>
              <a:spcAft>
                <a:spcPts val="0"/>
              </a:spcAft>
              <a:buFont typeface="Arial" panose="020B0604020202020204" pitchFamily="34" charset="0"/>
              <a:buChar char="•"/>
              <a:tabLst>
                <a:tab pos="457200" algn="l"/>
              </a:tabLst>
            </a:pPr>
            <a:r>
              <a:rPr lang="en-US" sz="1200" dirty="0">
                <a:effectLst/>
                <a:latin typeface="Aptos" panose="020B0004020202020204" pitchFamily="34" charset="0"/>
                <a:ea typeface="Times New Roman" panose="02020603050405020304" pitchFamily="18" charset="0"/>
                <a:cs typeface="Times New Roman" panose="02020603050405020304" pitchFamily="18" charset="0"/>
              </a:rPr>
              <a:t>Clear the burden of optimization and scale to exceed performance needs with unlimited scalability, implementing generative AI solutions to streamline processes and increase productivity</a:t>
            </a:r>
          </a:p>
          <a:p>
            <a:pPr marL="342900" marR="0" lvl="0" indent="-342900">
              <a:lnSpc>
                <a:spcPct val="116000"/>
              </a:lnSpc>
              <a:spcBef>
                <a:spcPts val="0"/>
              </a:spcBef>
              <a:spcAft>
                <a:spcPts val="0"/>
              </a:spcAft>
              <a:buFont typeface="Arial" panose="020B0604020202020204" pitchFamily="34" charset="0"/>
              <a:buChar char="•"/>
              <a:tabLst>
                <a:tab pos="457200" algn="l"/>
              </a:tabLst>
            </a:pPr>
            <a:r>
              <a:rPr lang="en-US" sz="1200" dirty="0">
                <a:effectLst/>
                <a:latin typeface="Aptos" panose="020B0004020202020204" pitchFamily="34" charset="0"/>
                <a:ea typeface="Times New Roman" panose="02020603050405020304" pitchFamily="18" charset="0"/>
                <a:cs typeface="Times New Roman" panose="02020603050405020304" pitchFamily="18" charset="0"/>
              </a:rPr>
              <a:t>Expedite BI and AI adoption of powerful analytics experiences through extensive integration with in-flow-of-work applications and preferred frameworks and languages, leveraging generative AI layered on top of your data</a:t>
            </a:r>
          </a:p>
          <a:p>
            <a:pPr marL="0" marR="0">
              <a:lnSpc>
                <a:spcPct val="116000"/>
              </a:lnSpc>
              <a:spcBef>
                <a:spcPts val="0"/>
              </a:spcBef>
              <a:spcAft>
                <a:spcPts val="0"/>
              </a:spcAft>
            </a:pPr>
            <a:r>
              <a:rPr lang="en-US" sz="1200" dirty="0">
                <a:effectLst/>
                <a:latin typeface="Aptos" panose="020B0004020202020204" pitchFamily="34" charset="0"/>
                <a:ea typeface="Times New Roman" panose="02020603050405020304" pitchFamily="18" charset="0"/>
                <a:cs typeface="Times New Roman" panose="02020603050405020304" pitchFamily="18" charset="0"/>
              </a:rPr>
              <a:t> </a:t>
            </a:r>
          </a:p>
          <a:p>
            <a:pPr marL="0" marR="0">
              <a:lnSpc>
                <a:spcPct val="116000"/>
              </a:lnSpc>
              <a:spcBef>
                <a:spcPts val="0"/>
              </a:spcBef>
              <a:spcAft>
                <a:spcPts val="0"/>
              </a:spcAft>
            </a:pPr>
            <a:r>
              <a:rPr lang="en-US" sz="1200" dirty="0">
                <a:effectLst/>
                <a:latin typeface="Aptos" panose="020B0004020202020204" pitchFamily="34" charset="0"/>
                <a:ea typeface="Times New Roman" panose="02020603050405020304" pitchFamily="18" charset="0"/>
                <a:cs typeface="Times New Roman" panose="02020603050405020304" pitchFamily="18" charset="0"/>
              </a:rPr>
              <a:t>By addressing data access issues, understanding performance needs, and reducing investments and costs related to deployment, organizations can begin to realize the value of their data, expedite innovation, open new revenue streams and reduce costs. </a:t>
            </a:r>
          </a:p>
          <a:p>
            <a:pPr marL="0" marR="0">
              <a:lnSpc>
                <a:spcPct val="116000"/>
              </a:lnSpc>
              <a:spcBef>
                <a:spcPts val="0"/>
              </a:spcBef>
              <a:spcAft>
                <a:spcPts val="0"/>
              </a:spcAft>
            </a:pPr>
            <a:r>
              <a:rPr lang="en-US" sz="1200" dirty="0">
                <a:effectLst/>
                <a:latin typeface="Aptos" panose="020B0004020202020204" pitchFamily="34" charset="0"/>
                <a:ea typeface="Times New Roman" panose="02020603050405020304" pitchFamily="18" charset="0"/>
                <a:cs typeface="Times New Roman" panose="02020603050405020304" pitchFamily="18" charset="0"/>
              </a:rPr>
              <a:t> </a:t>
            </a:r>
          </a:p>
          <a:p>
            <a:pPr marL="0" marR="0">
              <a:lnSpc>
                <a:spcPct val="116000"/>
              </a:lnSpc>
              <a:spcBef>
                <a:spcPts val="0"/>
              </a:spcBef>
              <a:spcAft>
                <a:spcPts val="0"/>
              </a:spcAft>
            </a:pPr>
            <a:r>
              <a:rPr lang="en-US" sz="1200" dirty="0">
                <a:effectLst/>
                <a:latin typeface="Aptos" panose="020B0004020202020204" pitchFamily="34" charset="0"/>
                <a:ea typeface="Times New Roman" panose="02020603050405020304" pitchFamily="18" charset="0"/>
                <a:cs typeface="Times New Roman" panose="02020603050405020304" pitchFamily="18" charset="0"/>
              </a:rPr>
              <a:t> </a:t>
            </a:r>
          </a:p>
          <a:p>
            <a:pPr marL="0" marR="0">
              <a:spcBef>
                <a:spcPts val="0"/>
              </a:spcBef>
              <a:spcAft>
                <a:spcPts val="0"/>
              </a:spcAft>
            </a:pPr>
            <a:endParaRPr lang="en-US" sz="1200" dirty="0">
              <a:effectLst/>
              <a:latin typeface="Times New Roman" panose="02020603050405020304" pitchFamily="18" charset="0"/>
              <a:ea typeface="Times New Roman" panose="02020603050405020304" pitchFamily="18" charset="0"/>
            </a:endParaRPr>
          </a:p>
          <a:p>
            <a:endParaRPr lang="en-GB" dirty="0"/>
          </a:p>
        </p:txBody>
      </p:sp>
      <p:sp>
        <p:nvSpPr>
          <p:cNvPr id="4" name="Slide Number Placeholder 3"/>
          <p:cNvSpPr>
            <a:spLocks noGrp="1"/>
          </p:cNvSpPr>
          <p:nvPr>
            <p:ph type="sldNum" sz="quarter" idx="5"/>
          </p:nvPr>
        </p:nvSpPr>
        <p:spPr/>
        <p:txBody>
          <a:bodyPr/>
          <a:lstStyle/>
          <a:p>
            <a:fld id="{0B443FB4-7F7F-4ACC-9B3F-79A8A01119F1}" type="slidenum">
              <a:rPr lang="en-GB" smtClean="0"/>
              <a:t>13</a:t>
            </a:fld>
            <a:endParaRPr lang="en-GB"/>
          </a:p>
        </p:txBody>
      </p:sp>
    </p:spTree>
    <p:extLst>
      <p:ext uri="{BB962C8B-B14F-4D97-AF65-F5344CB8AC3E}">
        <p14:creationId xmlns:p14="http://schemas.microsoft.com/office/powerpoint/2010/main" val="40592050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16000"/>
              </a:lnSpc>
              <a:spcBef>
                <a:spcPts val="0"/>
              </a:spcBef>
              <a:spcAft>
                <a:spcPts val="0"/>
              </a:spcAft>
            </a:pPr>
            <a:r>
              <a:rPr lang="en-US" sz="1200" dirty="0">
                <a:effectLst/>
                <a:latin typeface="Aptos" panose="020B0004020202020204" pitchFamily="34" charset="0"/>
                <a:ea typeface="Times New Roman" panose="02020603050405020304" pitchFamily="18" charset="0"/>
                <a:cs typeface="Times New Roman" panose="02020603050405020304" pitchFamily="18" charset="0"/>
              </a:rPr>
              <a:t>To lay the foundation for long-term success, organizations need a unified, intelligent data estate that’s built on an open and governed data lake house.  </a:t>
            </a:r>
          </a:p>
          <a:p>
            <a:pPr marL="0" marR="0">
              <a:lnSpc>
                <a:spcPct val="116000"/>
              </a:lnSpc>
              <a:spcBef>
                <a:spcPts val="0"/>
              </a:spcBef>
              <a:spcAft>
                <a:spcPts val="0"/>
              </a:spcAft>
            </a:pPr>
            <a:r>
              <a:rPr lang="en-US" sz="1200" dirty="0">
                <a:effectLst/>
                <a:latin typeface="Aptos" panose="020B0004020202020204" pitchFamily="34" charset="0"/>
                <a:ea typeface="Times New Roman" panose="02020603050405020304" pitchFamily="18" charset="0"/>
                <a:cs typeface="Times New Roman" panose="02020603050405020304" pitchFamily="18" charset="0"/>
              </a:rPr>
              <a:t> </a:t>
            </a:r>
          </a:p>
          <a:p>
            <a:pPr marL="0" marR="0">
              <a:lnSpc>
                <a:spcPct val="116000"/>
              </a:lnSpc>
              <a:spcBef>
                <a:spcPts val="0"/>
              </a:spcBef>
              <a:spcAft>
                <a:spcPts val="0"/>
              </a:spcAft>
            </a:pPr>
            <a:r>
              <a:rPr lang="en-US" sz="1200" dirty="0">
                <a:effectLst/>
                <a:latin typeface="Aptos" panose="020B0004020202020204" pitchFamily="34" charset="0"/>
                <a:ea typeface="Times New Roman" panose="02020603050405020304" pitchFamily="18" charset="0"/>
                <a:cs typeface="Times New Roman" panose="02020603050405020304" pitchFamily="18" charset="0"/>
              </a:rPr>
              <a:t>Organizations should easily and seamlessly be able to connect all their data sources in one place, protected by a secure and federated governance approach. With built-in, self-service analytics tools, all employees can be empowered to extract more value from their data, whether it’s through advanced data preparation, exploration, transformation and modeling, or through seamless sharing and visualizations of data, and insights embedded in the applications used by teams every day.</a:t>
            </a:r>
          </a:p>
          <a:p>
            <a:pPr marL="0" marR="0">
              <a:lnSpc>
                <a:spcPct val="116000"/>
              </a:lnSpc>
              <a:spcBef>
                <a:spcPts val="0"/>
              </a:spcBef>
              <a:spcAft>
                <a:spcPts val="0"/>
              </a:spcAft>
            </a:pPr>
            <a:r>
              <a:rPr lang="en-US" sz="1200" dirty="0">
                <a:effectLst/>
                <a:latin typeface="Aptos" panose="020B0004020202020204" pitchFamily="34" charset="0"/>
                <a:ea typeface="Times New Roman" panose="02020603050405020304" pitchFamily="18" charset="0"/>
                <a:cs typeface="Times New Roman" panose="02020603050405020304" pitchFamily="18" charset="0"/>
              </a:rPr>
              <a:t> </a:t>
            </a:r>
          </a:p>
          <a:p>
            <a:pPr marL="0" marR="0">
              <a:lnSpc>
                <a:spcPct val="116000"/>
              </a:lnSpc>
              <a:spcBef>
                <a:spcPts val="0"/>
              </a:spcBef>
              <a:spcAft>
                <a:spcPts val="0"/>
              </a:spcAft>
            </a:pPr>
            <a:r>
              <a:rPr lang="en-US" sz="1200" dirty="0">
                <a:effectLst/>
                <a:latin typeface="Aptos" panose="020B0004020202020204" pitchFamily="34" charset="0"/>
                <a:ea typeface="Times New Roman" panose="02020603050405020304" pitchFamily="18" charset="0"/>
                <a:cs typeface="Times New Roman" panose="02020603050405020304" pitchFamily="18" charset="0"/>
              </a:rPr>
              <a:t>With a unified and intelligent data estate, companies can accelerate insight discovery while transforming their data for successful AI innovation.</a:t>
            </a:r>
          </a:p>
          <a:p>
            <a:pPr marL="0" marR="0">
              <a:lnSpc>
                <a:spcPct val="116000"/>
              </a:lnSpc>
              <a:spcBef>
                <a:spcPts val="0"/>
              </a:spcBef>
              <a:spcAft>
                <a:spcPts val="0"/>
              </a:spcAft>
            </a:pPr>
            <a:r>
              <a:rPr lang="en-US" sz="1200" i="1" dirty="0">
                <a:effectLst/>
                <a:latin typeface="Aptos" panose="020B0004020202020204" pitchFamily="34" charset="0"/>
                <a:ea typeface="Times New Roman" panose="02020603050405020304" pitchFamily="18" charset="0"/>
                <a:cs typeface="Times New Roman" panose="02020603050405020304" pitchFamily="18" charset="0"/>
              </a:rPr>
              <a:t> </a:t>
            </a:r>
            <a:endParaRPr lang="en-US" sz="1200" dirty="0">
              <a:effectLst/>
              <a:latin typeface="Aptos" panose="020B0004020202020204" pitchFamily="34" charset="0"/>
              <a:ea typeface="Times New Roman" panose="02020603050405020304" pitchFamily="18" charset="0"/>
              <a:cs typeface="Times New Roman" panose="02020603050405020304" pitchFamily="18" charset="0"/>
            </a:endParaRPr>
          </a:p>
          <a:p>
            <a:pPr marL="0" marR="0" algn="l">
              <a:lnSpc>
                <a:spcPct val="107000"/>
              </a:lnSpc>
              <a:spcBef>
                <a:spcPts val="0"/>
              </a:spcBef>
              <a:spcAft>
                <a:spcPts val="800"/>
              </a:spcAft>
            </a:pPr>
            <a:r>
              <a:rPr lang="en-US" sz="1800" dirty="0">
                <a:effectLst/>
                <a:latin typeface="Segoe UI" panose="020B0502040204020203" pitchFamily="34" charset="0"/>
                <a:ea typeface="Calibri" panose="020F0502020204030204" pitchFamily="34" charset="0"/>
                <a:cs typeface="Arial" panose="020B0604020202020204" pitchFamily="34" charset="0"/>
              </a:rPr>
              <a:t>With the launch of Microsoft Fabric, Microsoft has embraced an open and governed </a:t>
            </a:r>
            <a:r>
              <a:rPr lang="en-US" sz="1800" dirty="0" err="1">
                <a:effectLst/>
                <a:latin typeface="Segoe UI" panose="020B0502040204020203" pitchFamily="34" charset="0"/>
                <a:ea typeface="Calibri" panose="020F0502020204030204" pitchFamily="34" charset="0"/>
                <a:cs typeface="Arial" panose="020B0604020202020204" pitchFamily="34" charset="0"/>
              </a:rPr>
              <a:t>lakehouse</a:t>
            </a:r>
            <a:r>
              <a:rPr lang="en-US" sz="1800" dirty="0">
                <a:effectLst/>
                <a:latin typeface="Segoe UI" panose="020B0502040204020203" pitchFamily="34" charset="0"/>
                <a:ea typeface="Calibri" panose="020F0502020204030204" pitchFamily="34" charset="0"/>
                <a:cs typeface="Arial" panose="020B0604020202020204" pitchFamily="34" charset="0"/>
              </a:rPr>
              <a:t> as the underlying SaaS storage, standardizing on Delta Parquet format—the same format Azure Databricks customers are using today.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gn="l">
              <a:lnSpc>
                <a:spcPct val="107000"/>
              </a:lnSpc>
              <a:spcBef>
                <a:spcPts val="0"/>
              </a:spcBef>
              <a:spcAft>
                <a:spcPts val="800"/>
              </a:spcAft>
            </a:pPr>
            <a:r>
              <a:rPr lang="en-US" sz="1800" dirty="0">
                <a:effectLst/>
                <a:latin typeface="Segoe UI" panose="020B0502040204020203" pitchFamily="34" charset="0"/>
                <a:ea typeface="Calibri" panose="020F0502020204030204" pitchFamily="34" charset="0"/>
                <a:cs typeface="Arial" panose="020B0604020202020204" pitchFamily="34" charset="0"/>
              </a:rPr>
              <a:t>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gn="l">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gn="l">
              <a:lnSpc>
                <a:spcPct val="107000"/>
              </a:lnSpc>
              <a:spcBef>
                <a:spcPts val="0"/>
              </a:spcBef>
              <a:spcAft>
                <a:spcPts val="800"/>
              </a:spcAft>
            </a:pPr>
            <a:r>
              <a:rPr lang="en-US" sz="1800" dirty="0">
                <a:effectLst/>
                <a:latin typeface="Segoe UI" panose="020B0502040204020203" pitchFamily="34" charset="0"/>
                <a:ea typeface="Calibri" panose="020F0502020204030204" pitchFamily="34" charset="0"/>
                <a:cs typeface="Arial" panose="020B0604020202020204" pitchFamily="34" charset="0"/>
              </a:rPr>
              <a:t>With this evolution of the Unify Your Intelligent Data and Analytics Platform solution play, customers can choose the analytics capabilities from Microsoft Fabric and Azure Machine Learning that work best for their scenarios—without worrying about reshaping their data.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endParaRPr lang="en-US" sz="1800" dirty="0"/>
          </a:p>
          <a:p>
            <a:pPr marL="0" marR="0" algn="l">
              <a:lnSpc>
                <a:spcPct val="107000"/>
              </a:lnSpc>
              <a:spcBef>
                <a:spcPts val="0"/>
              </a:spcBef>
              <a:spcAft>
                <a:spcPts val="800"/>
              </a:spcAft>
            </a:pPr>
            <a:r>
              <a:rPr lang="en-US" sz="1800" dirty="0">
                <a:effectLst/>
                <a:latin typeface="Segoe UI" panose="020B0502040204020203" pitchFamily="34" charset="0"/>
                <a:ea typeface="Calibri" panose="020F0502020204030204" pitchFamily="34" charset="0"/>
                <a:cs typeface="Arial" panose="020B0604020202020204" pitchFamily="34" charset="0"/>
              </a:rPr>
              <a:t>Fabric is also natively integrated with Microsoft Purview, so you and your customers can work with a robust toolset for information protection, data loss prevention, and auditing.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gn="l">
              <a:lnSpc>
                <a:spcPct val="107000"/>
              </a:lnSpc>
              <a:spcBef>
                <a:spcPts val="0"/>
              </a:spcBef>
              <a:spcAft>
                <a:spcPts val="800"/>
              </a:spcAft>
            </a:pPr>
            <a:r>
              <a:rPr lang="en-US" sz="1800" dirty="0">
                <a:effectLst/>
                <a:latin typeface="Segoe UI" panose="020B0502040204020203" pitchFamily="34" charset="0"/>
                <a:ea typeface="Calibri" panose="020F0502020204030204" pitchFamily="34" charset="0"/>
                <a:cs typeface="Arial" panose="020B0604020202020204" pitchFamily="34" charset="0"/>
              </a:rPr>
              <a:t>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r>
              <a:rPr lang="en-US" sz="1800" dirty="0">
                <a:effectLst/>
                <a:latin typeface="Segoe UI" panose="020B0502040204020203" pitchFamily="34" charset="0"/>
                <a:ea typeface="Calibri" panose="020F0502020204030204" pitchFamily="34" charset="0"/>
              </a:rPr>
              <a:t>This means that Azure will continue to be the best destination for Analytics and AI workloads.</a:t>
            </a:r>
            <a:r>
              <a:rPr lang="en-US" sz="1800" dirty="0">
                <a:effectLst/>
              </a:rPr>
              <a:t> </a:t>
            </a:r>
            <a:endParaRPr lang="en-US" sz="1800" dirty="0"/>
          </a:p>
          <a:p>
            <a:endParaRPr lang="en-GB" sz="1800" dirty="0"/>
          </a:p>
          <a:p>
            <a:pPr algn="l"/>
            <a:endParaRPr lang="en-US" sz="1800" b="0" i="0" dirty="0">
              <a:solidFill>
                <a:srgbClr val="000000"/>
              </a:solidFill>
              <a:effectLst/>
              <a:latin typeface="Segoe UI" panose="020B0502040204020203" pitchFamily="34" charset="0"/>
            </a:endParaRPr>
          </a:p>
          <a:p>
            <a:endParaRPr lang="en-GB" dirty="0"/>
          </a:p>
        </p:txBody>
      </p:sp>
      <p:sp>
        <p:nvSpPr>
          <p:cNvPr id="4" name="Slide Number Placeholder 3"/>
          <p:cNvSpPr>
            <a:spLocks noGrp="1"/>
          </p:cNvSpPr>
          <p:nvPr>
            <p:ph type="sldNum" sz="quarter" idx="5"/>
          </p:nvPr>
        </p:nvSpPr>
        <p:spPr/>
        <p:txBody>
          <a:bodyPr/>
          <a:lstStyle/>
          <a:p>
            <a:fld id="{0B443FB4-7F7F-4ACC-9B3F-79A8A01119F1}" type="slidenum">
              <a:rPr lang="en-GB" smtClean="0"/>
              <a:t>14</a:t>
            </a:fld>
            <a:endParaRPr lang="en-GB"/>
          </a:p>
        </p:txBody>
      </p:sp>
    </p:spTree>
    <p:extLst>
      <p:ext uri="{BB962C8B-B14F-4D97-AF65-F5344CB8AC3E}">
        <p14:creationId xmlns:p14="http://schemas.microsoft.com/office/powerpoint/2010/main" val="2697474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lnSpc>
                <a:spcPct val="107000"/>
              </a:lnSpc>
              <a:buAutoNum type="arabicPeriod"/>
              <a:tabLst>
                <a:tab pos="457200" algn="l"/>
              </a:tabLst>
            </a:pPr>
            <a:r>
              <a:rPr lang="en-US" sz="1200" b="1">
                <a:effectLst/>
                <a:latin typeface="Calibri"/>
                <a:ea typeface="Calibri" panose="020F0502020204030204" pitchFamily="34" charset="0"/>
                <a:cs typeface="Calibri"/>
              </a:rPr>
              <a:t>Unify your enterprise data estate </a:t>
            </a:r>
            <a:r>
              <a:rPr lang="en-US" sz="1200">
                <a:effectLst/>
                <a:latin typeface="Calibri"/>
                <a:ea typeface="Calibri" panose="020F0502020204030204" pitchFamily="34" charset="0"/>
                <a:cs typeface="Calibri"/>
              </a:rPr>
              <a:t>and centralize and curate all your business data within a single, governed hub, streamlining the analytics process for responsible data discovery and usage.</a:t>
            </a:r>
            <a:r>
              <a:rPr lang="en-US" sz="1200">
                <a:latin typeface="Calibri"/>
                <a:ea typeface="Calibri" panose="020F0502020204030204" pitchFamily="34" charset="0"/>
                <a:cs typeface="Calibri"/>
              </a:rPr>
              <a:t> </a:t>
            </a:r>
            <a:endParaRPr lang="en-US" sz="1200">
              <a:effectLst/>
              <a:latin typeface="Calibri" panose="020F0502020204030204" pitchFamily="34" charset="0"/>
              <a:ea typeface="Calibri" panose="020F0502020204030204" pitchFamily="34" charset="0"/>
              <a:cs typeface="Calibri"/>
            </a:endParaRPr>
          </a:p>
          <a:p>
            <a:pPr marL="342900" indent="-342900">
              <a:lnSpc>
                <a:spcPct val="107000"/>
              </a:lnSpc>
              <a:buFont typeface="+mj-lt"/>
              <a:buAutoNum type="arabicPeriod"/>
              <a:tabLst>
                <a:tab pos="457200" algn="l"/>
              </a:tabLst>
            </a:pPr>
            <a:r>
              <a:rPr lang="en-US" sz="1200" b="1">
                <a:effectLst/>
                <a:latin typeface="Calibri"/>
                <a:ea typeface="Calibri" panose="020F0502020204030204" pitchFamily="34" charset="0"/>
                <a:cs typeface="Calibri"/>
              </a:rPr>
              <a:t>Transform data for powerful AI solutions </a:t>
            </a:r>
            <a:r>
              <a:rPr lang="en-US" sz="1200" b="0">
                <a:effectLst/>
                <a:latin typeface="Calibri"/>
                <a:ea typeface="Calibri" panose="020F0502020204030204" pitchFamily="34" charset="0"/>
                <a:cs typeface="Calibri"/>
              </a:rPr>
              <a:t>and </a:t>
            </a:r>
            <a:r>
              <a:rPr lang="en-US" sz="1200">
                <a:effectLst/>
                <a:latin typeface="Calibri"/>
                <a:ea typeface="Calibri" panose="020F0502020204030204" pitchFamily="34" charset="0"/>
                <a:cs typeface="Calibri"/>
              </a:rPr>
              <a:t>reduce the time and effort it takes to unlock insights from your data using natural language and custom generative AI solutions to streamline the development of machine learning and artificial intelligence models by building them on a lake-based data architecture.</a:t>
            </a:r>
            <a:r>
              <a:rPr lang="en-US" sz="1200">
                <a:latin typeface="Calibri"/>
                <a:ea typeface="Calibri" panose="020F0502020204030204" pitchFamily="34" charset="0"/>
                <a:cs typeface="Calibri"/>
              </a:rPr>
              <a:t> </a:t>
            </a:r>
            <a:endParaRPr lang="en-US" sz="1200">
              <a:effectLst/>
              <a:latin typeface="Calibri" panose="020F0502020204030204" pitchFamily="34" charset="0"/>
              <a:ea typeface="Calibri" panose="020F0502020204030204" pitchFamily="34" charset="0"/>
              <a:cs typeface="Calibri"/>
            </a:endParaRPr>
          </a:p>
          <a:p>
            <a:pPr marL="342900" indent="-342900">
              <a:lnSpc>
                <a:spcPct val="107000"/>
              </a:lnSpc>
              <a:buFont typeface="+mj-lt"/>
              <a:buAutoNum type="arabicPeriod"/>
              <a:tabLst>
                <a:tab pos="457200" algn="l"/>
              </a:tabLst>
            </a:pPr>
            <a:r>
              <a:rPr lang="en-US" sz="1200" b="1">
                <a:effectLst/>
                <a:latin typeface="Calibri"/>
                <a:ea typeface="Calibri" panose="020F0502020204030204" pitchFamily="34" charset="0"/>
                <a:cs typeface="Calibri"/>
              </a:rPr>
              <a:t>Empower everyone with analytics and insights </a:t>
            </a:r>
            <a:r>
              <a:rPr lang="en-US" sz="1200" b="0">
                <a:effectLst/>
                <a:latin typeface="Calibri"/>
                <a:ea typeface="Calibri" panose="020F0502020204030204" pitchFamily="34" charset="0"/>
                <a:cs typeface="Calibri"/>
              </a:rPr>
              <a:t>by providing them with self-service analytics tools to expedite innovation and the discovery of new revenue opportunities thanks to the facilitation of near real-time insights. </a:t>
            </a:r>
          </a:p>
          <a:p>
            <a:pPr marL="342900" indent="-342900">
              <a:lnSpc>
                <a:spcPct val="107000"/>
              </a:lnSpc>
              <a:buFont typeface="+mj-lt"/>
              <a:buAutoNum type="arabicPeriod"/>
              <a:tabLst>
                <a:tab pos="457200" algn="l"/>
              </a:tabLst>
            </a:pPr>
            <a:r>
              <a:rPr lang="en-US" sz="1200" b="1">
                <a:effectLst/>
                <a:latin typeface="Calibri"/>
                <a:ea typeface="Calibri" panose="020F0502020204030204" pitchFamily="34" charset="0"/>
                <a:cs typeface="Calibri"/>
              </a:rPr>
              <a:t>Seamlessly govern and protect </a:t>
            </a:r>
            <a:r>
              <a:rPr lang="en-US" sz="1200" b="0">
                <a:effectLst/>
                <a:latin typeface="Calibri"/>
                <a:ea typeface="Calibri" panose="020F0502020204030204" pitchFamily="34" charset="0"/>
                <a:cs typeface="Calibri"/>
              </a:rPr>
              <a:t>by responsibly democratizing data while providing industry-leading layered security, governance, and compliance capabilities to accelerate value creation without compromising protection. </a:t>
            </a:r>
            <a:endParaRPr lang="en-US" sz="1200">
              <a:effectLst/>
              <a:latin typeface="Calibri" panose="020F0502020204030204" pitchFamily="34" charset="0"/>
              <a:ea typeface="Calibri" panose="020F0502020204030204" pitchFamily="34" charset="0"/>
              <a:cs typeface="Calibri"/>
            </a:endParaRPr>
          </a:p>
          <a:p>
            <a:pPr marL="0" marR="0">
              <a:lnSpc>
                <a:spcPct val="107000"/>
              </a:lnSpc>
              <a:spcBef>
                <a:spcPts val="0"/>
              </a:spcBef>
              <a:spcAft>
                <a:spcPts val="0"/>
              </a:spcAft>
            </a:pPr>
            <a:r>
              <a:rPr lang="en-US" sz="1200">
                <a:effectLst/>
                <a:latin typeface="Calibri"/>
                <a:ea typeface="Calibri" panose="020F0502020204030204" pitchFamily="34" charset="0"/>
                <a:cs typeface="Calibri"/>
              </a:rPr>
              <a:t> </a:t>
            </a:r>
          </a:p>
          <a:p>
            <a:endParaRPr lang="en-US"/>
          </a:p>
          <a:p>
            <a:endParaRPr lang="en-GB"/>
          </a:p>
        </p:txBody>
      </p:sp>
      <p:sp>
        <p:nvSpPr>
          <p:cNvPr id="4" name="Slide Number Placeholder 3"/>
          <p:cNvSpPr>
            <a:spLocks noGrp="1"/>
          </p:cNvSpPr>
          <p:nvPr>
            <p:ph type="sldNum" sz="quarter" idx="5"/>
          </p:nvPr>
        </p:nvSpPr>
        <p:spPr/>
        <p:txBody>
          <a:bodyPr/>
          <a:lstStyle/>
          <a:p>
            <a:fld id="{0B443FB4-7F7F-4ACC-9B3F-79A8A01119F1}" type="slidenum">
              <a:rPr lang="en-GB" smtClean="0"/>
              <a:t>15</a:t>
            </a:fld>
            <a:endParaRPr lang="en-GB"/>
          </a:p>
        </p:txBody>
      </p:sp>
    </p:spTree>
    <p:extLst>
      <p:ext uri="{BB962C8B-B14F-4D97-AF65-F5344CB8AC3E}">
        <p14:creationId xmlns:p14="http://schemas.microsoft.com/office/powerpoint/2010/main" val="41689529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Capacity usage in Fabric is almost identical to capacity usage in Power BI Premium Per Capacity (PPC)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Provision Capacity : </a:t>
            </a:r>
            <a:r>
              <a:rPr lang="en-US" sz="1200" dirty="0">
                <a:solidFill>
                  <a:srgbClr val="000000"/>
                </a:solidFill>
              </a:rPr>
              <a:t>A single capacity is providing the compute power for all the Fabric’s workloads </a:t>
            </a:r>
            <a:endParaRPr lang="en-US" sz="1200" b="1" dirty="0">
              <a:solidFill>
                <a:srgbClr val="000000"/>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00"/>
                </a:solidFill>
              </a:rPr>
              <a:t>A single capacity typically supports dozens of separate projects simultaneously, each managed in its own workspace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00"/>
                </a:solidFill>
                <a:latin typeface="+mn-lt"/>
                <a:cs typeface="+mn-cs"/>
              </a:rPr>
              <a:t>Developers will share a workspace where collaborative development and consumption at scale is managed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When you purchase a PC, you choose the number of CPU cores.  The more CPU cores the more load the PC can handle.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effectLst/>
                <a:uLnTx/>
                <a:uFillTx/>
                <a:ea typeface="+mn-ea"/>
                <a:cs typeface="+mn-cs"/>
              </a:rPr>
              <a:t>The CPU cores are dynamically shared across all applications with no need to pre-allocate by app.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effectLst/>
                <a:uLnTx/>
                <a:uFillTx/>
                <a:ea typeface="+mn-ea"/>
                <a:cs typeface="+mn-cs"/>
              </a:rPr>
              <a:t>The total consumption of the CPU across all apps cannot exceed the number of cores.</a:t>
            </a:r>
            <a:r>
              <a:rPr lang="en-US" dirty="0"/>
              <a:t> </a:t>
            </a:r>
            <a:r>
              <a:rPr kumimoji="0" lang="en-US" b="0" i="0" u="none" strike="noStrike" kern="1200" cap="none" spc="0" normalizeH="0" baseline="0" noProof="0" dirty="0">
                <a:ln>
                  <a:noFill/>
                </a:ln>
                <a:effectLst/>
                <a:uLnTx/>
                <a:uFillTx/>
                <a:ea typeface="+mn-ea"/>
                <a:cs typeface="+mn-cs"/>
              </a:rPr>
              <a:t>CPU overload causes throttling.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capacity units are dynamically shared across all the Fabric workloads, with no pre-allocation necessary.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CAPACITIES</a:t>
            </a:r>
            <a:r>
              <a:rPr lang="en-US" dirty="0"/>
              <a:t> </a:t>
            </a:r>
            <a:r>
              <a:rPr lang="en-US" sz="1200" dirty="0"/>
              <a:t>ARE A SAAS RESOURCE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srgbClr val="000000"/>
                </a:solidFill>
                <a:effectLst/>
                <a:uLnTx/>
                <a:uFillTx/>
                <a:ea typeface="+mn-ea"/>
                <a:cs typeface="Segoe UI" panose="020B0502040204020203" pitchFamily="34" charset="0"/>
              </a:rPr>
              <a:t>Capacities are a self-managed system that alleviates day-to-day or hour-to-hour resource management by admins.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1" i="1" u="none" strike="noStrike" kern="1200" cap="none" spc="0" normalizeH="0" baseline="0" noProof="0" dirty="0">
                <a:ln>
                  <a:noFill/>
                </a:ln>
                <a:solidFill>
                  <a:srgbClr val="002B4B"/>
                </a:solidFill>
                <a:effectLst/>
                <a:uLnTx/>
                <a:uFillTx/>
                <a:ea typeface="+mn-ea"/>
                <a:cs typeface="Segoe UI" panose="020B0502040204020203" pitchFamily="34" charset="0"/>
              </a:rPr>
              <a:t>Bursting</a:t>
            </a:r>
            <a:r>
              <a:rPr kumimoji="0" lang="en-US" b="1" i="0" u="none" strike="noStrike" kern="1200" cap="none" spc="0" normalizeH="0" baseline="0" noProof="0" dirty="0">
                <a:ln>
                  <a:noFill/>
                </a:ln>
                <a:solidFill>
                  <a:srgbClr val="000000"/>
                </a:solidFill>
                <a:effectLst/>
                <a:uLnTx/>
                <a:uFillTx/>
                <a:ea typeface="+mn-ea"/>
                <a:cs typeface="Segoe UI" panose="020B0502040204020203" pitchFamily="34" charset="0"/>
              </a:rPr>
              <a:t> </a:t>
            </a:r>
            <a:r>
              <a:rPr kumimoji="0" lang="en-US" b="0" i="0" u="none" strike="noStrike" kern="1200" cap="none" spc="0" normalizeH="0" baseline="0" noProof="0" dirty="0">
                <a:ln>
                  <a:noFill/>
                </a:ln>
                <a:solidFill>
                  <a:srgbClr val="000000"/>
                </a:solidFill>
                <a:effectLst/>
                <a:uLnTx/>
                <a:uFillTx/>
                <a:ea typeface="+mn-ea"/>
                <a:cs typeface="Segoe UI" panose="020B0502040204020203" pitchFamily="34" charset="0"/>
              </a:rPr>
              <a:t>allows all jobs and queries to always run at peak performance regardless of any other compute activity happening on the capacity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1" i="1" u="none" strike="noStrike" kern="1200" cap="none" spc="0" normalizeH="0" baseline="0" noProof="0" dirty="0">
                <a:ln>
                  <a:noFill/>
                </a:ln>
                <a:solidFill>
                  <a:srgbClr val="002B4B"/>
                </a:solidFill>
                <a:effectLst/>
                <a:uLnTx/>
                <a:uFillTx/>
                <a:ea typeface="+mn-ea"/>
                <a:cs typeface="Segoe UI" panose="020B0502040204020203" pitchFamily="34" charset="0"/>
              </a:rPr>
              <a:t>Auto scale </a:t>
            </a:r>
            <a:r>
              <a:rPr kumimoji="0" lang="en-US" b="0" i="0" u="none" strike="noStrike" kern="1200" cap="none" spc="0" normalizeH="0" baseline="0" noProof="0" dirty="0">
                <a:ln>
                  <a:noFill/>
                </a:ln>
                <a:solidFill>
                  <a:srgbClr val="000000"/>
                </a:solidFill>
                <a:effectLst/>
                <a:uLnTx/>
                <a:uFillTx/>
                <a:ea typeface="+mn-ea"/>
                <a:cs typeface="Segoe UI" panose="020B0502040204020203" pitchFamily="34" charset="0"/>
              </a:rPr>
              <a:t>can automatically adjust the compute units provisioned to the capacity</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dirty="0">
              <a:ln>
                <a:noFill/>
              </a:ln>
              <a:solidFill>
                <a:srgbClr val="000000"/>
              </a:solidFill>
              <a:effectLst/>
              <a:uLnTx/>
              <a:uFillTx/>
              <a:ea typeface="+mn-ea"/>
              <a:cs typeface="Segoe UI" panose="020B0502040204020203" pitchFamily="34" charset="0"/>
            </a:endParaRPr>
          </a:p>
          <a:p>
            <a:endParaRPr lang="en-GB" dirty="0"/>
          </a:p>
        </p:txBody>
      </p:sp>
      <p:sp>
        <p:nvSpPr>
          <p:cNvPr id="4" name="Slide Number Placeholder 3"/>
          <p:cNvSpPr>
            <a:spLocks noGrp="1"/>
          </p:cNvSpPr>
          <p:nvPr>
            <p:ph type="sldNum" sz="quarter" idx="5"/>
          </p:nvPr>
        </p:nvSpPr>
        <p:spPr/>
        <p:txBody>
          <a:bodyPr/>
          <a:lstStyle/>
          <a:p>
            <a:fld id="{0B443FB4-7F7F-4ACC-9B3F-79A8A01119F1}" type="slidenum">
              <a:rPr lang="en-GB" smtClean="0"/>
              <a:t>17</a:t>
            </a:fld>
            <a:endParaRPr lang="en-GB"/>
          </a:p>
        </p:txBody>
      </p:sp>
    </p:spTree>
    <p:extLst>
      <p:ext uri="{BB962C8B-B14F-4D97-AF65-F5344CB8AC3E}">
        <p14:creationId xmlns:p14="http://schemas.microsoft.com/office/powerpoint/2010/main" val="41411840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047" marR="0" lvl="0" indent="0" algn="l" defTabSz="914400" rtl="0" eaLnBrk="1" fontAlgn="auto" latinLnBrk="0" hangingPunct="1">
              <a:lnSpc>
                <a:spcPts val="3143"/>
              </a:lnSpc>
              <a:spcBef>
                <a:spcPts val="0"/>
              </a:spcBef>
              <a:spcAft>
                <a:spcPts val="0"/>
              </a:spcAft>
              <a:buClrTx/>
              <a:buSzTx/>
              <a:buFontTx/>
              <a:buNone/>
              <a:tabLst/>
              <a:defRPr/>
            </a:pPr>
            <a:r>
              <a:rPr lang="en-US" dirty="0"/>
              <a:t>Data Engineering Data Warehousing Data Integration Data Science Data Visualization Data Management and Data Security</a:t>
            </a:r>
            <a:endParaRPr lang="en-GB" dirty="0"/>
          </a:p>
          <a:p>
            <a:pPr marL="3047">
              <a:lnSpc>
                <a:spcPts val="3143"/>
              </a:lnSpc>
            </a:pPr>
            <a:endParaRPr lang="en-GB" sz="1200" b="0" i="0" spc="0" baseline="0" dirty="0">
              <a:solidFill>
                <a:srgbClr val="000000"/>
              </a:solidFill>
              <a:latin typeface="Segoe Sans Text Semilight"/>
            </a:endParaRPr>
          </a:p>
          <a:p>
            <a:pPr marL="3047">
              <a:lnSpc>
                <a:spcPts val="3143"/>
              </a:lnSpc>
            </a:pPr>
            <a:r>
              <a:rPr lang="en-GB" sz="1200" b="0" i="0" spc="0" baseline="0" dirty="0">
                <a:solidFill>
                  <a:srgbClr val="000000"/>
                </a:solidFill>
                <a:latin typeface="Segoe Sans Text Semilight"/>
              </a:rPr>
              <a:t>Workloads are designed to target specific personas and tasks, yet work together seamlessly in a unified platform </a:t>
            </a:r>
          </a:p>
          <a:p>
            <a:pPr marL="3047">
              <a:lnSpc>
                <a:spcPts val="2160"/>
              </a:lnSpc>
            </a:pPr>
            <a:r>
              <a:rPr lang="en-GB" sz="1200" b="0" i="0" spc="0" baseline="0" dirty="0">
                <a:solidFill>
                  <a:srgbClr val="000000"/>
                </a:solidFill>
                <a:latin typeface="Segoe Sans Text Semilight"/>
              </a:rPr>
              <a:t>via </a:t>
            </a:r>
            <a:r>
              <a:rPr lang="en-GB" sz="1200" b="0" i="0" spc="0" baseline="0" dirty="0" err="1">
                <a:solidFill>
                  <a:srgbClr val="000000"/>
                </a:solidFill>
                <a:latin typeface="Segoe Sans Text Semilight"/>
              </a:rPr>
              <a:t>OneLake</a:t>
            </a:r>
            <a:r>
              <a:rPr lang="en-GB" sz="1200" b="0" i="0" spc="0" baseline="0" dirty="0">
                <a:solidFill>
                  <a:srgbClr val="000000"/>
                </a:solidFill>
                <a:latin typeface="Segoe Sans Text Semilight"/>
              </a:rPr>
              <a:t> to enable creators to collaboratively do their best work</a:t>
            </a:r>
          </a:p>
          <a:p>
            <a:endParaRPr lang="en-GB" dirty="0"/>
          </a:p>
          <a:p>
            <a:r>
              <a:rPr lang="en-GB" dirty="0"/>
              <a:t>Data Engineering </a:t>
            </a:r>
          </a:p>
          <a:p>
            <a:r>
              <a:rPr lang="en-GB" dirty="0"/>
              <a:t>Data Warehousing </a:t>
            </a:r>
          </a:p>
        </p:txBody>
      </p:sp>
      <p:sp>
        <p:nvSpPr>
          <p:cNvPr id="4" name="Slide Number Placeholder 3"/>
          <p:cNvSpPr>
            <a:spLocks noGrp="1"/>
          </p:cNvSpPr>
          <p:nvPr>
            <p:ph type="sldNum" sz="quarter" idx="5"/>
          </p:nvPr>
        </p:nvSpPr>
        <p:spPr/>
        <p:txBody>
          <a:bodyPr/>
          <a:lstStyle/>
          <a:p>
            <a:fld id="{0B443FB4-7F7F-4ACC-9B3F-79A8A01119F1}" type="slidenum">
              <a:rPr lang="en-GB" smtClean="0"/>
              <a:t>20</a:t>
            </a:fld>
            <a:endParaRPr lang="en-GB"/>
          </a:p>
        </p:txBody>
      </p:sp>
    </p:spTree>
    <p:extLst>
      <p:ext uri="{BB962C8B-B14F-4D97-AF65-F5344CB8AC3E}">
        <p14:creationId xmlns:p14="http://schemas.microsoft.com/office/powerpoint/2010/main" val="17649593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https://azure.microsoft.com/en-us/resources/cloud-computing-dictionary/what-is-a-data-lake#:~:text=risks%20more%20efficiently.-,What's%20the%20difference%20between%20a%20data%20lake%20and%20a%20data,as%20specific%20BI%20use%20cases.</a:t>
            </a:r>
          </a:p>
        </p:txBody>
      </p:sp>
      <p:sp>
        <p:nvSpPr>
          <p:cNvPr id="4" name="Slide Number Placeholder 3"/>
          <p:cNvSpPr>
            <a:spLocks noGrp="1"/>
          </p:cNvSpPr>
          <p:nvPr>
            <p:ph type="sldNum" sz="quarter" idx="5"/>
          </p:nvPr>
        </p:nvSpPr>
        <p:spPr/>
        <p:txBody>
          <a:bodyPr/>
          <a:lstStyle/>
          <a:p>
            <a:fld id="{0B443FB4-7F7F-4ACC-9B3F-79A8A01119F1}" type="slidenum">
              <a:rPr lang="en-GB" smtClean="0"/>
              <a:t>22</a:t>
            </a:fld>
            <a:endParaRPr lang="en-GB"/>
          </a:p>
        </p:txBody>
      </p:sp>
    </p:spTree>
    <p:extLst>
      <p:ext uri="{BB962C8B-B14F-4D97-AF65-F5344CB8AC3E}">
        <p14:creationId xmlns:p14="http://schemas.microsoft.com/office/powerpoint/2010/main" val="36853724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Breaks down Data Silos</a:t>
            </a:r>
          </a:p>
          <a:p>
            <a:r>
              <a:rPr lang="en-US" dirty="0"/>
              <a:t>SaaS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Lake-centric architecture that offers a unified environment for data professionals and business leaders to work together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Merges storage from various regions and cloud platforms into one logical lake, minimizing data duplication or movement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mn-lt"/>
              </a:rPr>
              <a:t>Just as Office apps are naturally connected to OneDrive, Fabric’s compute engines function with </a:t>
            </a:r>
            <a:r>
              <a:rPr lang="en-US" sz="1200" dirty="0" err="1">
                <a:latin typeface="+mn-lt"/>
              </a:rPr>
              <a:t>OneLake</a:t>
            </a:r>
            <a:r>
              <a:rPr lang="en-US" sz="1200" dirty="0">
                <a:latin typeface="+mn-lt"/>
              </a:rPr>
              <a:t> to read and write data</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err="1"/>
              <a:t>OneLake</a:t>
            </a:r>
            <a:r>
              <a:rPr lang="en-US" sz="1200" dirty="0"/>
              <a:t> is tenant-wide, meaning there is only a single </a:t>
            </a:r>
            <a:r>
              <a:rPr lang="en-US" sz="1200" dirty="0" err="1"/>
              <a:t>OneLake</a:t>
            </a:r>
            <a:r>
              <a:rPr lang="en-US" sz="1200" dirty="0"/>
              <a:t> per tenant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Within </a:t>
            </a:r>
            <a:r>
              <a:rPr lang="en-US" sz="1200" dirty="0" err="1"/>
              <a:t>OneLake</a:t>
            </a:r>
            <a:r>
              <a:rPr lang="en-US" sz="1200" dirty="0"/>
              <a:t>, data connectivity across workspaces within the tenant is automatically enabled allowing for cross-workspace workloads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err="1"/>
              <a:t>OneLake</a:t>
            </a:r>
            <a:r>
              <a:rPr lang="en-US" sz="1200" dirty="0"/>
              <a:t> is constructed on Azure Data Lake Storage (ADLS)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Supports structured and unstructured data formats such as Delta, Parquet, CSV, and JSON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0" dirty="0">
                <a:cs typeface="Segoe UI" panose="020B0502040204020203" pitchFamily="34" charset="0"/>
              </a:rPr>
              <a:t>Workspaces and artifacts for different data domains, contribute to building the same data lake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0" dirty="0">
                <a:cs typeface="Segoe UI" panose="020B0502040204020203" pitchFamily="34" charset="0"/>
              </a:rPr>
              <a:t>Without data movement, data from different domains can be analyzed, blended and transformed together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0" dirty="0">
                <a:latin typeface="+mn-lt"/>
                <a:cs typeface="Segoe UI" panose="020B0502040204020203" pitchFamily="34" charset="0"/>
              </a:rPr>
              <a:t>Data is secured and governed in one place while remaining easily discoverable and accessible to all who should have access across the organization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0" dirty="0">
                <a:cs typeface="Segoe UI" panose="020B0502040204020203" pitchFamily="34" charset="0"/>
              </a:rPr>
              <a:t>Data can be certified by domain experts to enabling trust for data which is discovered</a:t>
            </a:r>
          </a:p>
          <a:p>
            <a:endParaRPr lang="en-GB" dirty="0"/>
          </a:p>
        </p:txBody>
      </p:sp>
      <p:sp>
        <p:nvSpPr>
          <p:cNvPr id="4" name="Slide Number Placeholder 3"/>
          <p:cNvSpPr>
            <a:spLocks noGrp="1"/>
          </p:cNvSpPr>
          <p:nvPr>
            <p:ph type="sldNum" sz="quarter" idx="5"/>
          </p:nvPr>
        </p:nvSpPr>
        <p:spPr/>
        <p:txBody>
          <a:bodyPr/>
          <a:lstStyle/>
          <a:p>
            <a:fld id="{0B443FB4-7F7F-4ACC-9B3F-79A8A01119F1}" type="slidenum">
              <a:rPr lang="en-GB" smtClean="0"/>
              <a:t>23</a:t>
            </a:fld>
            <a:endParaRPr lang="en-GB"/>
          </a:p>
        </p:txBody>
      </p:sp>
    </p:spTree>
    <p:extLst>
      <p:ext uri="{BB962C8B-B14F-4D97-AF65-F5344CB8AC3E}">
        <p14:creationId xmlns:p14="http://schemas.microsoft.com/office/powerpoint/2010/main" val="1328537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CB5102-25EF-3B68-1B94-F42337EBFF0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F5CE3DB-1D50-B132-8485-2E892F2FDAB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51361C7-B59B-59F1-94AF-A3D80FBAB504}"/>
              </a:ext>
            </a:extLst>
          </p:cNvPr>
          <p:cNvSpPr>
            <a:spLocks noGrp="1"/>
          </p:cNvSpPr>
          <p:nvPr>
            <p:ph type="body" idx="1"/>
          </p:nvPr>
        </p:nvSpPr>
        <p:spPr/>
        <p:txBody>
          <a:bodyPr/>
          <a:lstStyle/>
          <a:p>
            <a:pPr marL="0" indent="0">
              <a:buNone/>
            </a:pPr>
            <a:r>
              <a:rPr lang="en-US" sz="1200" dirty="0"/>
              <a:t>Data platform designed to store, manage, and analyze both structured and unstructured data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Appears as a database built on a data lake using Delta tables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Merges SQL-based analytics of a data warehouse with a data lake's scalability and flexibility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Stores all data formats and can be used with various analytics tools as well as programming languages</a:t>
            </a:r>
          </a:p>
          <a:p>
            <a:pPr marL="0" indent="0">
              <a:buNone/>
            </a:pPr>
            <a:endParaRPr lang="en-US" sz="1200" dirty="0"/>
          </a:p>
        </p:txBody>
      </p:sp>
      <p:sp>
        <p:nvSpPr>
          <p:cNvPr id="4" name="Slide Number Placeholder 3">
            <a:extLst>
              <a:ext uri="{FF2B5EF4-FFF2-40B4-BE49-F238E27FC236}">
                <a16:creationId xmlns:a16="http://schemas.microsoft.com/office/drawing/2014/main" id="{F2E94EA5-ED82-6CB1-E07A-D7BC658C1DAE}"/>
              </a:ext>
            </a:extLst>
          </p:cNvPr>
          <p:cNvSpPr>
            <a:spLocks noGrp="1"/>
          </p:cNvSpPr>
          <p:nvPr>
            <p:ph type="sldNum" sz="quarter" idx="5"/>
          </p:nvPr>
        </p:nvSpPr>
        <p:spPr/>
        <p:txBody>
          <a:bodyPr/>
          <a:lstStyle/>
          <a:p>
            <a:fld id="{0B443FB4-7F7F-4ACC-9B3F-79A8A01119F1}" type="slidenum">
              <a:rPr lang="en-GB" smtClean="0"/>
              <a:t>24</a:t>
            </a:fld>
            <a:endParaRPr lang="en-GB"/>
          </a:p>
        </p:txBody>
      </p:sp>
    </p:spTree>
    <p:extLst>
      <p:ext uri="{BB962C8B-B14F-4D97-AF65-F5344CB8AC3E}">
        <p14:creationId xmlns:p14="http://schemas.microsoft.com/office/powerpoint/2010/main" val="8305251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B9F539-8DEA-6BF6-08FC-9CABE7C8A3E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B9273F9-1AA2-CEA2-7F33-0F09C6755F5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28DAA8A-AFD6-AADE-4F77-9FFAB6DBBD28}"/>
              </a:ext>
            </a:extLst>
          </p:cNvPr>
          <p:cNvSpPr>
            <a:spLocks noGrp="1"/>
          </p:cNvSpPr>
          <p:nvPr>
            <p:ph type="body" idx="1"/>
          </p:nvPr>
        </p:nvSpPr>
        <p:spPr/>
        <p:txBody>
          <a:bodyPr/>
          <a:lstStyle/>
          <a:p>
            <a:r>
              <a:rPr lang="en-US" dirty="0"/>
              <a:t>Introduction : To gain an understanding of MSF Fabric, how it offers unique features and benefits for various applications </a:t>
            </a:r>
          </a:p>
          <a:p>
            <a:r>
              <a:rPr lang="en-US" dirty="0"/>
              <a:t>Explore : The Various components Which Make Up Fabric </a:t>
            </a:r>
          </a:p>
          <a:p>
            <a:r>
              <a:rPr lang="en-US" dirty="0"/>
              <a:t>Build : Wear the Data Analyst Persona and learn how Fabric can meet your needs in one platform. </a:t>
            </a:r>
            <a:endParaRPr lang="en-GB" dirty="0"/>
          </a:p>
        </p:txBody>
      </p:sp>
      <p:sp>
        <p:nvSpPr>
          <p:cNvPr id="4" name="Slide Number Placeholder 3">
            <a:extLst>
              <a:ext uri="{FF2B5EF4-FFF2-40B4-BE49-F238E27FC236}">
                <a16:creationId xmlns:a16="http://schemas.microsoft.com/office/drawing/2014/main" id="{A03AD920-7388-EA44-0240-7EC2936F08BD}"/>
              </a:ext>
            </a:extLst>
          </p:cNvPr>
          <p:cNvSpPr>
            <a:spLocks noGrp="1"/>
          </p:cNvSpPr>
          <p:nvPr>
            <p:ph type="sldNum" sz="quarter" idx="5"/>
          </p:nvPr>
        </p:nvSpPr>
        <p:spPr/>
        <p:txBody>
          <a:bodyPr/>
          <a:lstStyle/>
          <a:p>
            <a:fld id="{0B443FB4-7F7F-4ACC-9B3F-79A8A01119F1}" type="slidenum">
              <a:rPr lang="en-GB" smtClean="0"/>
              <a:t>2</a:t>
            </a:fld>
            <a:endParaRPr lang="en-GB"/>
          </a:p>
        </p:txBody>
      </p:sp>
    </p:spTree>
    <p:extLst>
      <p:ext uri="{BB962C8B-B14F-4D97-AF65-F5344CB8AC3E}">
        <p14:creationId xmlns:p14="http://schemas.microsoft.com/office/powerpoint/2010/main" val="409552588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mn-lt"/>
              </a:rPr>
              <a:t>For structured data, Fabric's analytics engines save data in the delta-parquet format, ensuring smooth interaction across all engines</a:t>
            </a:r>
          </a:p>
          <a:p>
            <a:endParaRPr lang="en-GB" dirty="0"/>
          </a:p>
        </p:txBody>
      </p:sp>
      <p:sp>
        <p:nvSpPr>
          <p:cNvPr id="4" name="Slide Number Placeholder 3"/>
          <p:cNvSpPr>
            <a:spLocks noGrp="1"/>
          </p:cNvSpPr>
          <p:nvPr>
            <p:ph type="sldNum" sz="quarter" idx="5"/>
          </p:nvPr>
        </p:nvSpPr>
        <p:spPr/>
        <p:txBody>
          <a:bodyPr/>
          <a:lstStyle/>
          <a:p>
            <a:fld id="{0B443FB4-7F7F-4ACC-9B3F-79A8A01119F1}" type="slidenum">
              <a:rPr lang="en-GB" smtClean="0"/>
              <a:t>25</a:t>
            </a:fld>
            <a:endParaRPr lang="en-GB"/>
          </a:p>
        </p:txBody>
      </p:sp>
    </p:spTree>
    <p:extLst>
      <p:ext uri="{BB962C8B-B14F-4D97-AF65-F5344CB8AC3E}">
        <p14:creationId xmlns:p14="http://schemas.microsoft.com/office/powerpoint/2010/main" val="297155511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With</a:t>
            </a:r>
            <a:r>
              <a:rPr lang="en-US" sz="1200" kern="0" dirty="0">
                <a:cs typeface="Segoe UI" panose="020B0502040204020203" pitchFamily="34" charset="0"/>
              </a:rPr>
              <a:t> </a:t>
            </a:r>
            <a:r>
              <a:rPr lang="en-US" sz="1200" b="1" kern="0" dirty="0">
                <a:solidFill>
                  <a:srgbClr val="002B4B"/>
                </a:solidFill>
                <a:cs typeface="Segoe UI" panose="020B0502040204020203" pitchFamily="34" charset="0"/>
              </a:rPr>
              <a:t>shortcuts</a:t>
            </a:r>
            <a:r>
              <a:rPr lang="en-US" sz="1200" dirty="0"/>
              <a:t>, data throughout </a:t>
            </a:r>
            <a:r>
              <a:rPr lang="en-US" sz="1200" dirty="0" err="1"/>
              <a:t>OneLake</a:t>
            </a:r>
            <a:r>
              <a:rPr lang="en-US" sz="1200" dirty="0"/>
              <a:t> can be composed together without requiring data movement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Shortcuts are references (pointers) directing to other files or storage points for data visualization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mn-lt"/>
              </a:rPr>
              <a:t>Shortcuts also support data already in Azure, and other clouds, without creating a copying, making </a:t>
            </a:r>
            <a:r>
              <a:rPr lang="en-US" sz="1200" b="1" kern="0" dirty="0" err="1">
                <a:solidFill>
                  <a:srgbClr val="002B4B"/>
                </a:solidFill>
                <a:latin typeface="+mn-lt"/>
                <a:cs typeface="Segoe UI" panose="020B0502040204020203" pitchFamily="34" charset="0"/>
              </a:rPr>
              <a:t>OneLake</a:t>
            </a:r>
            <a:r>
              <a:rPr lang="en-US" sz="1200" b="1" kern="0" dirty="0">
                <a:solidFill>
                  <a:srgbClr val="002B4B"/>
                </a:solidFill>
                <a:latin typeface="+mn-lt"/>
                <a:cs typeface="Segoe UI" panose="020B0502040204020203" pitchFamily="34" charset="0"/>
              </a:rPr>
              <a:t> a multi-cloud data lake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rgbClr val="002B4B"/>
                </a:solidFill>
              </a:rPr>
              <a:t>Mirroring</a:t>
            </a:r>
            <a:r>
              <a:rPr lang="en-US" sz="1200" dirty="0"/>
              <a:t> provides a low-latency replication option for data from sources such as Azure SQL, Azure Cosmos, and Snowflake database environments</a:t>
            </a:r>
          </a:p>
          <a:p>
            <a:endParaRPr lang="en-GB" dirty="0"/>
          </a:p>
        </p:txBody>
      </p:sp>
      <p:sp>
        <p:nvSpPr>
          <p:cNvPr id="4" name="Slide Number Placeholder 3"/>
          <p:cNvSpPr>
            <a:spLocks noGrp="1"/>
          </p:cNvSpPr>
          <p:nvPr>
            <p:ph type="sldNum" sz="quarter" idx="5"/>
          </p:nvPr>
        </p:nvSpPr>
        <p:spPr/>
        <p:txBody>
          <a:bodyPr/>
          <a:lstStyle/>
          <a:p>
            <a:fld id="{0B443FB4-7F7F-4ACC-9B3F-79A8A01119F1}" type="slidenum">
              <a:rPr lang="en-GB" smtClean="0"/>
              <a:t>26</a:t>
            </a:fld>
            <a:endParaRPr lang="en-GB"/>
          </a:p>
        </p:txBody>
      </p:sp>
    </p:spTree>
    <p:extLst>
      <p:ext uri="{BB962C8B-B14F-4D97-AF65-F5344CB8AC3E}">
        <p14:creationId xmlns:p14="http://schemas.microsoft.com/office/powerpoint/2010/main" val="15026633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Separation of Compute and Storage </a:t>
            </a:r>
          </a:p>
          <a:p>
            <a:r>
              <a:rPr lang="en-US" dirty="0"/>
              <a:t>Independently Scale </a:t>
            </a:r>
          </a:p>
          <a:p>
            <a:r>
              <a:rPr lang="en-US" dirty="0"/>
              <a:t>Bring Compute to the Data </a:t>
            </a:r>
          </a:p>
          <a:p>
            <a:r>
              <a:rPr lang="en-US" dirty="0"/>
              <a:t>Increased Data Storage Control ; File Type, Location, Redundancy </a:t>
            </a:r>
            <a:r>
              <a:rPr lang="en-US" dirty="0" err="1"/>
              <a:t>Etc</a:t>
            </a:r>
            <a:endParaRPr lang="en-US" dirty="0"/>
          </a:p>
          <a:p>
            <a:r>
              <a:rPr lang="en-US" dirty="0"/>
              <a:t>Decreased Cost </a:t>
            </a:r>
          </a:p>
          <a:p>
            <a:r>
              <a:rPr lang="en-US" dirty="0"/>
              <a:t>Speed to Analytics : Moving Data Can be expensive and Time Consuming </a:t>
            </a:r>
          </a:p>
          <a:p>
            <a:r>
              <a:rPr lang="en-US" dirty="0"/>
              <a:t>Data Lakehouse = Open Table Format (Delta, Hudi, Iceberg) + Data Warehouse Modeling + Flexible and Scalable Compute (Spark)</a:t>
            </a:r>
            <a:endParaRPr lang="en-GB" dirty="0"/>
          </a:p>
        </p:txBody>
      </p:sp>
      <p:sp>
        <p:nvSpPr>
          <p:cNvPr id="4" name="Slide Number Placeholder 3"/>
          <p:cNvSpPr>
            <a:spLocks noGrp="1"/>
          </p:cNvSpPr>
          <p:nvPr>
            <p:ph type="sldNum" sz="quarter" idx="5"/>
          </p:nvPr>
        </p:nvSpPr>
        <p:spPr/>
        <p:txBody>
          <a:bodyPr/>
          <a:lstStyle/>
          <a:p>
            <a:fld id="{0B443FB4-7F7F-4ACC-9B3F-79A8A01119F1}" type="slidenum">
              <a:rPr lang="en-GB" smtClean="0"/>
              <a:t>27</a:t>
            </a:fld>
            <a:endParaRPr lang="en-GB"/>
          </a:p>
        </p:txBody>
      </p:sp>
    </p:spTree>
    <p:extLst>
      <p:ext uri="{BB962C8B-B14F-4D97-AF65-F5344CB8AC3E}">
        <p14:creationId xmlns:p14="http://schemas.microsoft.com/office/powerpoint/2010/main" val="20300788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1F7FDC-5570-4DB0-7A25-6D0EEA61EC5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3B5CB27-BB3C-8767-1759-BEA3FC6EA80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0EDD149-2B86-4BFC-AA36-079E9DD886DB}"/>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12908BDD-3E1F-8732-6646-990015212BDD}"/>
              </a:ext>
            </a:extLst>
          </p:cNvPr>
          <p:cNvSpPr>
            <a:spLocks noGrp="1"/>
          </p:cNvSpPr>
          <p:nvPr>
            <p:ph type="sldNum" sz="quarter" idx="5"/>
          </p:nvPr>
        </p:nvSpPr>
        <p:spPr/>
        <p:txBody>
          <a:bodyPr/>
          <a:lstStyle/>
          <a:p>
            <a:fld id="{0B443FB4-7F7F-4ACC-9B3F-79A8A01119F1}" type="slidenum">
              <a:rPr lang="en-GB" smtClean="0"/>
              <a:t>28</a:t>
            </a:fld>
            <a:endParaRPr lang="en-GB"/>
          </a:p>
        </p:txBody>
      </p:sp>
    </p:spTree>
    <p:extLst>
      <p:ext uri="{BB962C8B-B14F-4D97-AF65-F5344CB8AC3E}">
        <p14:creationId xmlns:p14="http://schemas.microsoft.com/office/powerpoint/2010/main" val="428571234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defTabSz="800100">
              <a:lnSpc>
                <a:spcPct val="100000"/>
              </a:lnSpc>
              <a:spcBef>
                <a:spcPct val="0"/>
              </a:spcBef>
              <a:spcAft>
                <a:spcPct val="35000"/>
              </a:spcAft>
              <a:buFont typeface="Arial"/>
              <a:buNone/>
            </a:pPr>
            <a:r>
              <a:rPr lang="en-US" sz="1200" dirty="0"/>
              <a:t>Each Lakehouse in a Fabric-enabled workspace consists of three main elements:</a:t>
            </a:r>
          </a:p>
          <a:p>
            <a:pPr marL="0" marR="0" lvl="0" indent="0" algn="l" defTabSz="800100" rtl="0" eaLnBrk="1" fontAlgn="auto" latinLnBrk="0" hangingPunct="1">
              <a:lnSpc>
                <a:spcPct val="100000"/>
              </a:lnSpc>
              <a:spcBef>
                <a:spcPct val="0"/>
              </a:spcBef>
              <a:spcAft>
                <a:spcPct val="35000"/>
              </a:spcAft>
              <a:buClrTx/>
              <a:buSzTx/>
              <a:buFont typeface="Arial"/>
              <a:buNone/>
              <a:tabLst/>
              <a:defRPr/>
            </a:pPr>
            <a:r>
              <a:rPr lang="en-US" sz="1200" b="1" dirty="0">
                <a:solidFill>
                  <a:srgbClr val="002B4B"/>
                </a:solidFill>
              </a:rPr>
              <a:t>Lakehouse</a:t>
            </a:r>
            <a:r>
              <a:rPr lang="en-US" sz="1200" b="1" dirty="0"/>
              <a:t>: </a:t>
            </a:r>
            <a:r>
              <a:rPr lang="en-US" sz="1200" dirty="0"/>
              <a:t>Storage and metadata section used to engage files, folders, and tables</a:t>
            </a:r>
          </a:p>
          <a:p>
            <a:pPr marL="0" marR="0" lvl="0" indent="0" algn="l" defTabSz="800100" rtl="0" eaLnBrk="1" fontAlgn="auto" latinLnBrk="0" hangingPunct="1">
              <a:lnSpc>
                <a:spcPct val="100000"/>
              </a:lnSpc>
              <a:spcBef>
                <a:spcPct val="0"/>
              </a:spcBef>
              <a:spcAft>
                <a:spcPct val="35000"/>
              </a:spcAft>
              <a:buClrTx/>
              <a:buSzTx/>
              <a:buFont typeface="Arial"/>
              <a:buNone/>
              <a:tabLst/>
              <a:defRPr/>
            </a:pPr>
            <a:r>
              <a:rPr lang="en-US" sz="1200" b="1" dirty="0">
                <a:solidFill>
                  <a:srgbClr val="002B4B"/>
                </a:solidFill>
              </a:rPr>
              <a:t>Semantic Model (default)</a:t>
            </a:r>
            <a:r>
              <a:rPr lang="en-US" sz="1200" b="1" dirty="0"/>
              <a:t>: </a:t>
            </a:r>
            <a:r>
              <a:rPr lang="en-US" sz="1200" dirty="0"/>
              <a:t>Auto-generated data model derived from the tables in the Lakehouse</a:t>
            </a:r>
          </a:p>
          <a:p>
            <a:pPr marL="0" marR="0" lvl="0" indent="0" algn="l" defTabSz="800100" rtl="0" eaLnBrk="1" fontAlgn="auto" latinLnBrk="0" hangingPunct="1">
              <a:lnSpc>
                <a:spcPct val="100000"/>
              </a:lnSpc>
              <a:spcBef>
                <a:spcPct val="0"/>
              </a:spcBef>
              <a:spcAft>
                <a:spcPct val="35000"/>
              </a:spcAft>
              <a:buClrTx/>
              <a:buSzTx/>
              <a:buFont typeface="Arial"/>
              <a:buNone/>
              <a:tabLst/>
              <a:defRPr/>
            </a:pPr>
            <a:r>
              <a:rPr lang="en-US" sz="1200" b="1" dirty="0">
                <a:solidFill>
                  <a:srgbClr val="002B4B"/>
                </a:solidFill>
              </a:rPr>
              <a:t>SQL Analytics Endpoint</a:t>
            </a:r>
            <a:r>
              <a:rPr lang="en-US" sz="1200" b="1" dirty="0"/>
              <a:t>: </a:t>
            </a:r>
            <a:r>
              <a:rPr lang="en-US" sz="1200" dirty="0"/>
              <a:t>Provides a read-only SQL interface, allowing users to connect and query data using T-SQL</a:t>
            </a:r>
          </a:p>
          <a:p>
            <a:pPr marL="0" marR="0" lvl="0" indent="0" algn="l" defTabSz="800100" rtl="0" eaLnBrk="1" fontAlgn="auto" latinLnBrk="0" hangingPunct="1">
              <a:lnSpc>
                <a:spcPct val="100000"/>
              </a:lnSpc>
              <a:spcBef>
                <a:spcPct val="0"/>
              </a:spcBef>
              <a:spcAft>
                <a:spcPct val="35000"/>
              </a:spcAft>
              <a:buClrTx/>
              <a:buSzTx/>
              <a:buFont typeface="Arial"/>
              <a:buNone/>
              <a:tabLst/>
              <a:defRPr/>
            </a:pPr>
            <a:r>
              <a:rPr lang="en-US" dirty="0"/>
              <a:t>USING THE LAKEHOUSE EXPLORER : </a:t>
            </a:r>
            <a:r>
              <a:rPr lang="en-US" sz="1200" dirty="0"/>
              <a:t>Allows for loading, browsing, and previewing data elements within the Lakehouse</a:t>
            </a:r>
          </a:p>
          <a:p>
            <a:pPr marL="0" marR="0" lvl="0" indent="0" algn="l" defTabSz="800100" rtl="0" eaLnBrk="1" fontAlgn="auto" latinLnBrk="0" hangingPunct="1">
              <a:lnSpc>
                <a:spcPct val="100000"/>
              </a:lnSpc>
              <a:spcBef>
                <a:spcPct val="0"/>
              </a:spcBef>
              <a:spcAft>
                <a:spcPct val="35000"/>
              </a:spcAft>
              <a:buClrTx/>
              <a:buSzTx/>
              <a:buFont typeface="Arial"/>
              <a:buNone/>
              <a:tabLst/>
              <a:defRPr/>
            </a:pPr>
            <a:r>
              <a:rPr lang="en-US" sz="1200" b="1" dirty="0">
                <a:solidFill>
                  <a:srgbClr val="002B4B"/>
                </a:solidFill>
              </a:rPr>
              <a:t>Lakehouse Explorer</a:t>
            </a:r>
            <a:r>
              <a:rPr lang="en-US" sz="1200" b="1" dirty="0"/>
              <a:t>: </a:t>
            </a:r>
            <a:r>
              <a:rPr lang="en-US" sz="1200" dirty="0"/>
              <a:t>Provides a preview of tables and files in the </a:t>
            </a:r>
            <a:r>
              <a:rPr lang="en-US" sz="1200" dirty="0" err="1"/>
              <a:t>lakehouse</a:t>
            </a:r>
            <a:endParaRPr lang="en-US" sz="1200" dirty="0"/>
          </a:p>
          <a:p>
            <a:pPr marL="0" marR="0" lvl="0" indent="0" algn="l" defTabSz="800100" rtl="0" eaLnBrk="1" fontAlgn="auto" latinLnBrk="0" hangingPunct="1">
              <a:lnSpc>
                <a:spcPct val="100000"/>
              </a:lnSpc>
              <a:spcBef>
                <a:spcPct val="0"/>
              </a:spcBef>
              <a:spcAft>
                <a:spcPct val="35000"/>
              </a:spcAft>
              <a:buClrTx/>
              <a:buSzTx/>
              <a:buFont typeface="Arial"/>
              <a:buNone/>
              <a:tabLst/>
              <a:defRPr/>
            </a:pPr>
            <a:r>
              <a:rPr lang="en-US" sz="1200" b="1" dirty="0">
                <a:solidFill>
                  <a:srgbClr val="002B4B"/>
                </a:solidFill>
                <a:latin typeface="+mn-lt"/>
              </a:rPr>
              <a:t>Ribbon</a:t>
            </a:r>
            <a:r>
              <a:rPr lang="en-US" sz="1200" b="1" dirty="0">
                <a:latin typeface="+mn-lt"/>
              </a:rPr>
              <a:t>: </a:t>
            </a:r>
            <a:r>
              <a:rPr lang="en-US" sz="1200" dirty="0">
                <a:latin typeface="+mn-lt"/>
              </a:rPr>
              <a:t>Enables creation of notebooks and semantic models as well as the capture new data using shortcuts, dataflow gen2, pipelines, and event streams</a:t>
            </a:r>
          </a:p>
          <a:p>
            <a:pPr marL="0" indent="0" defTabSz="800100">
              <a:lnSpc>
                <a:spcPct val="100000"/>
              </a:lnSpc>
              <a:spcBef>
                <a:spcPct val="0"/>
              </a:spcBef>
              <a:spcAft>
                <a:spcPct val="35000"/>
              </a:spcAft>
              <a:buFont typeface="Arial"/>
              <a:buNone/>
            </a:pPr>
            <a:endParaRPr lang="en-US" sz="1200" dirty="0"/>
          </a:p>
        </p:txBody>
      </p:sp>
      <p:sp>
        <p:nvSpPr>
          <p:cNvPr id="4" name="Slide Number Placeholder 3"/>
          <p:cNvSpPr>
            <a:spLocks noGrp="1"/>
          </p:cNvSpPr>
          <p:nvPr>
            <p:ph type="sldNum" sz="quarter" idx="5"/>
          </p:nvPr>
        </p:nvSpPr>
        <p:spPr/>
        <p:txBody>
          <a:bodyPr/>
          <a:lstStyle/>
          <a:p>
            <a:fld id="{0B443FB4-7F7F-4ACC-9B3F-79A8A01119F1}" type="slidenum">
              <a:rPr lang="en-GB" smtClean="0"/>
              <a:t>29</a:t>
            </a:fld>
            <a:endParaRPr lang="en-GB"/>
          </a:p>
        </p:txBody>
      </p:sp>
    </p:spTree>
    <p:extLst>
      <p:ext uri="{BB962C8B-B14F-4D97-AF65-F5344CB8AC3E}">
        <p14:creationId xmlns:p14="http://schemas.microsoft.com/office/powerpoint/2010/main" val="425288681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4A67D6-3E38-8306-0A1D-B9E3D85EBCA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1F91922-04CC-B533-66DE-EF8D9C17478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F77E884-B81A-BD6B-F3E7-881F7DA6F393}"/>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Developers can use interactive Notebooks to directly read from, transform, and write data to the </a:t>
            </a:r>
            <a:r>
              <a:rPr lang="en-US" sz="1200" dirty="0" err="1"/>
              <a:t>lakehouse</a:t>
            </a:r>
            <a:r>
              <a:rPr lang="en-US" sz="1200" dirty="0"/>
              <a:t> in the form of tables or files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Every Fabric </a:t>
            </a:r>
            <a:r>
              <a:rPr lang="en-US" sz="1200" dirty="0" err="1"/>
              <a:t>lakehouse</a:t>
            </a:r>
            <a:r>
              <a:rPr lang="en-US" sz="1200" dirty="0"/>
              <a:t> is equipped to utilize Spark pools for data processing in files and tables using Scala, </a:t>
            </a:r>
            <a:r>
              <a:rPr lang="en-US" sz="1200" dirty="0" err="1"/>
              <a:t>PySpark</a:t>
            </a:r>
            <a:r>
              <a:rPr lang="en-US" sz="1200" dirty="0"/>
              <a:t>, or Spark SQL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mn-lt"/>
              </a:rPr>
              <a:t>On-demand or scheduled Spark Job Definitions can also employ the Spark engine for data processing within the </a:t>
            </a:r>
            <a:r>
              <a:rPr lang="en-US" sz="1200" dirty="0" err="1">
                <a:latin typeface="+mn-lt"/>
              </a:rPr>
              <a:t>lakehouse</a:t>
            </a:r>
            <a:endParaRPr lang="en-US" sz="1200"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Read-only SQL analytics endpoints allow you to execute T-SQL commands to query, filter, aggregate, and explore data stored in the </a:t>
            </a:r>
            <a:r>
              <a:rPr lang="en-US" sz="1200" dirty="0" err="1"/>
              <a:t>lakehouse</a:t>
            </a:r>
            <a:r>
              <a:rPr lang="en-US" sz="1200" dirty="0"/>
              <a:t> tables</a:t>
            </a:r>
          </a:p>
          <a:p>
            <a:endParaRPr lang="en-GB" dirty="0"/>
          </a:p>
        </p:txBody>
      </p:sp>
      <p:sp>
        <p:nvSpPr>
          <p:cNvPr id="4" name="Slide Number Placeholder 3">
            <a:extLst>
              <a:ext uri="{FF2B5EF4-FFF2-40B4-BE49-F238E27FC236}">
                <a16:creationId xmlns:a16="http://schemas.microsoft.com/office/drawing/2014/main" id="{887191E1-10E1-9297-A8D6-D119526AC231}"/>
              </a:ext>
            </a:extLst>
          </p:cNvPr>
          <p:cNvSpPr>
            <a:spLocks noGrp="1"/>
          </p:cNvSpPr>
          <p:nvPr>
            <p:ph type="sldNum" sz="quarter" idx="5"/>
          </p:nvPr>
        </p:nvSpPr>
        <p:spPr/>
        <p:txBody>
          <a:bodyPr/>
          <a:lstStyle/>
          <a:p>
            <a:fld id="{0B443FB4-7F7F-4ACC-9B3F-79A8A01119F1}" type="slidenum">
              <a:rPr lang="en-GB" smtClean="0"/>
              <a:t>30</a:t>
            </a:fld>
            <a:endParaRPr lang="en-GB"/>
          </a:p>
        </p:txBody>
      </p:sp>
    </p:spTree>
    <p:extLst>
      <p:ext uri="{BB962C8B-B14F-4D97-AF65-F5344CB8AC3E}">
        <p14:creationId xmlns:p14="http://schemas.microsoft.com/office/powerpoint/2010/main" val="297902321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37DF9F-F9B3-E423-6E10-0BCB0B60177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6D174DF-7EB5-2BEC-4960-8A1ED425D2C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2EAA8C3-C02E-DBD4-B68E-439C473ACF94}"/>
              </a:ext>
            </a:extLst>
          </p:cNvPr>
          <p:cNvSpPr>
            <a:spLocks noGrp="1"/>
          </p:cNvSpPr>
          <p:nvPr>
            <p:ph type="body" idx="1"/>
          </p:nvPr>
        </p:nvSpPr>
        <p:spPr/>
        <p:txBody>
          <a:bodyPr/>
          <a:lstStyle/>
          <a:p>
            <a:r>
              <a:rPr lang="en-US" dirty="0"/>
              <a:t>Data Engineer Roles</a:t>
            </a:r>
            <a:endParaRPr lang="en-GB" dirty="0"/>
          </a:p>
        </p:txBody>
      </p:sp>
      <p:sp>
        <p:nvSpPr>
          <p:cNvPr id="4" name="Slide Number Placeholder 3">
            <a:extLst>
              <a:ext uri="{FF2B5EF4-FFF2-40B4-BE49-F238E27FC236}">
                <a16:creationId xmlns:a16="http://schemas.microsoft.com/office/drawing/2014/main" id="{B52A4DEA-A81F-B0F6-129E-F4A8012E4599}"/>
              </a:ext>
            </a:extLst>
          </p:cNvPr>
          <p:cNvSpPr>
            <a:spLocks noGrp="1"/>
          </p:cNvSpPr>
          <p:nvPr>
            <p:ph type="sldNum" sz="quarter" idx="5"/>
          </p:nvPr>
        </p:nvSpPr>
        <p:spPr/>
        <p:txBody>
          <a:bodyPr/>
          <a:lstStyle/>
          <a:p>
            <a:fld id="{0B443FB4-7F7F-4ACC-9B3F-79A8A01119F1}" type="slidenum">
              <a:rPr lang="en-GB" smtClean="0"/>
              <a:t>31</a:t>
            </a:fld>
            <a:endParaRPr lang="en-GB"/>
          </a:p>
        </p:txBody>
      </p:sp>
    </p:spTree>
    <p:extLst>
      <p:ext uri="{BB962C8B-B14F-4D97-AF65-F5344CB8AC3E}">
        <p14:creationId xmlns:p14="http://schemas.microsoft.com/office/powerpoint/2010/main" val="108668863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a:extLst>
            <a:ext uri="{FF2B5EF4-FFF2-40B4-BE49-F238E27FC236}">
              <a16:creationId xmlns:a16="http://schemas.microsoft.com/office/drawing/2014/main" id="{94086CAE-AC73-D2AC-300B-F24BDF5EA4E8}"/>
            </a:ext>
          </a:extLst>
        </p:cNvPr>
        <p:cNvGrpSpPr/>
        <p:nvPr/>
      </p:nvGrpSpPr>
      <p:grpSpPr>
        <a:xfrm>
          <a:off x="0" y="0"/>
          <a:ext cx="0" cy="0"/>
          <a:chOff x="0" y="0"/>
          <a:chExt cx="0" cy="0"/>
        </a:xfrm>
      </p:grpSpPr>
      <p:sp>
        <p:nvSpPr>
          <p:cNvPr id="64" name="Google Shape;64;g31e61d1804a_0_5:notes">
            <a:extLst>
              <a:ext uri="{FF2B5EF4-FFF2-40B4-BE49-F238E27FC236}">
                <a16:creationId xmlns:a16="http://schemas.microsoft.com/office/drawing/2014/main" id="{78457E2B-F595-1392-9428-90538E32510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31e61d1804a_0_5:notes">
            <a:extLst>
              <a:ext uri="{FF2B5EF4-FFF2-40B4-BE49-F238E27FC236}">
                <a16:creationId xmlns:a16="http://schemas.microsoft.com/office/drawing/2014/main" id="{FE045626-BE5C-B692-188F-B7110755139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8249306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a:extLst>
            <a:ext uri="{FF2B5EF4-FFF2-40B4-BE49-F238E27FC236}">
              <a16:creationId xmlns:a16="http://schemas.microsoft.com/office/drawing/2014/main" id="{EB0C93F1-96A8-0DDB-5A29-D9C4A35F5A20}"/>
            </a:ext>
          </a:extLst>
        </p:cNvPr>
        <p:cNvGrpSpPr/>
        <p:nvPr/>
      </p:nvGrpSpPr>
      <p:grpSpPr>
        <a:xfrm>
          <a:off x="0" y="0"/>
          <a:ext cx="0" cy="0"/>
          <a:chOff x="0" y="0"/>
          <a:chExt cx="0" cy="0"/>
        </a:xfrm>
      </p:grpSpPr>
      <p:sp>
        <p:nvSpPr>
          <p:cNvPr id="64" name="Google Shape;64;g31e61d1804a_0_5:notes">
            <a:extLst>
              <a:ext uri="{FF2B5EF4-FFF2-40B4-BE49-F238E27FC236}">
                <a16:creationId xmlns:a16="http://schemas.microsoft.com/office/drawing/2014/main" id="{95E8D13E-B127-EB6C-EE45-F9CC2ECE04D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31e61d1804a_0_5:notes">
            <a:extLst>
              <a:ext uri="{FF2B5EF4-FFF2-40B4-BE49-F238E27FC236}">
                <a16:creationId xmlns:a16="http://schemas.microsoft.com/office/drawing/2014/main" id="{14B0D2A8-3019-2AF5-F114-8B52630B4A5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4837660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a:extLst>
            <a:ext uri="{FF2B5EF4-FFF2-40B4-BE49-F238E27FC236}">
              <a16:creationId xmlns:a16="http://schemas.microsoft.com/office/drawing/2014/main" id="{7352F1A4-41DB-B8D4-846B-46F894D73CE4}"/>
            </a:ext>
          </a:extLst>
        </p:cNvPr>
        <p:cNvGrpSpPr/>
        <p:nvPr/>
      </p:nvGrpSpPr>
      <p:grpSpPr>
        <a:xfrm>
          <a:off x="0" y="0"/>
          <a:ext cx="0" cy="0"/>
          <a:chOff x="0" y="0"/>
          <a:chExt cx="0" cy="0"/>
        </a:xfrm>
      </p:grpSpPr>
      <p:sp>
        <p:nvSpPr>
          <p:cNvPr id="64" name="Google Shape;64;g31e61d1804a_0_5:notes">
            <a:extLst>
              <a:ext uri="{FF2B5EF4-FFF2-40B4-BE49-F238E27FC236}">
                <a16:creationId xmlns:a16="http://schemas.microsoft.com/office/drawing/2014/main" id="{A18EF15E-28BB-2096-3646-22BCC1ADBCD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31e61d1804a_0_5:notes">
            <a:extLst>
              <a:ext uri="{FF2B5EF4-FFF2-40B4-BE49-F238E27FC236}">
                <a16:creationId xmlns:a16="http://schemas.microsoft.com/office/drawing/2014/main" id="{72FDFBF1-DACA-64F5-D293-11564608670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02770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a:extLst>
            <a:ext uri="{FF2B5EF4-FFF2-40B4-BE49-F238E27FC236}">
              <a16:creationId xmlns:a16="http://schemas.microsoft.com/office/drawing/2014/main" id="{1BA9C33A-21FC-C888-85F6-29236CF81B84}"/>
            </a:ext>
          </a:extLst>
        </p:cNvPr>
        <p:cNvGrpSpPr/>
        <p:nvPr/>
      </p:nvGrpSpPr>
      <p:grpSpPr>
        <a:xfrm>
          <a:off x="0" y="0"/>
          <a:ext cx="0" cy="0"/>
          <a:chOff x="0" y="0"/>
          <a:chExt cx="0" cy="0"/>
        </a:xfrm>
      </p:grpSpPr>
      <p:sp>
        <p:nvSpPr>
          <p:cNvPr id="64" name="Google Shape;64;g31e61d1804a_0_5:notes">
            <a:extLst>
              <a:ext uri="{FF2B5EF4-FFF2-40B4-BE49-F238E27FC236}">
                <a16:creationId xmlns:a16="http://schemas.microsoft.com/office/drawing/2014/main" id="{78664869-2AD0-667D-9582-0E862BCA94E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31e61d1804a_0_5:notes">
            <a:extLst>
              <a:ext uri="{FF2B5EF4-FFF2-40B4-BE49-F238E27FC236}">
                <a16:creationId xmlns:a16="http://schemas.microsoft.com/office/drawing/2014/main" id="{2465AA74-FB29-90B6-5E8A-BBDE839B1B4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5043937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200" b="1" kern="1200" dirty="0">
                <a:solidFill>
                  <a:srgbClr val="000000"/>
                </a:solidFill>
                <a:effectLst/>
                <a:latin typeface="Segoe UI" panose="020B0502040204020203" pitchFamily="34" charset="0"/>
                <a:ea typeface="Times New Roman" panose="02020603050405020304" pitchFamily="18" charset="0"/>
              </a:rPr>
              <a:t>Microsoft Purview</a:t>
            </a:r>
            <a:r>
              <a:rPr lang="en-US" sz="1200" kern="1200" dirty="0">
                <a:solidFill>
                  <a:srgbClr val="000000"/>
                </a:solidFill>
                <a:effectLst/>
                <a:latin typeface="Segoe UI" panose="020B0502040204020203" pitchFamily="34" charset="0"/>
                <a:ea typeface="Times New Roman" panose="02020603050405020304" pitchFamily="18" charset="0"/>
              </a:rPr>
              <a:t> is the solution for comprehensive data governance, security, and compliance on ALL your data wherever it lives. The new Microsoft Purview combines our solutions for Data Security (for security leaders), Data Governance (for data officers and consumers) and Data Compliance (for risk leaders) into one unified experience and a unified underlying platform.</a:t>
            </a:r>
            <a:endParaRPr lang="en-US" sz="1000" b="1" dirty="0">
              <a:effectLst/>
              <a:latin typeface="Calibri" panose="020F0502020204030204" pitchFamily="34" charset="0"/>
              <a:ea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0B443FB4-7F7F-4ACC-9B3F-79A8A01119F1}" type="slidenum">
              <a:rPr lang="en-GB" smtClean="0"/>
              <a:t>44</a:t>
            </a:fld>
            <a:endParaRPr lang="en-GB"/>
          </a:p>
        </p:txBody>
      </p:sp>
    </p:spTree>
    <p:extLst>
      <p:ext uri="{BB962C8B-B14F-4D97-AF65-F5344CB8AC3E}">
        <p14:creationId xmlns:p14="http://schemas.microsoft.com/office/powerpoint/2010/main" val="29403446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0B443FB4-7F7F-4ACC-9B3F-79A8A01119F1}" type="slidenum">
              <a:rPr lang="en-GB" smtClean="0"/>
              <a:t>46</a:t>
            </a:fld>
            <a:endParaRPr lang="en-GB"/>
          </a:p>
        </p:txBody>
      </p:sp>
    </p:spTree>
    <p:extLst>
      <p:ext uri="{BB962C8B-B14F-4D97-AF65-F5344CB8AC3E}">
        <p14:creationId xmlns:p14="http://schemas.microsoft.com/office/powerpoint/2010/main" val="364606220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a:extLst>
            <a:ext uri="{FF2B5EF4-FFF2-40B4-BE49-F238E27FC236}">
              <a16:creationId xmlns:a16="http://schemas.microsoft.com/office/drawing/2014/main" id="{0EFA0810-323B-35E4-CAAD-39663E538AB9}"/>
            </a:ext>
          </a:extLst>
        </p:cNvPr>
        <p:cNvGrpSpPr/>
        <p:nvPr/>
      </p:nvGrpSpPr>
      <p:grpSpPr>
        <a:xfrm>
          <a:off x="0" y="0"/>
          <a:ext cx="0" cy="0"/>
          <a:chOff x="0" y="0"/>
          <a:chExt cx="0" cy="0"/>
        </a:xfrm>
      </p:grpSpPr>
      <p:sp>
        <p:nvSpPr>
          <p:cNvPr id="64" name="Google Shape;64;g31e61d1804a_0_5:notes">
            <a:extLst>
              <a:ext uri="{FF2B5EF4-FFF2-40B4-BE49-F238E27FC236}">
                <a16:creationId xmlns:a16="http://schemas.microsoft.com/office/drawing/2014/main" id="{1E883FAE-4917-4C92-AD56-D3A104A1FC6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31e61d1804a_0_5:notes">
            <a:extLst>
              <a:ext uri="{FF2B5EF4-FFF2-40B4-BE49-F238E27FC236}">
                <a16:creationId xmlns:a16="http://schemas.microsoft.com/office/drawing/2014/main" id="{3074D339-F756-B36F-5C43-A40C703CA15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956997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fontAlgn="base">
              <a:spcBef>
                <a:spcPts val="0"/>
              </a:spcBef>
              <a:spcAft>
                <a:spcPts val="0"/>
              </a:spcAft>
            </a:pPr>
            <a:r>
              <a:rPr lang="en-US" sz="1200">
                <a:solidFill>
                  <a:srgbClr val="000000"/>
                </a:solidFill>
                <a:effectLst/>
                <a:latin typeface="Calibri" panose="020F0502020204030204" pitchFamily="34" charset="0"/>
                <a:ea typeface="Times New Roman" panose="02020603050405020304" pitchFamily="18" charset="0"/>
              </a:rPr>
              <a:t>After years of disruption driven by the pandemic and shifting economic landscape, industries are continuing to transform quickly, and AI technology only further expedites these transformations. ​</a:t>
            </a:r>
            <a:endParaRPr lang="en-US" sz="1200">
              <a:effectLst/>
              <a:latin typeface="Times New Roman" panose="02020603050405020304" pitchFamily="18" charset="0"/>
              <a:ea typeface="Times New Roman" panose="02020603050405020304" pitchFamily="18" charset="0"/>
            </a:endParaRPr>
          </a:p>
          <a:p>
            <a:pPr marL="0" marR="0" fontAlgn="base">
              <a:spcBef>
                <a:spcPts val="0"/>
              </a:spcBef>
              <a:spcAft>
                <a:spcPts val="0"/>
              </a:spcAft>
            </a:pPr>
            <a:r>
              <a:rPr lang="en-US" sz="1200">
                <a:solidFill>
                  <a:srgbClr val="000000"/>
                </a:solidFill>
                <a:effectLst/>
                <a:latin typeface="Calibri" panose="020F0502020204030204" pitchFamily="34" charset="0"/>
                <a:ea typeface="Times New Roman" panose="02020603050405020304" pitchFamily="18" charset="0"/>
              </a:rPr>
              <a:t>​</a:t>
            </a:r>
            <a:endParaRPr lang="en-US" sz="1200">
              <a:effectLst/>
              <a:latin typeface="Times New Roman" panose="02020603050405020304" pitchFamily="18" charset="0"/>
              <a:ea typeface="Times New Roman" panose="02020603050405020304" pitchFamily="18" charset="0"/>
            </a:endParaRPr>
          </a:p>
          <a:p>
            <a:pPr marL="0" marR="0" fontAlgn="base">
              <a:spcBef>
                <a:spcPts val="0"/>
              </a:spcBef>
              <a:spcAft>
                <a:spcPts val="0"/>
              </a:spcAft>
            </a:pPr>
            <a:r>
              <a:rPr lang="en-US" sz="1200">
                <a:solidFill>
                  <a:srgbClr val="000000"/>
                </a:solidFill>
                <a:effectLst/>
                <a:latin typeface="Calibri" panose="020F0502020204030204" pitchFamily="34" charset="0"/>
                <a:ea typeface="Times New Roman" panose="02020603050405020304" pitchFamily="18" charset="0"/>
              </a:rPr>
              <a:t>What sets AI apart from prior technological advances is its remarkable capacity to enhance our cognitive abilities – enabling us to think, reason, learn, and express ourselves. We believe AI offers a unique array of advantages that can be harnessed by organizations across all sectors.</a:t>
            </a:r>
          </a:p>
          <a:p>
            <a:pPr marL="0" marR="0" fontAlgn="base">
              <a:spcBef>
                <a:spcPts val="0"/>
              </a:spcBef>
              <a:spcAft>
                <a:spcPts val="0"/>
              </a:spcAft>
            </a:pPr>
            <a:endParaRPr lang="en-US" sz="1200">
              <a:solidFill>
                <a:srgbClr val="000000"/>
              </a:solidFill>
              <a:effectLst/>
              <a:latin typeface="Calibri" panose="020F0502020204030204" pitchFamily="34" charset="0"/>
              <a:ea typeface="Times New Roman" panose="02020603050405020304" pitchFamily="18" charset="0"/>
            </a:endParaRPr>
          </a:p>
          <a:p>
            <a:pPr marL="0" marR="0" fontAlgn="base">
              <a:spcBef>
                <a:spcPts val="0"/>
              </a:spcBef>
              <a:spcAft>
                <a:spcPts val="0"/>
              </a:spcAft>
            </a:pPr>
            <a:r>
              <a:rPr lang="en-US" sz="1200">
                <a:solidFill>
                  <a:srgbClr val="000000"/>
                </a:solidFill>
                <a:effectLst/>
                <a:latin typeface="Calibri" panose="020F0502020204030204" pitchFamily="34" charset="0"/>
                <a:ea typeface="Times New Roman" panose="02020603050405020304" pitchFamily="18" charset="0"/>
              </a:rPr>
              <a:t>A recent study found that 87% of leaders believe AI will give their organization a competitive edge. ​</a:t>
            </a:r>
            <a:endParaRPr lang="en-US" sz="1200">
              <a:effectLst/>
              <a:latin typeface="Times New Roman" panose="02020603050405020304" pitchFamily="18" charset="0"/>
              <a:ea typeface="Times New Roman" panose="02020603050405020304" pitchFamily="18" charset="0"/>
            </a:endParaRPr>
          </a:p>
          <a:p>
            <a:pPr marL="0" marR="0" fontAlgn="base">
              <a:spcBef>
                <a:spcPts val="0"/>
              </a:spcBef>
              <a:spcAft>
                <a:spcPts val="0"/>
              </a:spcAft>
            </a:pPr>
            <a:r>
              <a:rPr lang="en-US" sz="1200">
                <a:solidFill>
                  <a:srgbClr val="000000"/>
                </a:solidFill>
                <a:effectLst/>
                <a:latin typeface="Calibri" panose="020F0502020204030204" pitchFamily="34" charset="0"/>
                <a:ea typeface="Times New Roman" panose="02020603050405020304" pitchFamily="18" charset="0"/>
              </a:rPr>
              <a:t>​</a:t>
            </a:r>
            <a:endParaRPr lang="en-US" sz="1200">
              <a:effectLst/>
              <a:latin typeface="Times New Roman" panose="02020603050405020304" pitchFamily="18" charset="0"/>
              <a:ea typeface="Times New Roman" panose="02020603050405020304" pitchFamily="18" charset="0"/>
            </a:endParaRPr>
          </a:p>
          <a:p>
            <a:pPr marL="0" marR="0" fontAlgn="base">
              <a:spcBef>
                <a:spcPts val="0"/>
              </a:spcBef>
              <a:spcAft>
                <a:spcPts val="0"/>
              </a:spcAft>
            </a:pPr>
            <a:r>
              <a:rPr lang="en-US" sz="1200">
                <a:solidFill>
                  <a:srgbClr val="000000"/>
                </a:solidFill>
                <a:effectLst/>
                <a:latin typeface="Calibri" panose="020F0502020204030204" pitchFamily="34" charset="0"/>
                <a:ea typeface="Times New Roman" panose="02020603050405020304" pitchFamily="18" charset="0"/>
              </a:rPr>
              <a:t>The question every leader is asking themselves right now is this: ​</a:t>
            </a:r>
            <a:endParaRPr lang="en-US" sz="1200">
              <a:effectLst/>
              <a:latin typeface="Times New Roman" panose="02020603050405020304" pitchFamily="18" charset="0"/>
              <a:ea typeface="Times New Roman" panose="02020603050405020304" pitchFamily="18" charset="0"/>
            </a:endParaRPr>
          </a:p>
          <a:p>
            <a:pPr marL="0" marR="0" fontAlgn="base">
              <a:spcBef>
                <a:spcPts val="0"/>
              </a:spcBef>
              <a:spcAft>
                <a:spcPts val="0"/>
              </a:spcAft>
            </a:pPr>
            <a:r>
              <a:rPr lang="en-US" sz="1200">
                <a:solidFill>
                  <a:srgbClr val="000000"/>
                </a:solidFill>
                <a:effectLst/>
                <a:latin typeface="Calibri" panose="020F0502020204030204" pitchFamily="34" charset="0"/>
                <a:ea typeface="Times New Roman" panose="02020603050405020304" pitchFamily="18" charset="0"/>
              </a:rPr>
              <a:t> ​</a:t>
            </a:r>
            <a:endParaRPr lang="en-US" sz="1200">
              <a:effectLst/>
              <a:latin typeface="Times New Roman" panose="02020603050405020304" pitchFamily="18" charset="0"/>
              <a:ea typeface="Times New Roman" panose="02020603050405020304" pitchFamily="18" charset="0"/>
            </a:endParaRPr>
          </a:p>
          <a:p>
            <a:r>
              <a:rPr lang="en-US" sz="1200">
                <a:solidFill>
                  <a:srgbClr val="000000"/>
                </a:solidFill>
                <a:effectLst/>
                <a:latin typeface="Calibri" panose="020F0502020204030204" pitchFamily="34" charset="0"/>
                <a:ea typeface="Times New Roman" panose="02020603050405020304" pitchFamily="18" charset="0"/>
              </a:rPr>
              <a:t>How will my organization seize the full potential of AI, while safeguarding my business, data, and employees? </a:t>
            </a:r>
            <a:endParaRPr lang="en-US"/>
          </a:p>
          <a:p>
            <a:endParaRPr lang="en-GB"/>
          </a:p>
        </p:txBody>
      </p:sp>
      <p:sp>
        <p:nvSpPr>
          <p:cNvPr id="4" name="Slide Number Placeholder 3"/>
          <p:cNvSpPr>
            <a:spLocks noGrp="1"/>
          </p:cNvSpPr>
          <p:nvPr>
            <p:ph type="sldNum" sz="quarter" idx="5"/>
          </p:nvPr>
        </p:nvSpPr>
        <p:spPr/>
        <p:txBody>
          <a:bodyPr/>
          <a:lstStyle/>
          <a:p>
            <a:fld id="{0B443FB4-7F7F-4ACC-9B3F-79A8A01119F1}" type="slidenum">
              <a:rPr lang="en-GB" smtClean="0"/>
              <a:t>4</a:t>
            </a:fld>
            <a:endParaRPr lang="en-GB"/>
          </a:p>
        </p:txBody>
      </p:sp>
    </p:spTree>
    <p:extLst>
      <p:ext uri="{BB962C8B-B14F-4D97-AF65-F5344CB8AC3E}">
        <p14:creationId xmlns:p14="http://schemas.microsoft.com/office/powerpoint/2010/main" val="41229123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16000"/>
              </a:lnSpc>
              <a:spcBef>
                <a:spcPts val="0"/>
              </a:spcBef>
              <a:spcAft>
                <a:spcPts val="800"/>
              </a:spcAft>
            </a:pPr>
            <a:r>
              <a:rPr lang="en-US" sz="1200">
                <a:effectLst/>
                <a:latin typeface="Aptos" panose="020B0004020202020204" pitchFamily="34" charset="0"/>
                <a:ea typeface="Times New Roman" panose="02020603050405020304" pitchFamily="18" charset="0"/>
                <a:cs typeface="Times New Roman" panose="02020603050405020304" pitchFamily="18" charset="0"/>
              </a:rPr>
              <a:t>Understanding that AI is here to shape our technological landscape, we’ve identified 3 other trends we believe will continue to heavily shoulder disruption moving forward:</a:t>
            </a:r>
          </a:p>
          <a:p>
            <a:pPr marL="0" marR="0">
              <a:lnSpc>
                <a:spcPct val="116000"/>
              </a:lnSpc>
              <a:spcBef>
                <a:spcPts val="0"/>
              </a:spcBef>
              <a:spcAft>
                <a:spcPts val="0"/>
              </a:spcAft>
            </a:pPr>
            <a:r>
              <a:rPr lang="en-US" sz="1200">
                <a:effectLst/>
                <a:latin typeface="Aptos" panose="020B0004020202020204" pitchFamily="34" charset="0"/>
                <a:ea typeface="Times New Roman" panose="02020603050405020304" pitchFamily="18" charset="0"/>
                <a:cs typeface="Times New Roman" panose="02020603050405020304" pitchFamily="18" charset="0"/>
              </a:rPr>
              <a:t> </a:t>
            </a:r>
          </a:p>
          <a:p>
            <a:pPr marL="0" marR="0">
              <a:lnSpc>
                <a:spcPct val="116000"/>
              </a:lnSpc>
              <a:spcBef>
                <a:spcPts val="0"/>
              </a:spcBef>
              <a:spcAft>
                <a:spcPts val="0"/>
              </a:spcAft>
            </a:pPr>
            <a:r>
              <a:rPr lang="en-US" sz="1200">
                <a:effectLst/>
                <a:latin typeface="Aptos" panose="020B0004020202020204" pitchFamily="34" charset="0"/>
                <a:ea typeface="Times New Roman" panose="02020603050405020304" pitchFamily="18" charset="0"/>
                <a:cs typeface="Times New Roman" panose="02020603050405020304" pitchFamily="18" charset="0"/>
              </a:rPr>
              <a:t>The 1</a:t>
            </a:r>
            <a:r>
              <a:rPr lang="en-US" sz="1200" baseline="30000">
                <a:effectLst/>
                <a:latin typeface="Aptos" panose="020B0004020202020204" pitchFamily="34" charset="0"/>
                <a:ea typeface="Times New Roman" panose="02020603050405020304" pitchFamily="18" charset="0"/>
                <a:cs typeface="Times New Roman" panose="02020603050405020304" pitchFamily="18" charset="0"/>
              </a:rPr>
              <a:t>st</a:t>
            </a:r>
            <a:r>
              <a:rPr lang="en-US" sz="1200">
                <a:effectLst/>
                <a:latin typeface="Aptos" panose="020B0004020202020204" pitchFamily="34" charset="0"/>
                <a:ea typeface="Times New Roman" panose="02020603050405020304" pitchFamily="18" charset="0"/>
                <a:cs typeface="Times New Roman" panose="02020603050405020304" pitchFamily="18" charset="0"/>
              </a:rPr>
              <a:t> is the knowledge that 91% of leaders have reported increasing investment in data and analytics throughout their organization. While we’ve seen a rise in digital transformation and data estate modernization in recent years, it is essential for businesses to have a data and analytics strategy in order to maximize the value of their data and turn it into a competitive advantage. </a:t>
            </a:r>
          </a:p>
          <a:p>
            <a:pPr marL="0" marR="0">
              <a:lnSpc>
                <a:spcPct val="116000"/>
              </a:lnSpc>
              <a:spcBef>
                <a:spcPts val="0"/>
              </a:spcBef>
              <a:spcAft>
                <a:spcPts val="0"/>
              </a:spcAft>
            </a:pPr>
            <a:r>
              <a:rPr lang="en-US" sz="1200">
                <a:effectLst/>
                <a:latin typeface="Aptos" panose="020B0004020202020204" pitchFamily="34" charset="0"/>
                <a:ea typeface="Times New Roman" panose="02020603050405020304" pitchFamily="18" charset="0"/>
                <a:cs typeface="Times New Roman" panose="02020603050405020304" pitchFamily="18" charset="0"/>
              </a:rPr>
              <a:t> </a:t>
            </a:r>
          </a:p>
          <a:p>
            <a:pPr marL="0" marR="0">
              <a:lnSpc>
                <a:spcPct val="116000"/>
              </a:lnSpc>
              <a:spcBef>
                <a:spcPts val="0"/>
              </a:spcBef>
              <a:spcAft>
                <a:spcPts val="0"/>
              </a:spcAft>
            </a:pPr>
            <a:r>
              <a:rPr lang="en-US" sz="1200">
                <a:effectLst/>
                <a:latin typeface="Aptos" panose="020B0004020202020204" pitchFamily="34" charset="0"/>
                <a:ea typeface="Times New Roman" panose="02020603050405020304" pitchFamily="18" charset="0"/>
                <a:cs typeface="Times New Roman" panose="02020603050405020304" pitchFamily="18" charset="0"/>
              </a:rPr>
              <a:t>Because AI solutions are only successful when they’re built and trained on high quality data, organizations that have not made strides to effectively manage and leverage their data will struggle to compete. 72% of leaders agree that it is problems with their data that are most likely to jeopardize their AI and ML efforts, so businesses need a way to clean and prepare their data for innovation if they want to even have the ability to explore, experiment, model and build AI and ML applications.</a:t>
            </a:r>
          </a:p>
          <a:p>
            <a:pPr marL="0" marR="0">
              <a:lnSpc>
                <a:spcPct val="116000"/>
              </a:lnSpc>
              <a:spcBef>
                <a:spcPts val="0"/>
              </a:spcBef>
              <a:spcAft>
                <a:spcPts val="0"/>
              </a:spcAft>
            </a:pPr>
            <a:r>
              <a:rPr lang="en-US" sz="1200">
                <a:effectLst/>
                <a:latin typeface="Aptos" panose="020B0004020202020204" pitchFamily="34" charset="0"/>
                <a:ea typeface="Times New Roman" panose="02020603050405020304" pitchFamily="18" charset="0"/>
                <a:cs typeface="Times New Roman" panose="02020603050405020304" pitchFamily="18" charset="0"/>
              </a:rPr>
              <a:t> </a:t>
            </a:r>
          </a:p>
          <a:p>
            <a:pPr marL="0" marR="0">
              <a:lnSpc>
                <a:spcPct val="116000"/>
              </a:lnSpc>
              <a:spcBef>
                <a:spcPts val="0"/>
              </a:spcBef>
              <a:spcAft>
                <a:spcPts val="0"/>
              </a:spcAft>
            </a:pPr>
            <a:r>
              <a:rPr lang="en-US" sz="1200">
                <a:effectLst/>
                <a:latin typeface="Aptos" panose="020B0004020202020204" pitchFamily="34" charset="0"/>
                <a:ea typeface="Times New Roman" panose="02020603050405020304" pitchFamily="18" charset="0"/>
                <a:cs typeface="Times New Roman" panose="02020603050405020304" pitchFamily="18" charset="0"/>
              </a:rPr>
              <a:t>As we’re seeing unfold today, a large part of maintaining a competitive advantage is through the use of AI. AI gives life to all that data we’re creating, and the 3</a:t>
            </a:r>
            <a:r>
              <a:rPr lang="en-US" sz="1200" baseline="30000">
                <a:effectLst/>
                <a:latin typeface="Aptos" panose="020B0004020202020204" pitchFamily="34" charset="0"/>
                <a:ea typeface="Times New Roman" panose="02020603050405020304" pitchFamily="18" charset="0"/>
                <a:cs typeface="Times New Roman" panose="02020603050405020304" pitchFamily="18" charset="0"/>
              </a:rPr>
              <a:t>rd</a:t>
            </a:r>
            <a:r>
              <a:rPr lang="en-US" sz="1200">
                <a:effectLst/>
                <a:latin typeface="Aptos" panose="020B0004020202020204" pitchFamily="34" charset="0"/>
                <a:ea typeface="Times New Roman" panose="02020603050405020304" pitchFamily="18" charset="0"/>
                <a:cs typeface="Times New Roman" panose="02020603050405020304" pitchFamily="18" charset="0"/>
              </a:rPr>
              <a:t> trend we’re seeing is that, in 2024, 44% of leaders intend to implement data modernization efforts to better take advantage of generative AI. </a:t>
            </a:r>
          </a:p>
          <a:p>
            <a:pPr marL="0" marR="0">
              <a:lnSpc>
                <a:spcPct val="116000"/>
              </a:lnSpc>
              <a:spcBef>
                <a:spcPts val="0"/>
              </a:spcBef>
              <a:spcAft>
                <a:spcPts val="0"/>
              </a:spcAft>
            </a:pPr>
            <a:r>
              <a:rPr lang="en-US" sz="1200">
                <a:effectLst/>
                <a:latin typeface="Aptos" panose="020B0004020202020204" pitchFamily="34" charset="0"/>
                <a:ea typeface="Times New Roman" panose="02020603050405020304" pitchFamily="18" charset="0"/>
                <a:cs typeface="Times New Roman" panose="02020603050405020304" pitchFamily="18" charset="0"/>
              </a:rPr>
              <a:t> </a:t>
            </a:r>
          </a:p>
          <a:p>
            <a:pPr marL="0" marR="0">
              <a:lnSpc>
                <a:spcPct val="116000"/>
              </a:lnSpc>
              <a:spcBef>
                <a:spcPts val="0"/>
              </a:spcBef>
              <a:spcAft>
                <a:spcPts val="0"/>
              </a:spcAft>
            </a:pPr>
            <a:r>
              <a:rPr lang="en-US" sz="1200">
                <a:effectLst/>
                <a:latin typeface="Aptos" panose="020B0004020202020204" pitchFamily="34" charset="0"/>
                <a:ea typeface="Times New Roman" panose="02020603050405020304" pitchFamily="18" charset="0"/>
                <a:cs typeface="Times New Roman" panose="02020603050405020304" pitchFamily="18" charset="0"/>
              </a:rPr>
              <a:t>In organizations that have vast amounts of data, the reality is that this data largely remains underutilized, if not used at all. A Forrester research report confirms that between 60-70% of enterprise data goes unused. A survey done by Accenture notes that only 32% of reported companies can realize tangible and measurable value from data, while only 27% said their analytics insights and recommendations are actionable, leaving the majority underutilizing their data and analytics. </a:t>
            </a:r>
          </a:p>
          <a:p>
            <a:pPr marL="0" marR="0">
              <a:lnSpc>
                <a:spcPct val="116000"/>
              </a:lnSpc>
              <a:spcBef>
                <a:spcPts val="0"/>
              </a:spcBef>
              <a:spcAft>
                <a:spcPts val="0"/>
              </a:spcAft>
            </a:pPr>
            <a:r>
              <a:rPr lang="en-US" sz="1200">
                <a:effectLst/>
                <a:latin typeface="Aptos" panose="020B0004020202020204" pitchFamily="34" charset="0"/>
                <a:ea typeface="Times New Roman" panose="02020603050405020304" pitchFamily="18" charset="0"/>
                <a:cs typeface="Times New Roman" panose="02020603050405020304" pitchFamily="18" charset="0"/>
              </a:rPr>
              <a:t> </a:t>
            </a:r>
          </a:p>
          <a:p>
            <a:pPr marL="0" marR="0">
              <a:lnSpc>
                <a:spcPct val="116000"/>
              </a:lnSpc>
              <a:spcBef>
                <a:spcPts val="0"/>
              </a:spcBef>
              <a:spcAft>
                <a:spcPts val="0"/>
              </a:spcAft>
            </a:pPr>
            <a:r>
              <a:rPr lang="en-US" sz="1200">
                <a:effectLst/>
                <a:latin typeface="Aptos" panose="020B0004020202020204" pitchFamily="34" charset="0"/>
                <a:ea typeface="Times New Roman" panose="02020603050405020304" pitchFamily="18" charset="0"/>
                <a:cs typeface="Times New Roman" panose="02020603050405020304" pitchFamily="18" charset="0"/>
              </a:rPr>
              <a:t>Exponential growth in data can bring more opportunities for enterprises to achieve insights that deliver high business value. However, the current rate of derived value from data causes “data value gap” that represents missing potential from data that businesses are not currently leveraging. This leaves a lot of opportunity on the table as companies with gaps in their data potential value won’t be able to improve their operational efficiency, make more informed decisions, or create new products and innovation, hindering their overall ability to pivot. </a:t>
            </a:r>
          </a:p>
          <a:p>
            <a:pPr marL="0" marR="0">
              <a:lnSpc>
                <a:spcPct val="116000"/>
              </a:lnSpc>
              <a:spcBef>
                <a:spcPts val="0"/>
              </a:spcBef>
              <a:spcAft>
                <a:spcPts val="0"/>
              </a:spcAft>
            </a:pPr>
            <a:r>
              <a:rPr lang="en-US" sz="1200">
                <a:effectLst/>
                <a:latin typeface="Aptos" panose="020B0004020202020204" pitchFamily="34" charset="0"/>
                <a:ea typeface="Times New Roman" panose="02020603050405020304" pitchFamily="18" charset="0"/>
                <a:cs typeface="Times New Roman" panose="02020603050405020304" pitchFamily="18" charset="0"/>
              </a:rPr>
              <a:t> </a:t>
            </a:r>
          </a:p>
          <a:p>
            <a:pPr marL="0" marR="0">
              <a:lnSpc>
                <a:spcPct val="116000"/>
              </a:lnSpc>
              <a:spcBef>
                <a:spcPts val="0"/>
              </a:spcBef>
              <a:spcAft>
                <a:spcPts val="0"/>
              </a:spcAft>
            </a:pPr>
            <a:r>
              <a:rPr lang="en-US" sz="1200">
                <a:effectLst/>
                <a:latin typeface="Aptos" panose="020B0004020202020204" pitchFamily="34" charset="0"/>
                <a:ea typeface="Times New Roman" panose="02020603050405020304" pitchFamily="18" charset="0"/>
                <a:cs typeface="Times New Roman" panose="02020603050405020304" pitchFamily="18" charset="0"/>
              </a:rPr>
              <a:t>By becoming a data-driven organization that foundationally scales their analytics, your data quality will increase and create efficiencies that can begin to transform your core business and operations. </a:t>
            </a:r>
          </a:p>
          <a:p>
            <a:pPr marL="0" marR="0">
              <a:lnSpc>
                <a:spcPct val="116000"/>
              </a:lnSpc>
              <a:spcBef>
                <a:spcPts val="0"/>
              </a:spcBef>
              <a:spcAft>
                <a:spcPts val="0"/>
              </a:spcAft>
            </a:pPr>
            <a:endParaRPr lang="en-US" sz="12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endParaRPr lang="en-US" sz="1800">
              <a:hlinkClick r:id="rId3"/>
            </a:endParaRPr>
          </a:p>
          <a:p>
            <a:pPr marL="0" marR="0">
              <a:lnSpc>
                <a:spcPct val="107000"/>
              </a:lnSpc>
              <a:spcBef>
                <a:spcPts val="0"/>
              </a:spcBef>
              <a:spcAft>
                <a:spcPts val="0"/>
              </a:spcAft>
            </a:pPr>
            <a:endParaRPr lang="en-US" sz="1800">
              <a:hlinkClick r:id="rId3"/>
            </a:endParaRPr>
          </a:p>
          <a:p>
            <a:pPr marL="0" marR="0">
              <a:lnSpc>
                <a:spcPct val="107000"/>
              </a:lnSpc>
              <a:spcBef>
                <a:spcPts val="0"/>
              </a:spcBef>
              <a:spcAft>
                <a:spcPts val="0"/>
              </a:spcAft>
            </a:pPr>
            <a:r>
              <a:rPr lang="en-US" sz="1800">
                <a:hlinkClick r:id="rId3"/>
              </a:rPr>
              <a:t>Data Value &amp; Data-led Transformation Services | Accenture</a:t>
            </a:r>
            <a:endParaRPr lang="en-US" sz="1600" b="0">
              <a:solidFill>
                <a:schemeClr val="accent6"/>
              </a:solidFill>
              <a:highlight>
                <a:srgbClr val="FFFF00"/>
              </a:highlight>
            </a:endParaRPr>
          </a:p>
          <a:p>
            <a:pPr marL="0" marR="0" lvl="0" indent="0" algn="l" defTabSz="914367"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1600" b="0" i="0" u="none" strike="noStrike" kern="1200" cap="none" spc="0" normalizeH="0" baseline="0" noProof="0">
                <a:ln>
                  <a:noFill/>
                </a:ln>
                <a:solidFill>
                  <a:srgbClr val="A6A6A6"/>
                </a:solidFill>
                <a:effectLst/>
                <a:uLnTx/>
                <a:uFillTx/>
                <a:latin typeface="Segoe UI"/>
                <a:ea typeface="+mn-ea"/>
                <a:cs typeface="Segoe UI" panose="020B0502040204020203" pitchFamily="34" charset="0"/>
                <a:hlinkClick r:id="rId4"/>
              </a:rPr>
              <a:t>Source: “Closing the data value</a:t>
            </a:r>
            <a:r>
              <a:rPr kumimoji="0" lang="en-US" sz="1600" b="0" i="0" u="none" strike="noStrike" kern="1200" cap="none" spc="0" normalizeH="0" noProof="0">
                <a:ln>
                  <a:noFill/>
                </a:ln>
                <a:solidFill>
                  <a:srgbClr val="A6A6A6"/>
                </a:solidFill>
                <a:effectLst/>
                <a:uLnTx/>
                <a:uFillTx/>
                <a:latin typeface="Segoe UI"/>
                <a:ea typeface="+mn-ea"/>
                <a:cs typeface="Segoe UI" panose="020B0502040204020203" pitchFamily="34" charset="0"/>
                <a:hlinkClick r:id="rId4"/>
              </a:rPr>
              <a:t> gap</a:t>
            </a:r>
            <a:r>
              <a:rPr kumimoji="0" lang="en-US" sz="1600" b="0" i="0" u="none" strike="noStrike" kern="1200" cap="none" spc="0" normalizeH="0" baseline="0" noProof="0">
                <a:ln>
                  <a:noFill/>
                </a:ln>
                <a:solidFill>
                  <a:srgbClr val="A6A6A6"/>
                </a:solidFill>
                <a:effectLst/>
                <a:uLnTx/>
                <a:uFillTx/>
                <a:latin typeface="Segoe UI"/>
                <a:ea typeface="+mn-ea"/>
                <a:cs typeface="Segoe UI" panose="020B0502040204020203" pitchFamily="34" charset="0"/>
                <a:hlinkClick r:id="rId4"/>
              </a:rPr>
              <a:t>,” Accenture, May 28, 2020</a:t>
            </a:r>
            <a:endParaRPr kumimoji="0" lang="en-US" sz="1600" b="0" i="0" u="none" strike="noStrike" kern="1200" cap="none" spc="0" normalizeH="0" baseline="0" noProof="0">
              <a:ln>
                <a:noFill/>
              </a:ln>
              <a:solidFill>
                <a:srgbClr val="A6A6A6"/>
              </a:solidFill>
              <a:effectLst/>
              <a:uLnTx/>
              <a:uFillTx/>
              <a:latin typeface="Segoe UI"/>
              <a:ea typeface="+mn-ea"/>
              <a:cs typeface="Segoe UI" panose="020B0502040204020203" pitchFamily="34" charset="0"/>
            </a:endParaRPr>
          </a:p>
          <a:p>
            <a:pPr marL="0" marR="0" lvl="0" indent="0" algn="l" defTabSz="914367"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1600" b="0" i="0" u="none" strike="noStrike" kern="1200" cap="none" spc="0" normalizeH="0" baseline="0" noProof="0">
                <a:ln>
                  <a:noFill/>
                </a:ln>
                <a:solidFill>
                  <a:srgbClr val="A6A6A6"/>
                </a:solidFill>
                <a:effectLst/>
                <a:uLnTx/>
                <a:uFillTx/>
                <a:latin typeface="Segoe UI"/>
                <a:ea typeface="+mn-ea"/>
                <a:cs typeface="Segoe UI" panose="020B0502040204020203" pitchFamily="34" charset="0"/>
                <a:hlinkClick r:id="rId5"/>
              </a:rPr>
              <a:t>“The Forrester Wave: Big Data Hadoop Distributions, Q1 2016”, Forrester, January 19 2016</a:t>
            </a:r>
            <a:endParaRPr kumimoji="0" lang="en-US" sz="1600" b="0" i="0" u="none" strike="noStrike" kern="1200" cap="none" spc="0" normalizeH="0" baseline="0" noProof="0">
              <a:ln>
                <a:noFill/>
              </a:ln>
              <a:solidFill>
                <a:srgbClr val="A6A6A6"/>
              </a:solidFill>
              <a:effectLst/>
              <a:uLnTx/>
              <a:uFillTx/>
              <a:latin typeface="Segoe UI"/>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b="0">
              <a:solidFill>
                <a:schemeClr val="accent6"/>
              </a:solidFill>
              <a:highlight>
                <a:srgbClr val="FFFF00"/>
              </a:highlight>
            </a:endParaRPr>
          </a:p>
          <a:p>
            <a:endParaRPr lang="en-US" sz="1600"/>
          </a:p>
          <a:p>
            <a:endParaRPr lang="en-GB"/>
          </a:p>
        </p:txBody>
      </p:sp>
      <p:sp>
        <p:nvSpPr>
          <p:cNvPr id="4" name="Slide Number Placeholder 3"/>
          <p:cNvSpPr>
            <a:spLocks noGrp="1"/>
          </p:cNvSpPr>
          <p:nvPr>
            <p:ph type="sldNum" sz="quarter" idx="5"/>
          </p:nvPr>
        </p:nvSpPr>
        <p:spPr/>
        <p:txBody>
          <a:bodyPr/>
          <a:lstStyle/>
          <a:p>
            <a:fld id="{0B443FB4-7F7F-4ACC-9B3F-79A8A01119F1}" type="slidenum">
              <a:rPr lang="en-GB" smtClean="0"/>
              <a:t>5</a:t>
            </a:fld>
            <a:endParaRPr lang="en-GB"/>
          </a:p>
        </p:txBody>
      </p:sp>
    </p:spTree>
    <p:extLst>
      <p:ext uri="{BB962C8B-B14F-4D97-AF65-F5344CB8AC3E}">
        <p14:creationId xmlns:p14="http://schemas.microsoft.com/office/powerpoint/2010/main" val="9839156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68CDB7-CA53-6ECE-EF7F-FEEE306E47F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CFF1092-F54F-C5B3-CDC2-20CE97D3AEE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D583113-F8B0-2FA1-B89B-2D7204C88668}"/>
              </a:ext>
            </a:extLst>
          </p:cNvPr>
          <p:cNvSpPr>
            <a:spLocks noGrp="1"/>
          </p:cNvSpPr>
          <p:nvPr>
            <p:ph type="body" idx="1"/>
          </p:nvPr>
        </p:nvSpPr>
        <p:spPr/>
        <p:txBody>
          <a:bodyPr/>
          <a:lstStyle/>
          <a:p>
            <a:pPr marL="0" marR="0">
              <a:lnSpc>
                <a:spcPct val="116000"/>
              </a:lnSpc>
              <a:spcBef>
                <a:spcPts val="0"/>
              </a:spcBef>
              <a:spcAft>
                <a:spcPts val="800"/>
              </a:spcAft>
            </a:pPr>
            <a:r>
              <a:rPr lang="en-US" sz="1200" dirty="0">
                <a:effectLst/>
                <a:latin typeface="Aptos" panose="020B0004020202020204" pitchFamily="34" charset="0"/>
                <a:ea typeface="Times New Roman" panose="02020603050405020304" pitchFamily="18" charset="0"/>
                <a:cs typeface="Times New Roman" panose="02020603050405020304" pitchFamily="18" charset="0"/>
              </a:rPr>
              <a:t>Data Product Manager </a:t>
            </a:r>
          </a:p>
          <a:p>
            <a:pPr marL="0" marR="0">
              <a:lnSpc>
                <a:spcPct val="116000"/>
              </a:lnSpc>
              <a:spcBef>
                <a:spcPts val="0"/>
              </a:spcBef>
              <a:spcAft>
                <a:spcPts val="800"/>
              </a:spcAft>
            </a:pPr>
            <a:r>
              <a:rPr lang="en-US" sz="1200" dirty="0">
                <a:effectLst/>
                <a:latin typeface="Aptos" panose="020B0004020202020204" pitchFamily="34" charset="0"/>
                <a:cs typeface="Times New Roman" panose="02020603050405020304" pitchFamily="18" charset="0"/>
              </a:rPr>
              <a:t>ML Engineer </a:t>
            </a:r>
          </a:p>
          <a:p>
            <a:pPr marL="0" marR="0">
              <a:lnSpc>
                <a:spcPct val="116000"/>
              </a:lnSpc>
              <a:spcBef>
                <a:spcPts val="0"/>
              </a:spcBef>
              <a:spcAft>
                <a:spcPts val="800"/>
              </a:spcAft>
            </a:pPr>
            <a:r>
              <a:rPr lang="en-US" sz="1200" dirty="0">
                <a:effectLst/>
                <a:latin typeface="Aptos" panose="020B0004020202020204" pitchFamily="34" charset="0"/>
                <a:cs typeface="Times New Roman" panose="02020603050405020304" pitchFamily="18" charset="0"/>
              </a:rPr>
              <a:t>Data Storyteller </a:t>
            </a:r>
          </a:p>
          <a:p>
            <a:pPr marL="0" marR="0">
              <a:lnSpc>
                <a:spcPct val="116000"/>
              </a:lnSpc>
              <a:spcBef>
                <a:spcPts val="0"/>
              </a:spcBef>
              <a:spcAft>
                <a:spcPts val="800"/>
              </a:spcAft>
            </a:pPr>
            <a:r>
              <a:rPr lang="en-US" sz="1200" dirty="0">
                <a:effectLst/>
                <a:latin typeface="Aptos" panose="020B0004020202020204" pitchFamily="34" charset="0"/>
                <a:cs typeface="Times New Roman" panose="02020603050405020304" pitchFamily="18" charset="0"/>
              </a:rPr>
              <a:t>Data Analytics Engineer </a:t>
            </a:r>
          </a:p>
          <a:p>
            <a:pPr marL="0" marR="0">
              <a:lnSpc>
                <a:spcPct val="116000"/>
              </a:lnSpc>
              <a:spcBef>
                <a:spcPts val="0"/>
              </a:spcBef>
              <a:spcAft>
                <a:spcPts val="800"/>
              </a:spcAft>
            </a:pPr>
            <a:r>
              <a:rPr lang="en-US" sz="1200" dirty="0">
                <a:effectLst/>
                <a:latin typeface="Aptos" panose="020B0004020202020204" pitchFamily="34" charset="0"/>
                <a:cs typeface="Times New Roman" panose="02020603050405020304" pitchFamily="18" charset="0"/>
              </a:rPr>
              <a:t>Data Visualization Specialist </a:t>
            </a:r>
          </a:p>
          <a:p>
            <a:pPr marL="0" marR="0">
              <a:lnSpc>
                <a:spcPct val="116000"/>
              </a:lnSpc>
              <a:spcBef>
                <a:spcPts val="0"/>
              </a:spcBef>
              <a:spcAft>
                <a:spcPts val="800"/>
              </a:spcAft>
            </a:pPr>
            <a:r>
              <a:rPr lang="en-US" sz="1200" dirty="0">
                <a:effectLst/>
                <a:latin typeface="Aptos" panose="020B0004020202020204" pitchFamily="34" charset="0"/>
                <a:cs typeface="Times New Roman" panose="02020603050405020304" pitchFamily="18" charset="0"/>
              </a:rPr>
              <a:t>CDO </a:t>
            </a:r>
          </a:p>
          <a:p>
            <a:pPr marL="0" marR="0">
              <a:lnSpc>
                <a:spcPct val="116000"/>
              </a:lnSpc>
              <a:spcBef>
                <a:spcPts val="0"/>
              </a:spcBef>
              <a:spcAft>
                <a:spcPts val="800"/>
              </a:spcAft>
            </a:pPr>
            <a:r>
              <a:rPr lang="en-US" sz="1200" dirty="0">
                <a:effectLst/>
                <a:latin typeface="Aptos" panose="020B0004020202020204" pitchFamily="34" charset="0"/>
                <a:cs typeface="Times New Roman" panose="02020603050405020304" pitchFamily="18" charset="0"/>
              </a:rPr>
              <a:t>Data Steward : </a:t>
            </a:r>
            <a:r>
              <a:rPr lang="en-GB" b="0" i="0" dirty="0">
                <a:solidFill>
                  <a:srgbClr val="424242"/>
                </a:solidFill>
                <a:effectLst/>
                <a:latin typeface="Segoe Sans"/>
              </a:rPr>
              <a:t>Managing data quality, governance, and lineage</a:t>
            </a:r>
          </a:p>
          <a:p>
            <a:pPr marL="0" marR="0">
              <a:lnSpc>
                <a:spcPct val="116000"/>
              </a:lnSpc>
              <a:spcBef>
                <a:spcPts val="0"/>
              </a:spcBef>
              <a:spcAft>
                <a:spcPts val="800"/>
              </a:spcAft>
            </a:pPr>
            <a:r>
              <a:rPr lang="en-GB" b="0" i="0" dirty="0">
                <a:solidFill>
                  <a:srgbClr val="424242"/>
                </a:solidFill>
                <a:effectLst/>
                <a:latin typeface="Segoe Sans"/>
              </a:rPr>
              <a:t>Data Architects : Designing and overseeing the overall data architecture</a:t>
            </a:r>
          </a:p>
          <a:p>
            <a:pPr marL="0" marR="0">
              <a:lnSpc>
                <a:spcPct val="116000"/>
              </a:lnSpc>
              <a:spcBef>
                <a:spcPts val="0"/>
              </a:spcBef>
              <a:spcAft>
                <a:spcPts val="800"/>
              </a:spcAft>
            </a:pPr>
            <a:r>
              <a:rPr lang="en-GB" b="0" i="0" dirty="0">
                <a:solidFill>
                  <a:srgbClr val="424242"/>
                </a:solidFill>
                <a:effectLst/>
                <a:latin typeface="Segoe Sans"/>
              </a:rPr>
              <a:t>D.A : Exploring data and creating reports and dashboards</a:t>
            </a:r>
            <a:br>
              <a:rPr lang="en-GB" b="0" i="0" dirty="0">
                <a:solidFill>
                  <a:srgbClr val="424242"/>
                </a:solidFill>
                <a:effectLst/>
                <a:latin typeface="Segoe Sans"/>
              </a:rPr>
            </a:br>
            <a:r>
              <a:rPr lang="en-GB" b="0" i="0" dirty="0">
                <a:solidFill>
                  <a:srgbClr val="424242"/>
                </a:solidFill>
                <a:effectLst/>
                <a:latin typeface="Segoe Sans"/>
              </a:rPr>
              <a:t>D.E : Ingesting, transforming, and preparing large volumes of data. Make data available and optimized for downstream analytics.</a:t>
            </a:r>
            <a:endParaRPr lang="en-GB" dirty="0"/>
          </a:p>
        </p:txBody>
      </p:sp>
      <p:sp>
        <p:nvSpPr>
          <p:cNvPr id="4" name="Slide Number Placeholder 3">
            <a:extLst>
              <a:ext uri="{FF2B5EF4-FFF2-40B4-BE49-F238E27FC236}">
                <a16:creationId xmlns:a16="http://schemas.microsoft.com/office/drawing/2014/main" id="{1E100ABA-2094-C7AA-4982-5E80D4B7423B}"/>
              </a:ext>
            </a:extLst>
          </p:cNvPr>
          <p:cNvSpPr>
            <a:spLocks noGrp="1"/>
          </p:cNvSpPr>
          <p:nvPr>
            <p:ph type="sldNum" sz="quarter" idx="5"/>
          </p:nvPr>
        </p:nvSpPr>
        <p:spPr/>
        <p:txBody>
          <a:bodyPr/>
          <a:lstStyle/>
          <a:p>
            <a:fld id="{0B443FB4-7F7F-4ACC-9B3F-79A8A01119F1}" type="slidenum">
              <a:rPr lang="en-GB" smtClean="0"/>
              <a:t>6</a:t>
            </a:fld>
            <a:endParaRPr lang="en-GB"/>
          </a:p>
        </p:txBody>
      </p:sp>
    </p:spTree>
    <p:extLst>
      <p:ext uri="{BB962C8B-B14F-4D97-AF65-F5344CB8AC3E}">
        <p14:creationId xmlns:p14="http://schemas.microsoft.com/office/powerpoint/2010/main" val="329537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16000"/>
              </a:lnSpc>
              <a:spcBef>
                <a:spcPts val="0"/>
              </a:spcBef>
              <a:spcAft>
                <a:spcPts val="800"/>
              </a:spcAft>
            </a:pPr>
            <a:r>
              <a:rPr lang="en-US" sz="1200" dirty="0">
                <a:effectLst/>
                <a:latin typeface="Aptos" panose="020B0004020202020204" pitchFamily="34" charset="0"/>
                <a:ea typeface="Times New Roman" panose="02020603050405020304" pitchFamily="18" charset="0"/>
                <a:cs typeface="Times New Roman" panose="02020603050405020304" pitchFamily="18" charset="0"/>
              </a:rPr>
              <a:t>Despite understanding the need to invest in advanced digital transformation and data and analytics capabilities, organizations face many obstacles when trying to scale their data and analytics: </a:t>
            </a:r>
          </a:p>
          <a:p>
            <a:pPr marL="0" marR="0">
              <a:lnSpc>
                <a:spcPct val="116000"/>
              </a:lnSpc>
              <a:spcBef>
                <a:spcPts val="0"/>
              </a:spcBef>
              <a:spcAft>
                <a:spcPts val="0"/>
              </a:spcAft>
            </a:pPr>
            <a:r>
              <a:rPr lang="en-US" sz="1200" dirty="0">
                <a:effectLst/>
                <a:latin typeface="Aptos" panose="020B0004020202020204" pitchFamily="34" charset="0"/>
                <a:ea typeface="Times New Roman" panose="02020603050405020304" pitchFamily="18" charset="0"/>
                <a:cs typeface="Times New Roman" panose="02020603050405020304" pitchFamily="18" charset="0"/>
              </a:rPr>
              <a:t> </a:t>
            </a:r>
          </a:p>
          <a:p>
            <a:pPr marL="0" marR="0">
              <a:lnSpc>
                <a:spcPct val="116000"/>
              </a:lnSpc>
              <a:spcBef>
                <a:spcPts val="0"/>
              </a:spcBef>
              <a:spcAft>
                <a:spcPts val="0"/>
              </a:spcAft>
            </a:pPr>
            <a:r>
              <a:rPr lang="en-US" sz="1200" dirty="0">
                <a:effectLst/>
                <a:latin typeface="Aptos" panose="020B0004020202020204" pitchFamily="34" charset="0"/>
                <a:ea typeface="Times New Roman" panose="02020603050405020304" pitchFamily="18" charset="0"/>
                <a:cs typeface="Times New Roman" panose="02020603050405020304" pitchFamily="18" charset="0"/>
              </a:rPr>
              <a:t>It’s extremely difficult to operate and govern hundreds if not thousands of databases, and: </a:t>
            </a:r>
          </a:p>
          <a:p>
            <a:pPr marL="342900" marR="0" lvl="0" indent="-342900">
              <a:lnSpc>
                <a:spcPct val="116000"/>
              </a:lnSpc>
              <a:spcBef>
                <a:spcPts val="0"/>
              </a:spcBef>
              <a:spcAft>
                <a:spcPts val="0"/>
              </a:spcAft>
              <a:buFont typeface="Symbol" panose="05050102010706020507" pitchFamily="18" charset="2"/>
              <a:buChar char=""/>
              <a:tabLst>
                <a:tab pos="457200" algn="l"/>
              </a:tabLst>
            </a:pPr>
            <a:r>
              <a:rPr lang="en-US" sz="1200" dirty="0">
                <a:effectLst/>
                <a:latin typeface="Aptos" panose="020B0004020202020204" pitchFamily="34" charset="0"/>
                <a:ea typeface="Times New Roman" panose="02020603050405020304" pitchFamily="18" charset="0"/>
                <a:cs typeface="Times New Roman" panose="02020603050405020304" pitchFamily="18" charset="0"/>
              </a:rPr>
              <a:t>Data and systems are generally disparate, siloed, and lack interoperability</a:t>
            </a:r>
          </a:p>
          <a:p>
            <a:pPr marL="342900" marR="0" lvl="0" indent="-342900">
              <a:lnSpc>
                <a:spcPct val="116000"/>
              </a:lnSpc>
              <a:spcBef>
                <a:spcPts val="0"/>
              </a:spcBef>
              <a:spcAft>
                <a:spcPts val="0"/>
              </a:spcAft>
              <a:buFont typeface="Symbol" panose="05050102010706020507" pitchFamily="18" charset="2"/>
              <a:buChar char=""/>
              <a:tabLst>
                <a:tab pos="457200" algn="l"/>
              </a:tabLst>
            </a:pPr>
            <a:r>
              <a:rPr lang="en-US" sz="1200" dirty="0">
                <a:effectLst/>
                <a:latin typeface="Aptos" panose="020B0004020202020204" pitchFamily="34" charset="0"/>
                <a:ea typeface="Times New Roman" panose="02020603050405020304" pitchFamily="18" charset="0"/>
                <a:cs typeface="Times New Roman" panose="02020603050405020304" pitchFamily="18" charset="0"/>
              </a:rPr>
              <a:t>Disparate data systems or lacking data estate strategy can frequently lead to poor quality data that’s hard to extract value from</a:t>
            </a:r>
          </a:p>
          <a:p>
            <a:pPr marL="342900" marR="0" lvl="0" indent="-342900">
              <a:lnSpc>
                <a:spcPct val="116000"/>
              </a:lnSpc>
              <a:spcBef>
                <a:spcPts val="0"/>
              </a:spcBef>
              <a:spcAft>
                <a:spcPts val="0"/>
              </a:spcAft>
              <a:buFont typeface="Symbol" panose="05050102010706020507" pitchFamily="18" charset="2"/>
              <a:buChar char=""/>
              <a:tabLst>
                <a:tab pos="457200" algn="l"/>
              </a:tabLst>
            </a:pPr>
            <a:r>
              <a:rPr lang="en-US" sz="1200" dirty="0">
                <a:effectLst/>
                <a:latin typeface="Aptos" panose="020B0004020202020204" pitchFamily="34" charset="0"/>
                <a:ea typeface="Times New Roman" panose="02020603050405020304" pitchFamily="18" charset="0"/>
                <a:cs typeface="Times New Roman" panose="02020603050405020304" pitchFamily="18" charset="0"/>
              </a:rPr>
              <a:t>Platforms are technical in nature and require advanced analytics skills</a:t>
            </a:r>
          </a:p>
          <a:p>
            <a:pPr marL="342900" marR="0" lvl="0" indent="-342900">
              <a:lnSpc>
                <a:spcPct val="116000"/>
              </a:lnSpc>
              <a:spcBef>
                <a:spcPts val="0"/>
              </a:spcBef>
              <a:spcAft>
                <a:spcPts val="0"/>
              </a:spcAft>
              <a:buFont typeface="Symbol" panose="05050102010706020507" pitchFamily="18" charset="2"/>
              <a:buChar char=""/>
              <a:tabLst>
                <a:tab pos="457200" algn="l"/>
              </a:tabLst>
            </a:pPr>
            <a:r>
              <a:rPr lang="en-US" sz="1200" dirty="0">
                <a:effectLst/>
                <a:latin typeface="Aptos" panose="020B0004020202020204" pitchFamily="34" charset="0"/>
                <a:ea typeface="Times New Roman" panose="02020603050405020304" pitchFamily="18" charset="0"/>
                <a:cs typeface="Times New Roman" panose="02020603050405020304" pitchFamily="18" charset="0"/>
              </a:rPr>
              <a:t>It can be next to impossible to gain BI or AI adoption across the organization, in turn making it hard to streamline data sharing and accelerated insight discovery across teams and LOBs</a:t>
            </a:r>
          </a:p>
          <a:p>
            <a:pPr marL="342900" marR="0" lvl="0" indent="-342900">
              <a:lnSpc>
                <a:spcPct val="116000"/>
              </a:lnSpc>
              <a:spcBef>
                <a:spcPts val="0"/>
              </a:spcBef>
              <a:spcAft>
                <a:spcPts val="0"/>
              </a:spcAft>
              <a:buFont typeface="Symbol" panose="05050102010706020507" pitchFamily="18" charset="2"/>
              <a:buChar char=""/>
              <a:tabLst>
                <a:tab pos="457200" algn="l"/>
              </a:tabLst>
            </a:pPr>
            <a:r>
              <a:rPr lang="en-US" sz="1200" dirty="0">
                <a:effectLst/>
                <a:latin typeface="Aptos" panose="020B0004020202020204" pitchFamily="34" charset="0"/>
                <a:ea typeface="Times New Roman" panose="02020603050405020304" pitchFamily="18" charset="0"/>
                <a:cs typeface="Times New Roman" panose="02020603050405020304" pitchFamily="18" charset="0"/>
              </a:rPr>
              <a:t>Costly integration tax and ongoing maintenance can be cumbersome</a:t>
            </a:r>
          </a:p>
          <a:p>
            <a:pPr marL="342900" marR="0" lvl="0" indent="-342900">
              <a:lnSpc>
                <a:spcPct val="116000"/>
              </a:lnSpc>
              <a:spcBef>
                <a:spcPts val="0"/>
              </a:spcBef>
              <a:spcAft>
                <a:spcPts val="0"/>
              </a:spcAft>
              <a:buFont typeface="Symbol" panose="05050102010706020507" pitchFamily="18" charset="2"/>
              <a:buChar char=""/>
              <a:tabLst>
                <a:tab pos="457200" algn="l"/>
              </a:tabLst>
            </a:pPr>
            <a:r>
              <a:rPr lang="en-US" sz="1200" dirty="0">
                <a:effectLst/>
                <a:latin typeface="Aptos" panose="020B0004020202020204" pitchFamily="34" charset="0"/>
                <a:ea typeface="Times New Roman" panose="02020603050405020304" pitchFamily="18" charset="0"/>
                <a:cs typeface="Times New Roman" panose="02020603050405020304" pitchFamily="18" charset="0"/>
              </a:rPr>
              <a:t>Large amounts of data come with greater security and governance risks, especially as it gets shared more widely across an organization, and</a:t>
            </a:r>
          </a:p>
          <a:p>
            <a:pPr marL="342900" marR="0" lvl="0" indent="-342900">
              <a:lnSpc>
                <a:spcPct val="116000"/>
              </a:lnSpc>
              <a:spcBef>
                <a:spcPts val="0"/>
              </a:spcBef>
              <a:spcAft>
                <a:spcPts val="0"/>
              </a:spcAft>
              <a:buFont typeface="Symbol" panose="05050102010706020507" pitchFamily="18" charset="2"/>
              <a:buChar char=""/>
              <a:tabLst>
                <a:tab pos="457200" algn="l"/>
              </a:tabLst>
            </a:pPr>
            <a:r>
              <a:rPr lang="en-US" sz="1200" dirty="0">
                <a:effectLst/>
                <a:latin typeface="Aptos" panose="020B0004020202020204" pitchFamily="34" charset="0"/>
                <a:ea typeface="Times New Roman" panose="02020603050405020304" pitchFamily="18" charset="0"/>
                <a:cs typeface="Times New Roman" panose="02020603050405020304" pitchFamily="18" charset="0"/>
              </a:rPr>
              <a:t>There is a need to deliver on the promise of analytics, but resources are limited</a:t>
            </a:r>
          </a:p>
          <a:p>
            <a:pPr marL="0" marR="0">
              <a:lnSpc>
                <a:spcPct val="116000"/>
              </a:lnSpc>
              <a:spcBef>
                <a:spcPts val="0"/>
              </a:spcBef>
              <a:spcAft>
                <a:spcPts val="0"/>
              </a:spcAft>
            </a:pPr>
            <a:r>
              <a:rPr lang="en-US" sz="1200" dirty="0">
                <a:effectLst/>
                <a:latin typeface="Aptos" panose="020B0004020202020204" pitchFamily="34" charset="0"/>
                <a:ea typeface="Times New Roman" panose="02020603050405020304" pitchFamily="18" charset="0"/>
                <a:cs typeface="Times New Roman" panose="02020603050405020304" pitchFamily="18" charset="0"/>
              </a:rPr>
              <a:t> </a:t>
            </a:r>
          </a:p>
          <a:p>
            <a:pPr marL="0" marR="0">
              <a:lnSpc>
                <a:spcPct val="116000"/>
              </a:lnSpc>
              <a:spcBef>
                <a:spcPts val="0"/>
              </a:spcBef>
              <a:spcAft>
                <a:spcPts val="0"/>
              </a:spcAft>
            </a:pPr>
            <a:r>
              <a:rPr lang="en-US" sz="1200" dirty="0">
                <a:effectLst/>
                <a:latin typeface="Aptos" panose="020B0004020202020204" pitchFamily="34" charset="0"/>
                <a:ea typeface="Times New Roman" panose="02020603050405020304" pitchFamily="18" charset="0"/>
                <a:cs typeface="Times New Roman" panose="02020603050405020304" pitchFamily="18" charset="0"/>
              </a:rPr>
              <a:t>Integrating fragmented data and systems can be difficult and expensive, with technical platforms requiring advanced analytical skills. Because of that, the adoption of business intelligence across many organizations can be challenging to achieve and error-prone, especially due to high security risk and limited resources. </a:t>
            </a:r>
          </a:p>
          <a:p>
            <a:pPr marL="0" marR="0">
              <a:lnSpc>
                <a:spcPct val="116000"/>
              </a:lnSpc>
              <a:spcBef>
                <a:spcPts val="0"/>
              </a:spcBef>
              <a:spcAft>
                <a:spcPts val="0"/>
              </a:spcAft>
            </a:pPr>
            <a:r>
              <a:rPr lang="en-US" sz="1200" dirty="0">
                <a:effectLst/>
                <a:latin typeface="Aptos" panose="020B0004020202020204" pitchFamily="34" charset="0"/>
                <a:ea typeface="Times New Roman" panose="02020603050405020304" pitchFamily="18" charset="0"/>
                <a:cs typeface="Times New Roman" panose="02020603050405020304" pitchFamily="18" charset="0"/>
              </a:rPr>
              <a:t> </a:t>
            </a:r>
          </a:p>
          <a:p>
            <a:pPr marL="0" marR="0">
              <a:lnSpc>
                <a:spcPct val="116000"/>
              </a:lnSpc>
              <a:spcBef>
                <a:spcPts val="0"/>
              </a:spcBef>
              <a:spcAft>
                <a:spcPts val="0"/>
              </a:spcAft>
            </a:pPr>
            <a:r>
              <a:rPr lang="en-US" sz="1200" dirty="0">
                <a:effectLst/>
                <a:latin typeface="Aptos" panose="020B0004020202020204" pitchFamily="34" charset="0"/>
                <a:ea typeface="Times New Roman" panose="02020603050405020304" pitchFamily="18" charset="0"/>
                <a:cs typeface="Times New Roman" panose="02020603050405020304" pitchFamily="18" charset="0"/>
              </a:rPr>
              <a:t> </a:t>
            </a:r>
          </a:p>
          <a:p>
            <a:endParaRPr lang="en-US" dirty="0"/>
          </a:p>
          <a:p>
            <a:endParaRPr lang="en-GB" dirty="0"/>
          </a:p>
        </p:txBody>
      </p:sp>
      <p:sp>
        <p:nvSpPr>
          <p:cNvPr id="4" name="Slide Number Placeholder 3"/>
          <p:cNvSpPr>
            <a:spLocks noGrp="1"/>
          </p:cNvSpPr>
          <p:nvPr>
            <p:ph type="sldNum" sz="quarter" idx="5"/>
          </p:nvPr>
        </p:nvSpPr>
        <p:spPr/>
        <p:txBody>
          <a:bodyPr/>
          <a:lstStyle/>
          <a:p>
            <a:fld id="{0B443FB4-7F7F-4ACC-9B3F-79A8A01119F1}" type="slidenum">
              <a:rPr lang="en-GB" smtClean="0"/>
              <a:t>7</a:t>
            </a:fld>
            <a:endParaRPr lang="en-GB"/>
          </a:p>
        </p:txBody>
      </p:sp>
    </p:spTree>
    <p:extLst>
      <p:ext uri="{BB962C8B-B14F-4D97-AF65-F5344CB8AC3E}">
        <p14:creationId xmlns:p14="http://schemas.microsoft.com/office/powerpoint/2010/main" val="35104331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Data transformation is like a team sport. Consider your favorite team: each player brings a set of unique skills and experiences that must work together seamlessly. The same can be said about data transformation. From data-backed insights to secure, reliable governance, every part of a data strategy has its place to ensure a winning strategy.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Although an organically evolved data estate can seem great in theory, it enables a plethora of inefficiencies and data exposure risks including, but not limited to, the fact that a siloed data estate prevents good AI adoption and reduces connectedness and the chances of success.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When your organization has </a:t>
            </a:r>
            <a:r>
              <a:rPr lang="en-US" sz="1200" b="1"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data copies and infrastructure inefficiencies</a:t>
            </a:r>
            <a:r>
              <a:rPr lang="en-US" sz="1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your teams have:</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tabLst>
                <a:tab pos="457200" algn="l"/>
              </a:tabLst>
            </a:pPr>
            <a:r>
              <a:rPr lang="en-US" sz="1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Increased costs by having to maintain and manage multiple copies of the same data</a:t>
            </a:r>
          </a:p>
          <a:p>
            <a:pPr marL="342900" marR="0" lvl="0" indent="-342900">
              <a:lnSpc>
                <a:spcPct val="107000"/>
              </a:lnSpc>
              <a:spcBef>
                <a:spcPts val="0"/>
              </a:spcBef>
              <a:spcAft>
                <a:spcPts val="0"/>
              </a:spcAft>
              <a:buFont typeface="Symbol" panose="05050102010706020507" pitchFamily="18" charset="2"/>
              <a:buChar char=""/>
              <a:tabLst>
                <a:tab pos="457200" algn="l"/>
              </a:tabLst>
            </a:pPr>
            <a:r>
              <a:rPr lang="en-US" sz="1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Difficulty making decisions because of inaccurate data, and</a:t>
            </a:r>
          </a:p>
          <a:p>
            <a:pPr marL="342900" marR="0" lvl="0" indent="-342900">
              <a:lnSpc>
                <a:spcPct val="107000"/>
              </a:lnSpc>
              <a:spcBef>
                <a:spcPts val="0"/>
              </a:spcBef>
              <a:spcAft>
                <a:spcPts val="0"/>
              </a:spcAft>
              <a:buFont typeface="Symbol" panose="05050102010706020507" pitchFamily="18" charset="2"/>
              <a:buChar char=""/>
              <a:tabLst>
                <a:tab pos="457200" algn="l"/>
              </a:tabLst>
            </a:pPr>
            <a:r>
              <a:rPr lang="en-US" sz="1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Systems that are hard to use because they are too technical in nature</a:t>
            </a:r>
          </a:p>
          <a:p>
            <a:pPr marL="0" marR="0">
              <a:lnSpc>
                <a:spcPct val="107000"/>
              </a:lnSpc>
              <a:spcBef>
                <a:spcPts val="0"/>
              </a:spcBef>
              <a:spcAft>
                <a:spcPts val="0"/>
              </a:spcAft>
            </a:pPr>
            <a:r>
              <a:rPr lang="en-US" sz="1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200" b="1"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Limited interoperability</a:t>
            </a:r>
            <a:r>
              <a:rPr lang="en-US" sz="1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is bad for your bottom line, as it leads to: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tabLst>
                <a:tab pos="457200" algn="l"/>
              </a:tabLst>
            </a:pPr>
            <a:r>
              <a:rPr lang="en-US" sz="1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Slower and less efficient business operations due to relying on manual data transfers and inefficient workarounds</a:t>
            </a:r>
          </a:p>
          <a:p>
            <a:pPr marL="342900" marR="0" lvl="0" indent="-342900">
              <a:lnSpc>
                <a:spcPct val="107000"/>
              </a:lnSpc>
              <a:spcBef>
                <a:spcPts val="0"/>
              </a:spcBef>
              <a:spcAft>
                <a:spcPts val="0"/>
              </a:spcAft>
              <a:buFont typeface="Symbol" panose="05050102010706020507" pitchFamily="18" charset="2"/>
              <a:buChar char=""/>
              <a:tabLst>
                <a:tab pos="457200" algn="l"/>
              </a:tabLst>
            </a:pPr>
            <a:r>
              <a:rPr lang="en-US" sz="1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Customer integrations or middleware solutions to connect systems which can be expensive to develop and maintain, and</a:t>
            </a:r>
          </a:p>
          <a:p>
            <a:pPr marL="342900" marR="0" lvl="0" indent="-342900">
              <a:lnSpc>
                <a:spcPct val="107000"/>
              </a:lnSpc>
              <a:spcBef>
                <a:spcPts val="0"/>
              </a:spcBef>
              <a:spcAft>
                <a:spcPts val="0"/>
              </a:spcAft>
              <a:buFont typeface="Symbol" panose="05050102010706020507" pitchFamily="18" charset="2"/>
              <a:buChar char=""/>
              <a:tabLst>
                <a:tab pos="457200" algn="l"/>
              </a:tabLst>
            </a:pPr>
            <a:r>
              <a:rPr lang="en-US" sz="1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Missed opportunities that limit organizations from taking advantage of new technologies and services </a:t>
            </a:r>
          </a:p>
          <a:p>
            <a:pPr marL="0" marR="0">
              <a:lnSpc>
                <a:spcPct val="107000"/>
              </a:lnSpc>
              <a:spcBef>
                <a:spcPts val="0"/>
              </a:spcBef>
              <a:spcAft>
                <a:spcPts val="0"/>
              </a:spcAft>
            </a:pPr>
            <a:endParaRPr lang="en-US" sz="1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In addition to limited interoperability having a negative impact on your bottom line, </a:t>
            </a:r>
            <a:r>
              <a:rPr lang="en-US" sz="1200" b="1"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data exposure risks</a:t>
            </a:r>
            <a:r>
              <a:rPr lang="en-US" sz="1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are bad for business because:</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tabLst>
                <a:tab pos="457200" algn="l"/>
              </a:tabLst>
            </a:pPr>
            <a:r>
              <a:rPr lang="en-US" sz="1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Theft or compromise of sensitive or confidential data</a:t>
            </a:r>
          </a:p>
          <a:p>
            <a:pPr marL="342900" marR="0" lvl="0" indent="-342900">
              <a:lnSpc>
                <a:spcPct val="107000"/>
              </a:lnSpc>
              <a:spcBef>
                <a:spcPts val="0"/>
              </a:spcBef>
              <a:spcAft>
                <a:spcPts val="0"/>
              </a:spcAft>
              <a:buFont typeface="Symbol" panose="05050102010706020507" pitchFamily="18" charset="2"/>
              <a:buChar char=""/>
              <a:tabLst>
                <a:tab pos="457200" algn="l"/>
              </a:tabLst>
            </a:pPr>
            <a:r>
              <a:rPr lang="en-US" sz="1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Non-compliance with regulations, resulting in legal consequences and fines, and a</a:t>
            </a:r>
          </a:p>
          <a:p>
            <a:pPr marL="342900" marR="0" lvl="0" indent="-342900">
              <a:lnSpc>
                <a:spcPct val="107000"/>
              </a:lnSpc>
              <a:spcBef>
                <a:spcPts val="0"/>
              </a:spcBef>
              <a:spcAft>
                <a:spcPts val="0"/>
              </a:spcAft>
              <a:buFont typeface="Symbol" panose="05050102010706020507" pitchFamily="18" charset="2"/>
              <a:buChar char=""/>
              <a:tabLst>
                <a:tab pos="457200" algn="l"/>
              </a:tabLst>
            </a:pPr>
            <a:r>
              <a:rPr lang="en-US" sz="1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Decrease in trust with customers, partners, and stakeholders </a:t>
            </a:r>
          </a:p>
          <a:p>
            <a:pPr marL="0" marR="0">
              <a:lnSpc>
                <a:spcPct val="107000"/>
              </a:lnSpc>
              <a:spcBef>
                <a:spcPts val="0"/>
              </a:spcBef>
              <a:spcAft>
                <a:spcPts val="0"/>
              </a:spcAft>
            </a:pPr>
            <a:r>
              <a:rPr lang="en-US" sz="1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l" fontAlgn="base">
              <a:spcBef>
                <a:spcPts val="0"/>
              </a:spcBef>
              <a:spcAft>
                <a:spcPts val="0"/>
              </a:spcAft>
            </a:pPr>
            <a:endParaRPr lang="en-US" sz="1000" dirty="0">
              <a:solidFill>
                <a:srgbClr val="000000"/>
              </a:solidFill>
              <a:effectLst/>
              <a:latin typeface="Segoe UI" panose="020B0502040204020203" pitchFamily="34" charset="0"/>
              <a:ea typeface="Times New Roman" panose="02020603050405020304" pitchFamily="18" charset="0"/>
            </a:endParaRPr>
          </a:p>
          <a:p>
            <a:endParaRPr lang="en-GB" dirty="0"/>
          </a:p>
        </p:txBody>
      </p:sp>
      <p:sp>
        <p:nvSpPr>
          <p:cNvPr id="4" name="Slide Number Placeholder 3"/>
          <p:cNvSpPr>
            <a:spLocks noGrp="1"/>
          </p:cNvSpPr>
          <p:nvPr>
            <p:ph type="sldNum" sz="quarter" idx="5"/>
          </p:nvPr>
        </p:nvSpPr>
        <p:spPr/>
        <p:txBody>
          <a:bodyPr/>
          <a:lstStyle/>
          <a:p>
            <a:fld id="{0B443FB4-7F7F-4ACC-9B3F-79A8A01119F1}" type="slidenum">
              <a:rPr lang="en-GB" smtClean="0"/>
              <a:t>8</a:t>
            </a:fld>
            <a:endParaRPr lang="en-GB"/>
          </a:p>
        </p:txBody>
      </p:sp>
    </p:spTree>
    <p:extLst>
      <p:ext uri="{BB962C8B-B14F-4D97-AF65-F5344CB8AC3E}">
        <p14:creationId xmlns:p14="http://schemas.microsoft.com/office/powerpoint/2010/main" val="31794249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effectLst/>
                <a:latin typeface="Segoe UI" panose="020B0502040204020203" pitchFamily="34" charset="0"/>
                <a:ea typeface="Calibri" panose="020F0502020204030204" pitchFamily="34" charset="0"/>
              </a:rPr>
              <a:t>For organizations trying to streamline and advance their data estate, the burden is often on you to search through the thousands of data and AI offerings, find the right set of offerings, figure out how to integrate them, and do it in such a way that is scalable and can evolve over time. Most data leaders would rather focus on the outcomes of their tools rather than spend all their time integrating specialized solutions and maintaining their data estate.</a:t>
            </a:r>
            <a:endParaRPr lang="en-US" dirty="0"/>
          </a:p>
          <a:p>
            <a:endParaRPr lang="en-IN" dirty="0"/>
          </a:p>
          <a:p>
            <a:r>
              <a:rPr lang="en-IN" dirty="0"/>
              <a:t>The data platform landscape is too complex with too many vendors and tools. Integrating them and implementing data governance is too cumbersome and complex. </a:t>
            </a:r>
          </a:p>
          <a:p>
            <a:endParaRPr lang="en-IN" dirty="0"/>
          </a:p>
          <a:p>
            <a:r>
              <a:rPr lang="en-IN" dirty="0"/>
              <a:t>The solution/answer is an Unified Data Platform with built-in integrations and unified governance – Microsoft Fabric</a:t>
            </a:r>
          </a:p>
          <a:p>
            <a:endParaRPr lang="en-GB" dirty="0"/>
          </a:p>
        </p:txBody>
      </p:sp>
      <p:sp>
        <p:nvSpPr>
          <p:cNvPr id="4" name="Slide Number Placeholder 3"/>
          <p:cNvSpPr>
            <a:spLocks noGrp="1"/>
          </p:cNvSpPr>
          <p:nvPr>
            <p:ph type="sldNum" sz="quarter" idx="5"/>
          </p:nvPr>
        </p:nvSpPr>
        <p:spPr/>
        <p:txBody>
          <a:bodyPr/>
          <a:lstStyle/>
          <a:p>
            <a:fld id="{0B443FB4-7F7F-4ACC-9B3F-79A8A01119F1}" type="slidenum">
              <a:rPr lang="en-GB" smtClean="0"/>
              <a:t>9</a:t>
            </a:fld>
            <a:endParaRPr lang="en-GB"/>
          </a:p>
        </p:txBody>
      </p:sp>
    </p:spTree>
    <p:extLst>
      <p:ext uri="{BB962C8B-B14F-4D97-AF65-F5344CB8AC3E}">
        <p14:creationId xmlns:p14="http://schemas.microsoft.com/office/powerpoint/2010/main" val="1598771563"/>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1_Standard slide_Quotes">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EA0F3C4-98B1-43A8-BA19-5BD4874A5EFE}"/>
              </a:ext>
            </a:extLst>
          </p:cNvPr>
          <p:cNvPicPr>
            <a:picLocks noChangeAspect="1"/>
          </p:cNvPicPr>
          <p:nvPr userDrawn="1"/>
        </p:nvPicPr>
        <p:blipFill rotWithShape="1">
          <a:blip r:embed="rId2">
            <a:alphaModFix amt="20000"/>
            <a:extLst>
              <a:ext uri="{BEBA8EAE-BF5A-486C-A8C5-ECC9F3942E4B}">
                <a14:imgProps xmlns:a14="http://schemas.microsoft.com/office/drawing/2010/main">
                  <a14:imgLayer r:embed="rId3">
                    <a14:imgEffect>
                      <a14:artisticBlur radius="40"/>
                    </a14:imgEffect>
                    <a14:imgEffect>
                      <a14:brightnessContrast contrast="-20000"/>
                    </a14:imgEffect>
                  </a14:imgLayer>
                </a14:imgProps>
              </a:ext>
              <a:ext uri="{28A0092B-C50C-407E-A947-70E740481C1C}">
                <a14:useLocalDpi xmlns:a14="http://schemas.microsoft.com/office/drawing/2010/main" val="0"/>
              </a:ext>
            </a:extLst>
          </a:blip>
          <a:srcRect l="17908" t="15232" r="17908" b="20584"/>
          <a:stretch/>
        </p:blipFill>
        <p:spPr>
          <a:xfrm>
            <a:off x="0" y="1787"/>
            <a:ext cx="12192000" cy="6854431"/>
          </a:xfrm>
          <a:prstGeom prst="rect">
            <a:avLst/>
          </a:prstGeom>
          <a:solidFill>
            <a:srgbClr val="2E2E38"/>
          </a:solidFill>
        </p:spPr>
      </p:pic>
      <p:sp>
        <p:nvSpPr>
          <p:cNvPr id="10" name="Rectangle 9">
            <a:extLst>
              <a:ext uri="{FF2B5EF4-FFF2-40B4-BE49-F238E27FC236}">
                <a16:creationId xmlns:a16="http://schemas.microsoft.com/office/drawing/2014/main" id="{FA5F1F8A-F17E-4B6D-89D5-107469CB25AF}"/>
              </a:ext>
            </a:extLst>
          </p:cNvPr>
          <p:cNvSpPr/>
          <p:nvPr userDrawn="1"/>
        </p:nvSpPr>
        <p:spPr>
          <a:xfrm>
            <a:off x="0" y="0"/>
            <a:ext cx="12191999" cy="6858000"/>
          </a:xfrm>
          <a:prstGeom prst="rect">
            <a:avLst/>
          </a:prstGeom>
          <a:gradFill>
            <a:gsLst>
              <a:gs pos="0">
                <a:srgbClr val="20263C">
                  <a:lumMod val="0"/>
                  <a:alpha val="0"/>
                </a:srgbClr>
              </a:gs>
              <a:gs pos="100000">
                <a:srgbClr val="20263C">
                  <a:lumMod val="0"/>
                  <a:alpha val="50000"/>
                </a:srgbClr>
              </a:gs>
            </a:gsLst>
            <a:lin ang="10800000" scaled="1"/>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3486" rtl="0" eaLnBrk="1" fontAlgn="auto" latinLnBrk="0" hangingPunct="1">
              <a:lnSpc>
                <a:spcPct val="100000"/>
              </a:lnSpc>
              <a:spcBef>
                <a:spcPts val="0"/>
              </a:spcBef>
              <a:spcAft>
                <a:spcPts val="0"/>
              </a:spcAft>
              <a:buClrTx/>
              <a:buSzTx/>
              <a:buFontTx/>
              <a:buNone/>
              <a:tabLst/>
              <a:defRPr/>
            </a:pPr>
            <a:endParaRPr kumimoji="0" lang="en-GB" sz="1198" b="0" i="0" u="none" strike="noStrike" kern="1200" cap="none" spc="0" normalizeH="0" baseline="0" noProof="0">
              <a:ln>
                <a:noFill/>
              </a:ln>
              <a:solidFill>
                <a:srgbClr val="2E2E38"/>
              </a:solidFill>
              <a:effectLst/>
              <a:uLnTx/>
              <a:uFillTx/>
              <a:latin typeface="EYInterstate Light"/>
              <a:ea typeface="+mn-ea"/>
              <a:cs typeface="+mn-cs"/>
            </a:endParaRPr>
          </a:p>
        </p:txBody>
      </p:sp>
      <p:sp>
        <p:nvSpPr>
          <p:cNvPr id="19" name="Title 5">
            <a:extLst>
              <a:ext uri="{FF2B5EF4-FFF2-40B4-BE49-F238E27FC236}">
                <a16:creationId xmlns:a16="http://schemas.microsoft.com/office/drawing/2014/main" id="{BF6AAC16-83B5-7A6C-E185-9543F8F7B23F}"/>
              </a:ext>
            </a:extLst>
          </p:cNvPr>
          <p:cNvSpPr>
            <a:spLocks noGrp="1"/>
          </p:cNvSpPr>
          <p:nvPr>
            <p:ph type="title"/>
          </p:nvPr>
        </p:nvSpPr>
        <p:spPr>
          <a:xfrm>
            <a:off x="593821" y="390898"/>
            <a:ext cx="10271539" cy="461665"/>
          </a:xfrm>
          <a:prstGeom prst="rect">
            <a:avLst/>
          </a:prstGeom>
        </p:spPr>
        <p:txBody>
          <a:bodyPr wrap="square" lIns="0">
            <a:spAutoFit/>
          </a:bodyPr>
          <a:lstStyle>
            <a:lvl1pPr>
              <a:lnSpc>
                <a:spcPct val="100000"/>
              </a:lnSpc>
              <a:defRPr sz="2400" b="0">
                <a:latin typeface="+mj-lt"/>
              </a:defRPr>
            </a:lvl1pPr>
          </a:lstStyle>
          <a:p>
            <a:r>
              <a:rPr lang="en-US"/>
              <a:t>Click to edit Master title style</a:t>
            </a:r>
            <a:endParaRPr lang="en-IN"/>
          </a:p>
        </p:txBody>
      </p:sp>
    </p:spTree>
    <p:extLst>
      <p:ext uri="{BB962C8B-B14F-4D97-AF65-F5344CB8AC3E}">
        <p14:creationId xmlns:p14="http://schemas.microsoft.com/office/powerpoint/2010/main" val="15283299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7F52D6-E8A2-5E8E-A1DD-CB97B819E6A2}"/>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E198E1E4-B6E9-FD49-87D3-76C7FFC2294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79E5568-12CB-DAF0-3FB1-712B24B6636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AC19ADC3-023D-6E4C-4F3B-488C8C4604C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D2CE11E-3054-2EA0-1FF7-3CA2C04EC36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F951EE4E-2F1C-AF89-F549-DEC7D2AF77F2}"/>
              </a:ext>
            </a:extLst>
          </p:cNvPr>
          <p:cNvSpPr>
            <a:spLocks noGrp="1"/>
          </p:cNvSpPr>
          <p:nvPr>
            <p:ph type="dt" sz="half" idx="10"/>
          </p:nvPr>
        </p:nvSpPr>
        <p:spPr/>
        <p:txBody>
          <a:bodyPr/>
          <a:lstStyle/>
          <a:p>
            <a:fld id="{733D08A8-4AF8-4C6B-871C-339AE295DE47}" type="datetimeFigureOut">
              <a:rPr lang="en-GB" smtClean="0"/>
              <a:t>23/05/2025</a:t>
            </a:fld>
            <a:endParaRPr lang="en-GB"/>
          </a:p>
        </p:txBody>
      </p:sp>
      <p:sp>
        <p:nvSpPr>
          <p:cNvPr id="8" name="Footer Placeholder 7">
            <a:extLst>
              <a:ext uri="{FF2B5EF4-FFF2-40B4-BE49-F238E27FC236}">
                <a16:creationId xmlns:a16="http://schemas.microsoft.com/office/drawing/2014/main" id="{0315B8DC-427A-4356-1A7D-2FC15DD39EC0}"/>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0FBF4A90-22A4-2783-442C-5A6E48EEE27B}"/>
              </a:ext>
            </a:extLst>
          </p:cNvPr>
          <p:cNvSpPr>
            <a:spLocks noGrp="1"/>
          </p:cNvSpPr>
          <p:nvPr>
            <p:ph type="sldNum" sz="quarter" idx="12"/>
          </p:nvPr>
        </p:nvSpPr>
        <p:spPr/>
        <p:txBody>
          <a:bodyPr/>
          <a:lstStyle/>
          <a:p>
            <a:fld id="{B720457F-226F-4189-9C95-32CF3A166294}" type="slidenum">
              <a:rPr lang="en-GB" smtClean="0"/>
              <a:t>‹#›</a:t>
            </a:fld>
            <a:endParaRPr lang="en-GB"/>
          </a:p>
        </p:txBody>
      </p:sp>
    </p:spTree>
    <p:extLst>
      <p:ext uri="{BB962C8B-B14F-4D97-AF65-F5344CB8AC3E}">
        <p14:creationId xmlns:p14="http://schemas.microsoft.com/office/powerpoint/2010/main" val="26767919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11B71F-FE2E-39E0-E457-BDB67E4BAFF1}"/>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7600CB9A-C4C5-5210-4E38-0030AE6A4CD2}"/>
              </a:ext>
            </a:extLst>
          </p:cNvPr>
          <p:cNvSpPr>
            <a:spLocks noGrp="1"/>
          </p:cNvSpPr>
          <p:nvPr>
            <p:ph type="dt" sz="half" idx="10"/>
          </p:nvPr>
        </p:nvSpPr>
        <p:spPr/>
        <p:txBody>
          <a:bodyPr/>
          <a:lstStyle/>
          <a:p>
            <a:fld id="{733D08A8-4AF8-4C6B-871C-339AE295DE47}" type="datetimeFigureOut">
              <a:rPr lang="en-GB" smtClean="0"/>
              <a:t>23/05/2025</a:t>
            </a:fld>
            <a:endParaRPr lang="en-GB"/>
          </a:p>
        </p:txBody>
      </p:sp>
      <p:sp>
        <p:nvSpPr>
          <p:cNvPr id="4" name="Footer Placeholder 3">
            <a:extLst>
              <a:ext uri="{FF2B5EF4-FFF2-40B4-BE49-F238E27FC236}">
                <a16:creationId xmlns:a16="http://schemas.microsoft.com/office/drawing/2014/main" id="{88A6C264-9132-8086-B71B-D7741A51E25C}"/>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9C9EEF65-BC04-ECEE-8BD1-69935E71D9CC}"/>
              </a:ext>
            </a:extLst>
          </p:cNvPr>
          <p:cNvSpPr>
            <a:spLocks noGrp="1"/>
          </p:cNvSpPr>
          <p:nvPr>
            <p:ph type="sldNum" sz="quarter" idx="12"/>
          </p:nvPr>
        </p:nvSpPr>
        <p:spPr/>
        <p:txBody>
          <a:bodyPr/>
          <a:lstStyle/>
          <a:p>
            <a:fld id="{B720457F-226F-4189-9C95-32CF3A166294}" type="slidenum">
              <a:rPr lang="en-GB" smtClean="0"/>
              <a:t>‹#›</a:t>
            </a:fld>
            <a:endParaRPr lang="en-GB"/>
          </a:p>
        </p:txBody>
      </p:sp>
    </p:spTree>
    <p:extLst>
      <p:ext uri="{BB962C8B-B14F-4D97-AF65-F5344CB8AC3E}">
        <p14:creationId xmlns:p14="http://schemas.microsoft.com/office/powerpoint/2010/main" val="331294355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F856CE-C5ED-DF15-636B-822FD8CD2C9A}"/>
              </a:ext>
            </a:extLst>
          </p:cNvPr>
          <p:cNvSpPr>
            <a:spLocks noGrp="1"/>
          </p:cNvSpPr>
          <p:nvPr>
            <p:ph type="dt" sz="half" idx="10"/>
          </p:nvPr>
        </p:nvSpPr>
        <p:spPr/>
        <p:txBody>
          <a:bodyPr/>
          <a:lstStyle/>
          <a:p>
            <a:fld id="{733D08A8-4AF8-4C6B-871C-339AE295DE47}" type="datetimeFigureOut">
              <a:rPr lang="en-GB" smtClean="0"/>
              <a:t>23/05/2025</a:t>
            </a:fld>
            <a:endParaRPr lang="en-GB"/>
          </a:p>
        </p:txBody>
      </p:sp>
      <p:sp>
        <p:nvSpPr>
          <p:cNvPr id="3" name="Footer Placeholder 2">
            <a:extLst>
              <a:ext uri="{FF2B5EF4-FFF2-40B4-BE49-F238E27FC236}">
                <a16:creationId xmlns:a16="http://schemas.microsoft.com/office/drawing/2014/main" id="{8AF28690-925A-B84E-7F0E-160C003AE090}"/>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400B3F92-2A3C-47DC-44DD-B8C31BC3A99D}"/>
              </a:ext>
            </a:extLst>
          </p:cNvPr>
          <p:cNvSpPr>
            <a:spLocks noGrp="1"/>
          </p:cNvSpPr>
          <p:nvPr>
            <p:ph type="sldNum" sz="quarter" idx="12"/>
          </p:nvPr>
        </p:nvSpPr>
        <p:spPr/>
        <p:txBody>
          <a:bodyPr/>
          <a:lstStyle/>
          <a:p>
            <a:fld id="{B720457F-226F-4189-9C95-32CF3A166294}" type="slidenum">
              <a:rPr lang="en-GB" smtClean="0"/>
              <a:t>‹#›</a:t>
            </a:fld>
            <a:endParaRPr lang="en-GB"/>
          </a:p>
        </p:txBody>
      </p:sp>
    </p:spTree>
    <p:extLst>
      <p:ext uri="{BB962C8B-B14F-4D97-AF65-F5344CB8AC3E}">
        <p14:creationId xmlns:p14="http://schemas.microsoft.com/office/powerpoint/2010/main" val="346153537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B7B26B-7AA5-DF53-E4EB-3151B0E5DD2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F76BD3D8-D10A-DD34-DA18-A4643D1EEBE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1970967C-B686-B1E5-3449-F48340973B6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B127F47-5AA5-EFD7-E16B-80C303C769F0}"/>
              </a:ext>
            </a:extLst>
          </p:cNvPr>
          <p:cNvSpPr>
            <a:spLocks noGrp="1"/>
          </p:cNvSpPr>
          <p:nvPr>
            <p:ph type="dt" sz="half" idx="10"/>
          </p:nvPr>
        </p:nvSpPr>
        <p:spPr/>
        <p:txBody>
          <a:bodyPr/>
          <a:lstStyle/>
          <a:p>
            <a:fld id="{733D08A8-4AF8-4C6B-871C-339AE295DE47}" type="datetimeFigureOut">
              <a:rPr lang="en-GB" smtClean="0"/>
              <a:t>23/05/2025</a:t>
            </a:fld>
            <a:endParaRPr lang="en-GB"/>
          </a:p>
        </p:txBody>
      </p:sp>
      <p:sp>
        <p:nvSpPr>
          <p:cNvPr id="6" name="Footer Placeholder 5">
            <a:extLst>
              <a:ext uri="{FF2B5EF4-FFF2-40B4-BE49-F238E27FC236}">
                <a16:creationId xmlns:a16="http://schemas.microsoft.com/office/drawing/2014/main" id="{789964B5-09C9-CDDF-BDC0-8975BDDD5E1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3BBAC997-AC18-6FEB-CAB2-9F651E22F8CB}"/>
              </a:ext>
            </a:extLst>
          </p:cNvPr>
          <p:cNvSpPr>
            <a:spLocks noGrp="1"/>
          </p:cNvSpPr>
          <p:nvPr>
            <p:ph type="sldNum" sz="quarter" idx="12"/>
          </p:nvPr>
        </p:nvSpPr>
        <p:spPr/>
        <p:txBody>
          <a:bodyPr/>
          <a:lstStyle/>
          <a:p>
            <a:fld id="{B720457F-226F-4189-9C95-32CF3A166294}" type="slidenum">
              <a:rPr lang="en-GB" smtClean="0"/>
              <a:t>‹#›</a:t>
            </a:fld>
            <a:endParaRPr lang="en-GB"/>
          </a:p>
        </p:txBody>
      </p:sp>
    </p:spTree>
    <p:extLst>
      <p:ext uri="{BB962C8B-B14F-4D97-AF65-F5344CB8AC3E}">
        <p14:creationId xmlns:p14="http://schemas.microsoft.com/office/powerpoint/2010/main" val="365264207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241CA-BF0F-6AD4-AB42-25255952CFD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046B1409-FA9E-0B63-B597-39260EB2DC9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7DE62A7C-9940-11CA-8A06-0AFBEB37229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22F1561-5EA6-B048-A366-2CF8BD8C8F61}"/>
              </a:ext>
            </a:extLst>
          </p:cNvPr>
          <p:cNvSpPr>
            <a:spLocks noGrp="1"/>
          </p:cNvSpPr>
          <p:nvPr>
            <p:ph type="dt" sz="half" idx="10"/>
          </p:nvPr>
        </p:nvSpPr>
        <p:spPr/>
        <p:txBody>
          <a:bodyPr/>
          <a:lstStyle/>
          <a:p>
            <a:fld id="{733D08A8-4AF8-4C6B-871C-339AE295DE47}" type="datetimeFigureOut">
              <a:rPr lang="en-GB" smtClean="0"/>
              <a:t>23/05/2025</a:t>
            </a:fld>
            <a:endParaRPr lang="en-GB"/>
          </a:p>
        </p:txBody>
      </p:sp>
      <p:sp>
        <p:nvSpPr>
          <p:cNvPr id="6" name="Footer Placeholder 5">
            <a:extLst>
              <a:ext uri="{FF2B5EF4-FFF2-40B4-BE49-F238E27FC236}">
                <a16:creationId xmlns:a16="http://schemas.microsoft.com/office/drawing/2014/main" id="{0734A67B-C473-7399-8E1C-557295DFB724}"/>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35801605-21A5-5ED5-C051-25174D236B85}"/>
              </a:ext>
            </a:extLst>
          </p:cNvPr>
          <p:cNvSpPr>
            <a:spLocks noGrp="1"/>
          </p:cNvSpPr>
          <p:nvPr>
            <p:ph type="sldNum" sz="quarter" idx="12"/>
          </p:nvPr>
        </p:nvSpPr>
        <p:spPr/>
        <p:txBody>
          <a:bodyPr/>
          <a:lstStyle/>
          <a:p>
            <a:fld id="{B720457F-226F-4189-9C95-32CF3A166294}" type="slidenum">
              <a:rPr lang="en-GB" smtClean="0"/>
              <a:t>‹#›</a:t>
            </a:fld>
            <a:endParaRPr lang="en-GB"/>
          </a:p>
        </p:txBody>
      </p:sp>
    </p:spTree>
    <p:extLst>
      <p:ext uri="{BB962C8B-B14F-4D97-AF65-F5344CB8AC3E}">
        <p14:creationId xmlns:p14="http://schemas.microsoft.com/office/powerpoint/2010/main" val="367644657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B9D9E5-7EAA-F6D3-098F-6A000F0E28E1}"/>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8D9613FC-BCC6-C96B-6E42-A8C5245765F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1CC50D7-4700-5BCA-A452-3C06DC77431F}"/>
              </a:ext>
            </a:extLst>
          </p:cNvPr>
          <p:cNvSpPr>
            <a:spLocks noGrp="1"/>
          </p:cNvSpPr>
          <p:nvPr>
            <p:ph type="dt" sz="half" idx="10"/>
          </p:nvPr>
        </p:nvSpPr>
        <p:spPr/>
        <p:txBody>
          <a:bodyPr/>
          <a:lstStyle/>
          <a:p>
            <a:fld id="{733D08A8-4AF8-4C6B-871C-339AE295DE47}" type="datetimeFigureOut">
              <a:rPr lang="en-GB" smtClean="0"/>
              <a:t>23/05/2025</a:t>
            </a:fld>
            <a:endParaRPr lang="en-GB"/>
          </a:p>
        </p:txBody>
      </p:sp>
      <p:sp>
        <p:nvSpPr>
          <p:cNvPr id="5" name="Footer Placeholder 4">
            <a:extLst>
              <a:ext uri="{FF2B5EF4-FFF2-40B4-BE49-F238E27FC236}">
                <a16:creationId xmlns:a16="http://schemas.microsoft.com/office/drawing/2014/main" id="{E1158E68-BC55-3F99-0F6F-8B9039A455B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C8392CC-D132-7D30-9B89-2AFAAA0BF8E5}"/>
              </a:ext>
            </a:extLst>
          </p:cNvPr>
          <p:cNvSpPr>
            <a:spLocks noGrp="1"/>
          </p:cNvSpPr>
          <p:nvPr>
            <p:ph type="sldNum" sz="quarter" idx="12"/>
          </p:nvPr>
        </p:nvSpPr>
        <p:spPr/>
        <p:txBody>
          <a:bodyPr/>
          <a:lstStyle/>
          <a:p>
            <a:fld id="{B720457F-226F-4189-9C95-32CF3A166294}" type="slidenum">
              <a:rPr lang="en-GB" smtClean="0"/>
              <a:t>‹#›</a:t>
            </a:fld>
            <a:endParaRPr lang="en-GB"/>
          </a:p>
        </p:txBody>
      </p:sp>
    </p:spTree>
    <p:extLst>
      <p:ext uri="{BB962C8B-B14F-4D97-AF65-F5344CB8AC3E}">
        <p14:creationId xmlns:p14="http://schemas.microsoft.com/office/powerpoint/2010/main" val="422140243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5801BD6-AEE0-2587-33A8-492AA7F1F0C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BA98E2C6-F536-C1DD-975B-CF149A70751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C205821-FB90-84CF-EA53-B96433917199}"/>
              </a:ext>
            </a:extLst>
          </p:cNvPr>
          <p:cNvSpPr>
            <a:spLocks noGrp="1"/>
          </p:cNvSpPr>
          <p:nvPr>
            <p:ph type="dt" sz="half" idx="10"/>
          </p:nvPr>
        </p:nvSpPr>
        <p:spPr/>
        <p:txBody>
          <a:bodyPr/>
          <a:lstStyle/>
          <a:p>
            <a:fld id="{733D08A8-4AF8-4C6B-871C-339AE295DE47}" type="datetimeFigureOut">
              <a:rPr lang="en-GB" smtClean="0"/>
              <a:t>23/05/2025</a:t>
            </a:fld>
            <a:endParaRPr lang="en-GB"/>
          </a:p>
        </p:txBody>
      </p:sp>
      <p:sp>
        <p:nvSpPr>
          <p:cNvPr id="5" name="Footer Placeholder 4">
            <a:extLst>
              <a:ext uri="{FF2B5EF4-FFF2-40B4-BE49-F238E27FC236}">
                <a16:creationId xmlns:a16="http://schemas.microsoft.com/office/drawing/2014/main" id="{8184E3A4-2F8F-FA9B-AC11-13DBDD5588F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9835B73-B82B-328B-DBA3-DBF2E20DE024}"/>
              </a:ext>
            </a:extLst>
          </p:cNvPr>
          <p:cNvSpPr>
            <a:spLocks noGrp="1"/>
          </p:cNvSpPr>
          <p:nvPr>
            <p:ph type="sldNum" sz="quarter" idx="12"/>
          </p:nvPr>
        </p:nvSpPr>
        <p:spPr/>
        <p:txBody>
          <a:bodyPr/>
          <a:lstStyle/>
          <a:p>
            <a:fld id="{B720457F-226F-4189-9C95-32CF3A166294}" type="slidenum">
              <a:rPr lang="en-GB" smtClean="0"/>
              <a:t>‹#›</a:t>
            </a:fld>
            <a:endParaRPr lang="en-GB"/>
          </a:p>
        </p:txBody>
      </p:sp>
    </p:spTree>
    <p:extLst>
      <p:ext uri="{BB962C8B-B14F-4D97-AF65-F5344CB8AC3E}">
        <p14:creationId xmlns:p14="http://schemas.microsoft.com/office/powerpoint/2010/main" val="116301078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slide" type="title">
  <p:cSld name="Title slide">
    <p:bg>
      <p:bgPr>
        <a:solidFill>
          <a:schemeClr val="lt2"/>
        </a:solidFill>
        <a:effectLst/>
      </p:bgPr>
    </p:bg>
    <p:spTree>
      <p:nvGrpSpPr>
        <p:cNvPr id="1" name="Shape 9"/>
        <p:cNvGrpSpPr/>
        <p:nvPr/>
      </p:nvGrpSpPr>
      <p:grpSpPr>
        <a:xfrm>
          <a:off x="0" y="0"/>
          <a:ext cx="0" cy="0"/>
          <a:chOff x="0" y="0"/>
          <a:chExt cx="0" cy="0"/>
        </a:xfrm>
      </p:grpSpPr>
      <p:sp>
        <p:nvSpPr>
          <p:cNvPr id="10" name="Google Shape;10;p2"/>
          <p:cNvSpPr/>
          <p:nvPr/>
        </p:nvSpPr>
        <p:spPr>
          <a:xfrm>
            <a:off x="0" y="0"/>
            <a:ext cx="12192000" cy="650400"/>
          </a:xfrm>
          <a:prstGeom prst="rect">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11" name="Google Shape;11;p2"/>
          <p:cNvGrpSpPr/>
          <p:nvPr/>
        </p:nvGrpSpPr>
        <p:grpSpPr>
          <a:xfrm>
            <a:off x="1107190" y="1588342"/>
            <a:ext cx="994351" cy="61101"/>
            <a:chOff x="4580561" y="2589004"/>
            <a:chExt cx="1064464" cy="25200"/>
          </a:xfrm>
        </p:grpSpPr>
        <p:sp>
          <p:nvSpPr>
            <p:cNvPr id="12" name="Google Shape;12;p2"/>
            <p:cNvSpPr/>
            <p:nvPr/>
          </p:nvSpPr>
          <p:spPr>
            <a:xfrm rot="-5400000">
              <a:off x="5366325" y="2335504"/>
              <a:ext cx="25200" cy="532200"/>
            </a:xfrm>
            <a:prstGeom prst="rect">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 name="Google Shape;13;p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4" name="Google Shape;14;p2"/>
          <p:cNvSpPr txBox="1">
            <a:spLocks noGrp="1"/>
          </p:cNvSpPr>
          <p:nvPr>
            <p:ph type="ctrTitle"/>
          </p:nvPr>
        </p:nvSpPr>
        <p:spPr>
          <a:xfrm>
            <a:off x="972600" y="1763267"/>
            <a:ext cx="10250800" cy="2219600"/>
          </a:xfrm>
          <a:prstGeom prst="rect">
            <a:avLst/>
          </a:prstGeom>
        </p:spPr>
        <p:txBody>
          <a:bodyPr spcFirstLastPara="1" wrap="square" lIns="91425" tIns="91425" rIns="91425" bIns="91425" anchor="t" anchorCtr="0">
            <a:normAutofit/>
          </a:bodyPr>
          <a:lstStyle>
            <a:lvl1pPr lvl="0">
              <a:spcBef>
                <a:spcPts val="0"/>
              </a:spcBef>
              <a:spcAft>
                <a:spcPts val="0"/>
              </a:spcAft>
              <a:buSzPts val="4200"/>
              <a:buNone/>
              <a:defRPr sz="5600"/>
            </a:lvl1pPr>
            <a:lvl2pPr lvl="1">
              <a:spcBef>
                <a:spcPts val="0"/>
              </a:spcBef>
              <a:spcAft>
                <a:spcPts val="0"/>
              </a:spcAft>
              <a:buSzPts val="4200"/>
              <a:buNone/>
              <a:defRPr sz="5600"/>
            </a:lvl2pPr>
            <a:lvl3pPr lvl="2">
              <a:spcBef>
                <a:spcPts val="0"/>
              </a:spcBef>
              <a:spcAft>
                <a:spcPts val="0"/>
              </a:spcAft>
              <a:buSzPts val="4200"/>
              <a:buNone/>
              <a:defRPr sz="5600"/>
            </a:lvl3pPr>
            <a:lvl4pPr lvl="3">
              <a:spcBef>
                <a:spcPts val="0"/>
              </a:spcBef>
              <a:spcAft>
                <a:spcPts val="0"/>
              </a:spcAft>
              <a:buSzPts val="4200"/>
              <a:buNone/>
              <a:defRPr sz="5600"/>
            </a:lvl4pPr>
            <a:lvl5pPr lvl="4">
              <a:spcBef>
                <a:spcPts val="0"/>
              </a:spcBef>
              <a:spcAft>
                <a:spcPts val="0"/>
              </a:spcAft>
              <a:buSzPts val="4200"/>
              <a:buNone/>
              <a:defRPr sz="5600"/>
            </a:lvl5pPr>
            <a:lvl6pPr lvl="5">
              <a:spcBef>
                <a:spcPts val="0"/>
              </a:spcBef>
              <a:spcAft>
                <a:spcPts val="0"/>
              </a:spcAft>
              <a:buSzPts val="4200"/>
              <a:buNone/>
              <a:defRPr sz="5600"/>
            </a:lvl6pPr>
            <a:lvl7pPr lvl="6">
              <a:spcBef>
                <a:spcPts val="0"/>
              </a:spcBef>
              <a:spcAft>
                <a:spcPts val="0"/>
              </a:spcAft>
              <a:buSzPts val="4200"/>
              <a:buNone/>
              <a:defRPr sz="5600"/>
            </a:lvl7pPr>
            <a:lvl8pPr lvl="7">
              <a:spcBef>
                <a:spcPts val="0"/>
              </a:spcBef>
              <a:spcAft>
                <a:spcPts val="0"/>
              </a:spcAft>
              <a:buSzPts val="4200"/>
              <a:buNone/>
              <a:defRPr sz="5600"/>
            </a:lvl8pPr>
            <a:lvl9pPr lvl="8">
              <a:spcBef>
                <a:spcPts val="0"/>
              </a:spcBef>
              <a:spcAft>
                <a:spcPts val="0"/>
              </a:spcAft>
              <a:buSzPts val="4200"/>
              <a:buNone/>
              <a:defRPr sz="5600"/>
            </a:lvl9pPr>
          </a:lstStyle>
          <a:p>
            <a:endParaRPr/>
          </a:p>
        </p:txBody>
      </p:sp>
      <p:sp>
        <p:nvSpPr>
          <p:cNvPr id="15" name="Google Shape;15;p2"/>
          <p:cNvSpPr txBox="1">
            <a:spLocks noGrp="1"/>
          </p:cNvSpPr>
          <p:nvPr>
            <p:ph type="subTitle" idx="1"/>
          </p:nvPr>
        </p:nvSpPr>
        <p:spPr>
          <a:xfrm>
            <a:off x="972836" y="4230533"/>
            <a:ext cx="10250800" cy="7216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1600"/>
              <a:buNone/>
              <a:defRPr sz="2133"/>
            </a:lvl1pPr>
            <a:lvl2pPr lvl="1">
              <a:lnSpc>
                <a:spcPct val="100000"/>
              </a:lnSpc>
              <a:spcBef>
                <a:spcPts val="0"/>
              </a:spcBef>
              <a:spcAft>
                <a:spcPts val="0"/>
              </a:spcAft>
              <a:buSzPts val="1600"/>
              <a:buNone/>
              <a:defRPr sz="2133"/>
            </a:lvl2pPr>
            <a:lvl3pPr lvl="2">
              <a:lnSpc>
                <a:spcPct val="100000"/>
              </a:lnSpc>
              <a:spcBef>
                <a:spcPts val="0"/>
              </a:spcBef>
              <a:spcAft>
                <a:spcPts val="0"/>
              </a:spcAft>
              <a:buSzPts val="1600"/>
              <a:buNone/>
              <a:defRPr sz="2133"/>
            </a:lvl3pPr>
            <a:lvl4pPr lvl="3">
              <a:lnSpc>
                <a:spcPct val="100000"/>
              </a:lnSpc>
              <a:spcBef>
                <a:spcPts val="0"/>
              </a:spcBef>
              <a:spcAft>
                <a:spcPts val="0"/>
              </a:spcAft>
              <a:buSzPts val="1600"/>
              <a:buNone/>
              <a:defRPr sz="2133"/>
            </a:lvl4pPr>
            <a:lvl5pPr lvl="4">
              <a:lnSpc>
                <a:spcPct val="100000"/>
              </a:lnSpc>
              <a:spcBef>
                <a:spcPts val="0"/>
              </a:spcBef>
              <a:spcAft>
                <a:spcPts val="0"/>
              </a:spcAft>
              <a:buSzPts val="1600"/>
              <a:buNone/>
              <a:defRPr sz="2133"/>
            </a:lvl5pPr>
            <a:lvl6pPr lvl="5">
              <a:lnSpc>
                <a:spcPct val="100000"/>
              </a:lnSpc>
              <a:spcBef>
                <a:spcPts val="0"/>
              </a:spcBef>
              <a:spcAft>
                <a:spcPts val="0"/>
              </a:spcAft>
              <a:buSzPts val="1600"/>
              <a:buNone/>
              <a:defRPr sz="2133"/>
            </a:lvl6pPr>
            <a:lvl7pPr lvl="6">
              <a:lnSpc>
                <a:spcPct val="100000"/>
              </a:lnSpc>
              <a:spcBef>
                <a:spcPts val="0"/>
              </a:spcBef>
              <a:spcAft>
                <a:spcPts val="0"/>
              </a:spcAft>
              <a:buSzPts val="1600"/>
              <a:buNone/>
              <a:defRPr sz="2133"/>
            </a:lvl7pPr>
            <a:lvl8pPr lvl="7">
              <a:lnSpc>
                <a:spcPct val="100000"/>
              </a:lnSpc>
              <a:spcBef>
                <a:spcPts val="0"/>
              </a:spcBef>
              <a:spcAft>
                <a:spcPts val="0"/>
              </a:spcAft>
              <a:buSzPts val="1600"/>
              <a:buNone/>
              <a:defRPr sz="2133"/>
            </a:lvl8pPr>
            <a:lvl9pPr lvl="8">
              <a:lnSpc>
                <a:spcPct val="100000"/>
              </a:lnSpc>
              <a:spcBef>
                <a:spcPts val="0"/>
              </a:spcBef>
              <a:spcAft>
                <a:spcPts val="0"/>
              </a:spcAft>
              <a:buSzPts val="1600"/>
              <a:buNone/>
              <a:defRPr sz="2133"/>
            </a:lvl9pPr>
          </a:lstStyle>
          <a:p>
            <a:endParaRPr/>
          </a:p>
        </p:txBody>
      </p:sp>
      <p:sp>
        <p:nvSpPr>
          <p:cNvPr id="16" name="Google Shape;16;p2"/>
          <p:cNvSpPr txBox="1">
            <a:spLocks noGrp="1"/>
          </p:cNvSpPr>
          <p:nvPr>
            <p:ph type="sldNum" idx="12"/>
          </p:nvPr>
        </p:nvSpPr>
        <p:spPr>
          <a:xfrm>
            <a:off x="11381736" y="6333135"/>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51687700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3"/>
        <p:cNvGrpSpPr/>
        <p:nvPr/>
      </p:nvGrpSpPr>
      <p:grpSpPr>
        <a:xfrm>
          <a:off x="0" y="0"/>
          <a:ext cx="0" cy="0"/>
          <a:chOff x="0" y="0"/>
          <a:chExt cx="0" cy="0"/>
        </a:xfrm>
      </p:grpSpPr>
      <p:sp>
        <p:nvSpPr>
          <p:cNvPr id="24" name="Google Shape;24;p4"/>
          <p:cNvSpPr/>
          <p:nvPr/>
        </p:nvSpPr>
        <p:spPr>
          <a:xfrm>
            <a:off x="0" y="0"/>
            <a:ext cx="12192000" cy="6504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25" name="Google Shape;25;p4"/>
          <p:cNvGrpSpPr/>
          <p:nvPr/>
        </p:nvGrpSpPr>
        <p:grpSpPr>
          <a:xfrm>
            <a:off x="1107190" y="1588342"/>
            <a:ext cx="994351" cy="61101"/>
            <a:chOff x="4580561" y="2589004"/>
            <a:chExt cx="1064464" cy="25200"/>
          </a:xfrm>
        </p:grpSpPr>
        <p:sp>
          <p:nvSpPr>
            <p:cNvPr id="26" name="Google Shape;26;p4"/>
            <p:cNvSpPr/>
            <p:nvPr/>
          </p:nvSpPr>
          <p:spPr>
            <a:xfrm rot="-5400000">
              <a:off x="5366325" y="2335504"/>
              <a:ext cx="25200" cy="532200"/>
            </a:xfrm>
            <a:prstGeom prst="rect">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 name="Google Shape;27;p4"/>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28" name="Google Shape;28;p4"/>
          <p:cNvSpPr txBox="1">
            <a:spLocks noGrp="1"/>
          </p:cNvSpPr>
          <p:nvPr>
            <p:ph type="title"/>
          </p:nvPr>
        </p:nvSpPr>
        <p:spPr>
          <a:xfrm>
            <a:off x="972600" y="1758200"/>
            <a:ext cx="10251600" cy="7136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3467"/>
            </a:lvl1pPr>
            <a:lvl2pPr lvl="1">
              <a:spcBef>
                <a:spcPts val="0"/>
              </a:spcBef>
              <a:spcAft>
                <a:spcPts val="0"/>
              </a:spcAft>
              <a:buSzPts val="2600"/>
              <a:buNone/>
              <a:defRPr sz="3467"/>
            </a:lvl2pPr>
            <a:lvl3pPr lvl="2">
              <a:spcBef>
                <a:spcPts val="0"/>
              </a:spcBef>
              <a:spcAft>
                <a:spcPts val="0"/>
              </a:spcAft>
              <a:buSzPts val="2600"/>
              <a:buNone/>
              <a:defRPr sz="3467"/>
            </a:lvl3pPr>
            <a:lvl4pPr lvl="3">
              <a:spcBef>
                <a:spcPts val="0"/>
              </a:spcBef>
              <a:spcAft>
                <a:spcPts val="0"/>
              </a:spcAft>
              <a:buSzPts val="2600"/>
              <a:buNone/>
              <a:defRPr sz="3467"/>
            </a:lvl4pPr>
            <a:lvl5pPr lvl="4">
              <a:spcBef>
                <a:spcPts val="0"/>
              </a:spcBef>
              <a:spcAft>
                <a:spcPts val="0"/>
              </a:spcAft>
              <a:buSzPts val="2600"/>
              <a:buNone/>
              <a:defRPr sz="3467"/>
            </a:lvl5pPr>
            <a:lvl6pPr lvl="5">
              <a:spcBef>
                <a:spcPts val="0"/>
              </a:spcBef>
              <a:spcAft>
                <a:spcPts val="0"/>
              </a:spcAft>
              <a:buSzPts val="2600"/>
              <a:buNone/>
              <a:defRPr sz="3467"/>
            </a:lvl6pPr>
            <a:lvl7pPr lvl="6">
              <a:spcBef>
                <a:spcPts val="0"/>
              </a:spcBef>
              <a:spcAft>
                <a:spcPts val="0"/>
              </a:spcAft>
              <a:buSzPts val="2600"/>
              <a:buNone/>
              <a:defRPr sz="3467"/>
            </a:lvl7pPr>
            <a:lvl8pPr lvl="7">
              <a:spcBef>
                <a:spcPts val="0"/>
              </a:spcBef>
              <a:spcAft>
                <a:spcPts val="0"/>
              </a:spcAft>
              <a:buSzPts val="2600"/>
              <a:buNone/>
              <a:defRPr sz="3467"/>
            </a:lvl8pPr>
            <a:lvl9pPr lvl="8">
              <a:spcBef>
                <a:spcPts val="0"/>
              </a:spcBef>
              <a:spcAft>
                <a:spcPts val="0"/>
              </a:spcAft>
              <a:buSzPts val="2600"/>
              <a:buNone/>
              <a:defRPr sz="3467"/>
            </a:lvl9pPr>
          </a:lstStyle>
          <a:p>
            <a:endParaRPr/>
          </a:p>
        </p:txBody>
      </p:sp>
      <p:sp>
        <p:nvSpPr>
          <p:cNvPr id="29" name="Google Shape;29;p4"/>
          <p:cNvSpPr txBox="1">
            <a:spLocks noGrp="1"/>
          </p:cNvSpPr>
          <p:nvPr>
            <p:ph type="body" idx="1"/>
          </p:nvPr>
        </p:nvSpPr>
        <p:spPr>
          <a:xfrm>
            <a:off x="972600" y="2771833"/>
            <a:ext cx="10251600" cy="3014800"/>
          </a:xfrm>
          <a:prstGeom prst="rect">
            <a:avLst/>
          </a:prstGeom>
        </p:spPr>
        <p:txBody>
          <a:bodyPr spcFirstLastPara="1" wrap="square" lIns="91425" tIns="91425" rIns="91425" bIns="91425" anchor="t" anchorCtr="0">
            <a:normAutofit/>
          </a:bodyPr>
          <a:lstStyle>
            <a:lvl1pPr marL="609585" lvl="0" indent="-414856">
              <a:spcBef>
                <a:spcPts val="0"/>
              </a:spcBef>
              <a:spcAft>
                <a:spcPts val="0"/>
              </a:spcAft>
              <a:buSzPts val="1300"/>
              <a:buChar char="●"/>
              <a:defRPr/>
            </a:lvl1pPr>
            <a:lvl2pPr marL="1219170" lvl="1" indent="-397923">
              <a:spcBef>
                <a:spcPts val="0"/>
              </a:spcBef>
              <a:spcAft>
                <a:spcPts val="0"/>
              </a:spcAft>
              <a:buSzPts val="1100"/>
              <a:buChar char="○"/>
              <a:defRPr/>
            </a:lvl2pPr>
            <a:lvl3pPr marL="1828754" lvl="2" indent="-397923">
              <a:spcBef>
                <a:spcPts val="0"/>
              </a:spcBef>
              <a:spcAft>
                <a:spcPts val="0"/>
              </a:spcAft>
              <a:buSzPts val="1100"/>
              <a:buChar char="■"/>
              <a:defRPr/>
            </a:lvl3pPr>
            <a:lvl4pPr marL="2438339" lvl="3" indent="-397923">
              <a:spcBef>
                <a:spcPts val="0"/>
              </a:spcBef>
              <a:spcAft>
                <a:spcPts val="0"/>
              </a:spcAft>
              <a:buSzPts val="1100"/>
              <a:buChar char="●"/>
              <a:defRPr/>
            </a:lvl4pPr>
            <a:lvl5pPr marL="3047924" lvl="4" indent="-397923">
              <a:spcBef>
                <a:spcPts val="0"/>
              </a:spcBef>
              <a:spcAft>
                <a:spcPts val="0"/>
              </a:spcAft>
              <a:buSzPts val="1100"/>
              <a:buChar char="○"/>
              <a:defRPr/>
            </a:lvl5pPr>
            <a:lvl6pPr marL="3657509" lvl="5" indent="-397923">
              <a:spcBef>
                <a:spcPts val="0"/>
              </a:spcBef>
              <a:spcAft>
                <a:spcPts val="0"/>
              </a:spcAft>
              <a:buSzPts val="1100"/>
              <a:buChar char="■"/>
              <a:defRPr/>
            </a:lvl6pPr>
            <a:lvl7pPr marL="4267093" lvl="6" indent="-397923">
              <a:spcBef>
                <a:spcPts val="0"/>
              </a:spcBef>
              <a:spcAft>
                <a:spcPts val="0"/>
              </a:spcAft>
              <a:buSzPts val="1100"/>
              <a:buChar char="●"/>
              <a:defRPr/>
            </a:lvl7pPr>
            <a:lvl8pPr marL="4876678" lvl="7" indent="-397923">
              <a:spcBef>
                <a:spcPts val="0"/>
              </a:spcBef>
              <a:spcAft>
                <a:spcPts val="0"/>
              </a:spcAft>
              <a:buSzPts val="1100"/>
              <a:buChar char="○"/>
              <a:defRPr/>
            </a:lvl8pPr>
            <a:lvl9pPr marL="5486263" lvl="8" indent="-397923">
              <a:spcBef>
                <a:spcPts val="0"/>
              </a:spcBef>
              <a:spcAft>
                <a:spcPts val="0"/>
              </a:spcAft>
              <a:buSzPts val="1100"/>
              <a:buChar char="■"/>
              <a:defRPr/>
            </a:lvl9pPr>
          </a:lstStyle>
          <a:p>
            <a:endParaRPr/>
          </a:p>
        </p:txBody>
      </p:sp>
      <p:sp>
        <p:nvSpPr>
          <p:cNvPr id="30" name="Google Shape;30;p4"/>
          <p:cNvSpPr txBox="1">
            <a:spLocks noGrp="1"/>
          </p:cNvSpPr>
          <p:nvPr>
            <p:ph type="sldNum" idx="12"/>
          </p:nvPr>
        </p:nvSpPr>
        <p:spPr>
          <a:xfrm>
            <a:off x="11381736" y="6333135"/>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422915809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31"/>
        <p:cNvGrpSpPr/>
        <p:nvPr/>
      </p:nvGrpSpPr>
      <p:grpSpPr>
        <a:xfrm>
          <a:off x="0" y="0"/>
          <a:ext cx="0" cy="0"/>
          <a:chOff x="0" y="0"/>
          <a:chExt cx="0" cy="0"/>
        </a:xfrm>
      </p:grpSpPr>
      <p:sp>
        <p:nvSpPr>
          <p:cNvPr id="32" name="Google Shape;32;p5"/>
          <p:cNvSpPr/>
          <p:nvPr/>
        </p:nvSpPr>
        <p:spPr>
          <a:xfrm>
            <a:off x="0" y="0"/>
            <a:ext cx="12192000" cy="6504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33" name="Google Shape;33;p5"/>
          <p:cNvGrpSpPr/>
          <p:nvPr/>
        </p:nvGrpSpPr>
        <p:grpSpPr>
          <a:xfrm>
            <a:off x="1107190" y="1588342"/>
            <a:ext cx="994351" cy="61101"/>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 name="Google Shape;35;p5"/>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36" name="Google Shape;36;p5"/>
          <p:cNvSpPr txBox="1">
            <a:spLocks noGrp="1"/>
          </p:cNvSpPr>
          <p:nvPr>
            <p:ph type="title"/>
          </p:nvPr>
        </p:nvSpPr>
        <p:spPr>
          <a:xfrm>
            <a:off x="972600" y="1758200"/>
            <a:ext cx="10251200" cy="7136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3467"/>
            </a:lvl1pPr>
            <a:lvl2pPr lvl="1">
              <a:spcBef>
                <a:spcPts val="0"/>
              </a:spcBef>
              <a:spcAft>
                <a:spcPts val="0"/>
              </a:spcAft>
              <a:buSzPts val="2600"/>
              <a:buNone/>
              <a:defRPr sz="3467"/>
            </a:lvl2pPr>
            <a:lvl3pPr lvl="2">
              <a:spcBef>
                <a:spcPts val="0"/>
              </a:spcBef>
              <a:spcAft>
                <a:spcPts val="0"/>
              </a:spcAft>
              <a:buSzPts val="2600"/>
              <a:buNone/>
              <a:defRPr sz="3467"/>
            </a:lvl3pPr>
            <a:lvl4pPr lvl="3">
              <a:spcBef>
                <a:spcPts val="0"/>
              </a:spcBef>
              <a:spcAft>
                <a:spcPts val="0"/>
              </a:spcAft>
              <a:buSzPts val="2600"/>
              <a:buNone/>
              <a:defRPr sz="3467"/>
            </a:lvl4pPr>
            <a:lvl5pPr lvl="4">
              <a:spcBef>
                <a:spcPts val="0"/>
              </a:spcBef>
              <a:spcAft>
                <a:spcPts val="0"/>
              </a:spcAft>
              <a:buSzPts val="2600"/>
              <a:buNone/>
              <a:defRPr sz="3467"/>
            </a:lvl5pPr>
            <a:lvl6pPr lvl="5">
              <a:spcBef>
                <a:spcPts val="0"/>
              </a:spcBef>
              <a:spcAft>
                <a:spcPts val="0"/>
              </a:spcAft>
              <a:buSzPts val="2600"/>
              <a:buNone/>
              <a:defRPr sz="3467"/>
            </a:lvl6pPr>
            <a:lvl7pPr lvl="6">
              <a:spcBef>
                <a:spcPts val="0"/>
              </a:spcBef>
              <a:spcAft>
                <a:spcPts val="0"/>
              </a:spcAft>
              <a:buSzPts val="2600"/>
              <a:buNone/>
              <a:defRPr sz="3467"/>
            </a:lvl7pPr>
            <a:lvl8pPr lvl="7">
              <a:spcBef>
                <a:spcPts val="0"/>
              </a:spcBef>
              <a:spcAft>
                <a:spcPts val="0"/>
              </a:spcAft>
              <a:buSzPts val="2600"/>
              <a:buNone/>
              <a:defRPr sz="3467"/>
            </a:lvl8pPr>
            <a:lvl9pPr lvl="8">
              <a:spcBef>
                <a:spcPts val="0"/>
              </a:spcBef>
              <a:spcAft>
                <a:spcPts val="0"/>
              </a:spcAft>
              <a:buSzPts val="2600"/>
              <a:buNone/>
              <a:defRPr sz="3467"/>
            </a:lvl9pPr>
          </a:lstStyle>
          <a:p>
            <a:endParaRPr/>
          </a:p>
        </p:txBody>
      </p:sp>
      <p:sp>
        <p:nvSpPr>
          <p:cNvPr id="37" name="Google Shape;37;p5"/>
          <p:cNvSpPr txBox="1">
            <a:spLocks noGrp="1"/>
          </p:cNvSpPr>
          <p:nvPr>
            <p:ph type="body" idx="1"/>
          </p:nvPr>
        </p:nvSpPr>
        <p:spPr>
          <a:xfrm>
            <a:off x="972433" y="2771833"/>
            <a:ext cx="5032400" cy="3014800"/>
          </a:xfrm>
          <a:prstGeom prst="rect">
            <a:avLst/>
          </a:prstGeom>
        </p:spPr>
        <p:txBody>
          <a:bodyPr spcFirstLastPara="1" wrap="square" lIns="91425" tIns="91425" rIns="91425" bIns="91425" anchor="t" anchorCtr="0">
            <a:normAutofit/>
          </a:bodyPr>
          <a:lstStyle>
            <a:lvl1pPr marL="609585" lvl="0" indent="-414856">
              <a:spcBef>
                <a:spcPts val="0"/>
              </a:spcBef>
              <a:spcAft>
                <a:spcPts val="0"/>
              </a:spcAft>
              <a:buSzPts val="1300"/>
              <a:buChar char="●"/>
              <a:defRPr/>
            </a:lvl1pPr>
            <a:lvl2pPr marL="1219170" lvl="1" indent="-397923">
              <a:spcBef>
                <a:spcPts val="0"/>
              </a:spcBef>
              <a:spcAft>
                <a:spcPts val="0"/>
              </a:spcAft>
              <a:buSzPts val="1100"/>
              <a:buChar char="○"/>
              <a:defRPr/>
            </a:lvl2pPr>
            <a:lvl3pPr marL="1828754" lvl="2" indent="-397923">
              <a:spcBef>
                <a:spcPts val="0"/>
              </a:spcBef>
              <a:spcAft>
                <a:spcPts val="0"/>
              </a:spcAft>
              <a:buSzPts val="1100"/>
              <a:buChar char="■"/>
              <a:defRPr/>
            </a:lvl3pPr>
            <a:lvl4pPr marL="2438339" lvl="3" indent="-397923">
              <a:spcBef>
                <a:spcPts val="0"/>
              </a:spcBef>
              <a:spcAft>
                <a:spcPts val="0"/>
              </a:spcAft>
              <a:buSzPts val="1100"/>
              <a:buChar char="●"/>
              <a:defRPr/>
            </a:lvl4pPr>
            <a:lvl5pPr marL="3047924" lvl="4" indent="-397923">
              <a:spcBef>
                <a:spcPts val="0"/>
              </a:spcBef>
              <a:spcAft>
                <a:spcPts val="0"/>
              </a:spcAft>
              <a:buSzPts val="1100"/>
              <a:buChar char="○"/>
              <a:defRPr/>
            </a:lvl5pPr>
            <a:lvl6pPr marL="3657509" lvl="5" indent="-397923">
              <a:spcBef>
                <a:spcPts val="0"/>
              </a:spcBef>
              <a:spcAft>
                <a:spcPts val="0"/>
              </a:spcAft>
              <a:buSzPts val="1100"/>
              <a:buChar char="■"/>
              <a:defRPr/>
            </a:lvl6pPr>
            <a:lvl7pPr marL="4267093" lvl="6" indent="-397923">
              <a:spcBef>
                <a:spcPts val="0"/>
              </a:spcBef>
              <a:spcAft>
                <a:spcPts val="0"/>
              </a:spcAft>
              <a:buSzPts val="1100"/>
              <a:buChar char="●"/>
              <a:defRPr/>
            </a:lvl7pPr>
            <a:lvl8pPr marL="4876678" lvl="7" indent="-397923">
              <a:spcBef>
                <a:spcPts val="0"/>
              </a:spcBef>
              <a:spcAft>
                <a:spcPts val="0"/>
              </a:spcAft>
              <a:buSzPts val="1100"/>
              <a:buChar char="○"/>
              <a:defRPr/>
            </a:lvl8pPr>
            <a:lvl9pPr marL="5486263" lvl="8" indent="-397923">
              <a:spcBef>
                <a:spcPts val="0"/>
              </a:spcBef>
              <a:spcAft>
                <a:spcPts val="0"/>
              </a:spcAft>
              <a:buSzPts val="1100"/>
              <a:buChar char="■"/>
              <a:defRPr/>
            </a:lvl9pPr>
          </a:lstStyle>
          <a:p>
            <a:endParaRPr/>
          </a:p>
        </p:txBody>
      </p:sp>
      <p:sp>
        <p:nvSpPr>
          <p:cNvPr id="38" name="Google Shape;38;p5"/>
          <p:cNvSpPr txBox="1">
            <a:spLocks noGrp="1"/>
          </p:cNvSpPr>
          <p:nvPr>
            <p:ph type="body" idx="2"/>
          </p:nvPr>
        </p:nvSpPr>
        <p:spPr>
          <a:xfrm>
            <a:off x="6191472" y="2771833"/>
            <a:ext cx="5032400" cy="3014800"/>
          </a:xfrm>
          <a:prstGeom prst="rect">
            <a:avLst/>
          </a:prstGeom>
        </p:spPr>
        <p:txBody>
          <a:bodyPr spcFirstLastPara="1" wrap="square" lIns="91425" tIns="91425" rIns="91425" bIns="91425" anchor="t" anchorCtr="0">
            <a:normAutofit/>
          </a:bodyPr>
          <a:lstStyle>
            <a:lvl1pPr marL="609585" lvl="0" indent="-414856">
              <a:spcBef>
                <a:spcPts val="0"/>
              </a:spcBef>
              <a:spcAft>
                <a:spcPts val="0"/>
              </a:spcAft>
              <a:buSzPts val="1300"/>
              <a:buChar char="●"/>
              <a:defRPr/>
            </a:lvl1pPr>
            <a:lvl2pPr marL="1219170" lvl="1" indent="-397923">
              <a:spcBef>
                <a:spcPts val="0"/>
              </a:spcBef>
              <a:spcAft>
                <a:spcPts val="0"/>
              </a:spcAft>
              <a:buSzPts val="1100"/>
              <a:buChar char="○"/>
              <a:defRPr/>
            </a:lvl2pPr>
            <a:lvl3pPr marL="1828754" lvl="2" indent="-397923">
              <a:spcBef>
                <a:spcPts val="0"/>
              </a:spcBef>
              <a:spcAft>
                <a:spcPts val="0"/>
              </a:spcAft>
              <a:buSzPts val="1100"/>
              <a:buChar char="■"/>
              <a:defRPr/>
            </a:lvl3pPr>
            <a:lvl4pPr marL="2438339" lvl="3" indent="-397923">
              <a:spcBef>
                <a:spcPts val="0"/>
              </a:spcBef>
              <a:spcAft>
                <a:spcPts val="0"/>
              </a:spcAft>
              <a:buSzPts val="1100"/>
              <a:buChar char="●"/>
              <a:defRPr/>
            </a:lvl4pPr>
            <a:lvl5pPr marL="3047924" lvl="4" indent="-397923">
              <a:spcBef>
                <a:spcPts val="0"/>
              </a:spcBef>
              <a:spcAft>
                <a:spcPts val="0"/>
              </a:spcAft>
              <a:buSzPts val="1100"/>
              <a:buChar char="○"/>
              <a:defRPr/>
            </a:lvl5pPr>
            <a:lvl6pPr marL="3657509" lvl="5" indent="-397923">
              <a:spcBef>
                <a:spcPts val="0"/>
              </a:spcBef>
              <a:spcAft>
                <a:spcPts val="0"/>
              </a:spcAft>
              <a:buSzPts val="1100"/>
              <a:buChar char="■"/>
              <a:defRPr/>
            </a:lvl6pPr>
            <a:lvl7pPr marL="4267093" lvl="6" indent="-397923">
              <a:spcBef>
                <a:spcPts val="0"/>
              </a:spcBef>
              <a:spcAft>
                <a:spcPts val="0"/>
              </a:spcAft>
              <a:buSzPts val="1100"/>
              <a:buChar char="●"/>
              <a:defRPr/>
            </a:lvl7pPr>
            <a:lvl8pPr marL="4876678" lvl="7" indent="-397923">
              <a:spcBef>
                <a:spcPts val="0"/>
              </a:spcBef>
              <a:spcAft>
                <a:spcPts val="0"/>
              </a:spcAft>
              <a:buSzPts val="1100"/>
              <a:buChar char="○"/>
              <a:defRPr/>
            </a:lvl8pPr>
            <a:lvl9pPr marL="5486263" lvl="8" indent="-397923">
              <a:spcBef>
                <a:spcPts val="0"/>
              </a:spcBef>
              <a:spcAft>
                <a:spcPts val="0"/>
              </a:spcAft>
              <a:buSzPts val="1100"/>
              <a:buChar char="■"/>
              <a:defRPr/>
            </a:lvl9pPr>
          </a:lstStyle>
          <a:p>
            <a:endParaRPr/>
          </a:p>
        </p:txBody>
      </p:sp>
      <p:sp>
        <p:nvSpPr>
          <p:cNvPr id="39" name="Google Shape;39;p5"/>
          <p:cNvSpPr txBox="1">
            <a:spLocks noGrp="1"/>
          </p:cNvSpPr>
          <p:nvPr>
            <p:ph type="sldNum" idx="12"/>
          </p:nvPr>
        </p:nvSpPr>
        <p:spPr>
          <a:xfrm>
            <a:off x="11381736" y="6333135"/>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43815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Standard slide_Quotes">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EA0F3C4-98B1-43A8-BA19-5BD4874A5EFE}"/>
              </a:ext>
            </a:extLst>
          </p:cNvPr>
          <p:cNvPicPr>
            <a:picLocks noChangeAspect="1"/>
          </p:cNvPicPr>
          <p:nvPr userDrawn="1"/>
        </p:nvPicPr>
        <p:blipFill rotWithShape="1">
          <a:blip r:embed="rId2">
            <a:alphaModFix amt="20000"/>
            <a:extLst>
              <a:ext uri="{BEBA8EAE-BF5A-486C-A8C5-ECC9F3942E4B}">
                <a14:imgProps xmlns:a14="http://schemas.microsoft.com/office/drawing/2010/main">
                  <a14:imgLayer r:embed="rId3">
                    <a14:imgEffect>
                      <a14:artisticBlur radius="40"/>
                    </a14:imgEffect>
                    <a14:imgEffect>
                      <a14:brightnessContrast contrast="-20000"/>
                    </a14:imgEffect>
                  </a14:imgLayer>
                </a14:imgProps>
              </a:ext>
              <a:ext uri="{28A0092B-C50C-407E-A947-70E740481C1C}">
                <a14:useLocalDpi xmlns:a14="http://schemas.microsoft.com/office/drawing/2010/main" val="0"/>
              </a:ext>
            </a:extLst>
          </a:blip>
          <a:srcRect l="17908" t="15232" r="17908" b="20584"/>
          <a:stretch/>
        </p:blipFill>
        <p:spPr>
          <a:xfrm>
            <a:off x="0" y="1787"/>
            <a:ext cx="12192000" cy="6854431"/>
          </a:xfrm>
          <a:prstGeom prst="rect">
            <a:avLst/>
          </a:prstGeom>
          <a:solidFill>
            <a:srgbClr val="2E2E38"/>
          </a:solidFill>
        </p:spPr>
      </p:pic>
      <p:sp>
        <p:nvSpPr>
          <p:cNvPr id="10" name="Rectangle 9">
            <a:extLst>
              <a:ext uri="{FF2B5EF4-FFF2-40B4-BE49-F238E27FC236}">
                <a16:creationId xmlns:a16="http://schemas.microsoft.com/office/drawing/2014/main" id="{FA5F1F8A-F17E-4B6D-89D5-107469CB25AF}"/>
              </a:ext>
            </a:extLst>
          </p:cNvPr>
          <p:cNvSpPr/>
          <p:nvPr userDrawn="1"/>
        </p:nvSpPr>
        <p:spPr>
          <a:xfrm>
            <a:off x="0" y="0"/>
            <a:ext cx="12191999" cy="6858000"/>
          </a:xfrm>
          <a:prstGeom prst="rect">
            <a:avLst/>
          </a:prstGeom>
          <a:gradFill>
            <a:gsLst>
              <a:gs pos="0">
                <a:srgbClr val="20263C">
                  <a:lumMod val="0"/>
                  <a:alpha val="0"/>
                </a:srgbClr>
              </a:gs>
              <a:gs pos="100000">
                <a:srgbClr val="20263C">
                  <a:lumMod val="0"/>
                  <a:alpha val="50000"/>
                </a:srgbClr>
              </a:gs>
            </a:gsLst>
            <a:lin ang="10800000" scaled="1"/>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3486" rtl="0" eaLnBrk="1" fontAlgn="auto" latinLnBrk="0" hangingPunct="1">
              <a:lnSpc>
                <a:spcPct val="100000"/>
              </a:lnSpc>
              <a:spcBef>
                <a:spcPts val="0"/>
              </a:spcBef>
              <a:spcAft>
                <a:spcPts val="0"/>
              </a:spcAft>
              <a:buClrTx/>
              <a:buSzTx/>
              <a:buFontTx/>
              <a:buNone/>
              <a:tabLst/>
              <a:defRPr/>
            </a:pPr>
            <a:endParaRPr kumimoji="0" lang="en-GB" sz="1198" b="0" i="0" u="none" strike="noStrike" kern="1200" cap="none" spc="0" normalizeH="0" baseline="0" noProof="0">
              <a:ln>
                <a:noFill/>
              </a:ln>
              <a:solidFill>
                <a:srgbClr val="2E2E38"/>
              </a:solidFill>
              <a:effectLst/>
              <a:uLnTx/>
              <a:uFillTx/>
              <a:latin typeface="EYInterstate Light"/>
              <a:ea typeface="+mn-ea"/>
              <a:cs typeface="+mn-cs"/>
            </a:endParaRPr>
          </a:p>
        </p:txBody>
      </p:sp>
      <p:sp>
        <p:nvSpPr>
          <p:cNvPr id="19" name="Title 5">
            <a:extLst>
              <a:ext uri="{FF2B5EF4-FFF2-40B4-BE49-F238E27FC236}">
                <a16:creationId xmlns:a16="http://schemas.microsoft.com/office/drawing/2014/main" id="{BF6AAC16-83B5-7A6C-E185-9543F8F7B23F}"/>
              </a:ext>
            </a:extLst>
          </p:cNvPr>
          <p:cNvSpPr>
            <a:spLocks noGrp="1"/>
          </p:cNvSpPr>
          <p:nvPr>
            <p:ph type="title"/>
          </p:nvPr>
        </p:nvSpPr>
        <p:spPr>
          <a:xfrm>
            <a:off x="593821" y="390898"/>
            <a:ext cx="10271539" cy="461665"/>
          </a:xfrm>
          <a:prstGeom prst="rect">
            <a:avLst/>
          </a:prstGeom>
        </p:spPr>
        <p:txBody>
          <a:bodyPr wrap="square" lIns="0">
            <a:spAutoFit/>
          </a:bodyPr>
          <a:lstStyle>
            <a:lvl1pPr>
              <a:lnSpc>
                <a:spcPct val="100000"/>
              </a:lnSpc>
              <a:defRPr sz="2400" b="0">
                <a:latin typeface="+mj-lt"/>
              </a:defRPr>
            </a:lvl1pPr>
          </a:lstStyle>
          <a:p>
            <a:r>
              <a:rPr lang="en-US"/>
              <a:t>Click to edit Master title style</a:t>
            </a:r>
            <a:endParaRPr lang="en-IN"/>
          </a:p>
        </p:txBody>
      </p:sp>
      <p:sp>
        <p:nvSpPr>
          <p:cNvPr id="20" name="TextBox 19">
            <a:extLst>
              <a:ext uri="{FF2B5EF4-FFF2-40B4-BE49-F238E27FC236}">
                <a16:creationId xmlns:a16="http://schemas.microsoft.com/office/drawing/2014/main" id="{1C76CF3F-4BA9-DF28-DC8E-00FBBAFE85E0}"/>
              </a:ext>
            </a:extLst>
          </p:cNvPr>
          <p:cNvSpPr txBox="1"/>
          <p:nvPr userDrawn="1"/>
        </p:nvSpPr>
        <p:spPr>
          <a:xfrm>
            <a:off x="506040" y="6594626"/>
            <a:ext cx="720725" cy="177347"/>
          </a:xfrm>
          <a:prstGeom prst="rect">
            <a:avLst/>
          </a:prstGeom>
          <a:noFill/>
        </p:spPr>
        <p:txBody>
          <a:bodyPr wrap="square" lIns="36000" tIns="36000" rIns="36000" bIns="36000" rtlCol="0" anchor="ctr">
            <a:spAutoFit/>
          </a:bodyPr>
          <a:lstStyle/>
          <a:p>
            <a:pPr marL="0" indent="0">
              <a:lnSpc>
                <a:spcPct val="85000"/>
              </a:lnSpc>
              <a:spcAft>
                <a:spcPts val="600"/>
              </a:spcAft>
              <a:buClr>
                <a:schemeClr val="accent2"/>
              </a:buClr>
              <a:buSzPct val="70000"/>
              <a:buFont typeface="Arial" pitchFamily="34" charset="0"/>
              <a:buNone/>
            </a:pPr>
            <a:r>
              <a:rPr lang="en-IN" sz="800">
                <a:solidFill>
                  <a:schemeClr val="bg1"/>
                </a:solidFill>
              </a:rPr>
              <a:t>Page </a:t>
            </a:r>
            <a:fld id="{6C4ADDC6-D84E-4A6B-A513-D5D6D798B035}" type="slidenum">
              <a:rPr lang="en-IN" sz="800" smtClean="0">
                <a:solidFill>
                  <a:schemeClr val="bg1"/>
                </a:solidFill>
              </a:rPr>
              <a:t>‹#›</a:t>
            </a:fld>
            <a:endParaRPr lang="en-IN" sz="800">
              <a:solidFill>
                <a:schemeClr val="bg1"/>
              </a:solidFill>
            </a:endParaRPr>
          </a:p>
        </p:txBody>
      </p:sp>
    </p:spTree>
    <p:extLst>
      <p:ext uri="{BB962C8B-B14F-4D97-AF65-F5344CB8AC3E}">
        <p14:creationId xmlns:p14="http://schemas.microsoft.com/office/powerpoint/2010/main" val="115039105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40"/>
        <p:cNvGrpSpPr/>
        <p:nvPr/>
      </p:nvGrpSpPr>
      <p:grpSpPr>
        <a:xfrm>
          <a:off x="0" y="0"/>
          <a:ext cx="0" cy="0"/>
          <a:chOff x="0" y="0"/>
          <a:chExt cx="0" cy="0"/>
        </a:xfrm>
      </p:grpSpPr>
      <p:sp>
        <p:nvSpPr>
          <p:cNvPr id="41" name="Google Shape;41;p6"/>
          <p:cNvSpPr/>
          <p:nvPr/>
        </p:nvSpPr>
        <p:spPr>
          <a:xfrm>
            <a:off x="0" y="0"/>
            <a:ext cx="12192000" cy="6504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42" name="Google Shape;42;p6"/>
          <p:cNvGrpSpPr/>
          <p:nvPr/>
        </p:nvGrpSpPr>
        <p:grpSpPr>
          <a:xfrm>
            <a:off x="1107190" y="1588342"/>
            <a:ext cx="994351" cy="61101"/>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 name="Google Shape;44;p6"/>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45" name="Google Shape;45;p6"/>
          <p:cNvSpPr txBox="1">
            <a:spLocks noGrp="1"/>
          </p:cNvSpPr>
          <p:nvPr>
            <p:ph type="title"/>
          </p:nvPr>
        </p:nvSpPr>
        <p:spPr>
          <a:xfrm>
            <a:off x="972600" y="1758200"/>
            <a:ext cx="10251200" cy="7136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3467"/>
            </a:lvl1pPr>
            <a:lvl2pPr lvl="1">
              <a:spcBef>
                <a:spcPts val="0"/>
              </a:spcBef>
              <a:spcAft>
                <a:spcPts val="0"/>
              </a:spcAft>
              <a:buSzPts val="2600"/>
              <a:buNone/>
              <a:defRPr sz="3467"/>
            </a:lvl2pPr>
            <a:lvl3pPr lvl="2">
              <a:spcBef>
                <a:spcPts val="0"/>
              </a:spcBef>
              <a:spcAft>
                <a:spcPts val="0"/>
              </a:spcAft>
              <a:buSzPts val="2600"/>
              <a:buNone/>
              <a:defRPr sz="3467"/>
            </a:lvl3pPr>
            <a:lvl4pPr lvl="3">
              <a:spcBef>
                <a:spcPts val="0"/>
              </a:spcBef>
              <a:spcAft>
                <a:spcPts val="0"/>
              </a:spcAft>
              <a:buSzPts val="2600"/>
              <a:buNone/>
              <a:defRPr sz="3467"/>
            </a:lvl4pPr>
            <a:lvl5pPr lvl="4">
              <a:spcBef>
                <a:spcPts val="0"/>
              </a:spcBef>
              <a:spcAft>
                <a:spcPts val="0"/>
              </a:spcAft>
              <a:buSzPts val="2600"/>
              <a:buNone/>
              <a:defRPr sz="3467"/>
            </a:lvl5pPr>
            <a:lvl6pPr lvl="5">
              <a:spcBef>
                <a:spcPts val="0"/>
              </a:spcBef>
              <a:spcAft>
                <a:spcPts val="0"/>
              </a:spcAft>
              <a:buSzPts val="2600"/>
              <a:buNone/>
              <a:defRPr sz="3467"/>
            </a:lvl6pPr>
            <a:lvl7pPr lvl="6">
              <a:spcBef>
                <a:spcPts val="0"/>
              </a:spcBef>
              <a:spcAft>
                <a:spcPts val="0"/>
              </a:spcAft>
              <a:buSzPts val="2600"/>
              <a:buNone/>
              <a:defRPr sz="3467"/>
            </a:lvl7pPr>
            <a:lvl8pPr lvl="7">
              <a:spcBef>
                <a:spcPts val="0"/>
              </a:spcBef>
              <a:spcAft>
                <a:spcPts val="0"/>
              </a:spcAft>
              <a:buSzPts val="2600"/>
              <a:buNone/>
              <a:defRPr sz="3467"/>
            </a:lvl8pPr>
            <a:lvl9pPr lvl="8">
              <a:spcBef>
                <a:spcPts val="0"/>
              </a:spcBef>
              <a:spcAft>
                <a:spcPts val="0"/>
              </a:spcAft>
              <a:buSzPts val="2600"/>
              <a:buNone/>
              <a:defRPr sz="3467"/>
            </a:lvl9pPr>
          </a:lstStyle>
          <a:p>
            <a:endParaRPr/>
          </a:p>
        </p:txBody>
      </p:sp>
      <p:sp>
        <p:nvSpPr>
          <p:cNvPr id="46" name="Google Shape;46;p6"/>
          <p:cNvSpPr txBox="1">
            <a:spLocks noGrp="1"/>
          </p:cNvSpPr>
          <p:nvPr>
            <p:ph type="sldNum" idx="12"/>
          </p:nvPr>
        </p:nvSpPr>
        <p:spPr>
          <a:xfrm>
            <a:off x="11381736" y="6333135"/>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35686685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47"/>
        <p:cNvGrpSpPr/>
        <p:nvPr/>
      </p:nvGrpSpPr>
      <p:grpSpPr>
        <a:xfrm>
          <a:off x="0" y="0"/>
          <a:ext cx="0" cy="0"/>
          <a:chOff x="0" y="0"/>
          <a:chExt cx="0" cy="0"/>
        </a:xfrm>
      </p:grpSpPr>
      <p:sp>
        <p:nvSpPr>
          <p:cNvPr id="48" name="Google Shape;48;p7"/>
          <p:cNvSpPr/>
          <p:nvPr/>
        </p:nvSpPr>
        <p:spPr>
          <a:xfrm>
            <a:off x="0" y="0"/>
            <a:ext cx="12192000" cy="6504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49" name="Google Shape;49;p7"/>
          <p:cNvGrpSpPr/>
          <p:nvPr/>
        </p:nvGrpSpPr>
        <p:grpSpPr>
          <a:xfrm>
            <a:off x="1107190" y="1588342"/>
            <a:ext cx="994351" cy="61101"/>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1" name="Google Shape;51;p7"/>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52" name="Google Shape;52;p7"/>
          <p:cNvSpPr txBox="1">
            <a:spLocks noGrp="1"/>
          </p:cNvSpPr>
          <p:nvPr>
            <p:ph type="title"/>
          </p:nvPr>
        </p:nvSpPr>
        <p:spPr>
          <a:xfrm>
            <a:off x="973333" y="1758200"/>
            <a:ext cx="4401200" cy="18420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3467"/>
            </a:lvl1pPr>
            <a:lvl2pPr lvl="1">
              <a:spcBef>
                <a:spcPts val="0"/>
              </a:spcBef>
              <a:spcAft>
                <a:spcPts val="0"/>
              </a:spcAft>
              <a:buSzPts val="2600"/>
              <a:buNone/>
              <a:defRPr sz="3467"/>
            </a:lvl2pPr>
            <a:lvl3pPr lvl="2">
              <a:spcBef>
                <a:spcPts val="0"/>
              </a:spcBef>
              <a:spcAft>
                <a:spcPts val="0"/>
              </a:spcAft>
              <a:buSzPts val="2600"/>
              <a:buNone/>
              <a:defRPr sz="3467"/>
            </a:lvl3pPr>
            <a:lvl4pPr lvl="3">
              <a:spcBef>
                <a:spcPts val="0"/>
              </a:spcBef>
              <a:spcAft>
                <a:spcPts val="0"/>
              </a:spcAft>
              <a:buSzPts val="2600"/>
              <a:buNone/>
              <a:defRPr sz="3467"/>
            </a:lvl4pPr>
            <a:lvl5pPr lvl="4">
              <a:spcBef>
                <a:spcPts val="0"/>
              </a:spcBef>
              <a:spcAft>
                <a:spcPts val="0"/>
              </a:spcAft>
              <a:buSzPts val="2600"/>
              <a:buNone/>
              <a:defRPr sz="3467"/>
            </a:lvl5pPr>
            <a:lvl6pPr lvl="5">
              <a:spcBef>
                <a:spcPts val="0"/>
              </a:spcBef>
              <a:spcAft>
                <a:spcPts val="0"/>
              </a:spcAft>
              <a:buSzPts val="2600"/>
              <a:buNone/>
              <a:defRPr sz="3467"/>
            </a:lvl6pPr>
            <a:lvl7pPr lvl="6">
              <a:spcBef>
                <a:spcPts val="0"/>
              </a:spcBef>
              <a:spcAft>
                <a:spcPts val="0"/>
              </a:spcAft>
              <a:buSzPts val="2600"/>
              <a:buNone/>
              <a:defRPr sz="3467"/>
            </a:lvl7pPr>
            <a:lvl8pPr lvl="7">
              <a:spcBef>
                <a:spcPts val="0"/>
              </a:spcBef>
              <a:spcAft>
                <a:spcPts val="0"/>
              </a:spcAft>
              <a:buSzPts val="2600"/>
              <a:buNone/>
              <a:defRPr sz="3467"/>
            </a:lvl8pPr>
            <a:lvl9pPr lvl="8">
              <a:spcBef>
                <a:spcPts val="0"/>
              </a:spcBef>
              <a:spcAft>
                <a:spcPts val="0"/>
              </a:spcAft>
              <a:buSzPts val="2600"/>
              <a:buNone/>
              <a:defRPr sz="3467"/>
            </a:lvl9pPr>
          </a:lstStyle>
          <a:p>
            <a:endParaRPr/>
          </a:p>
        </p:txBody>
      </p:sp>
      <p:sp>
        <p:nvSpPr>
          <p:cNvPr id="53" name="Google Shape;53;p7"/>
          <p:cNvSpPr txBox="1">
            <a:spLocks noGrp="1"/>
          </p:cNvSpPr>
          <p:nvPr>
            <p:ph type="body" idx="1"/>
          </p:nvPr>
        </p:nvSpPr>
        <p:spPr>
          <a:xfrm>
            <a:off x="961633" y="3708967"/>
            <a:ext cx="4401200" cy="2130000"/>
          </a:xfrm>
          <a:prstGeom prst="rect">
            <a:avLst/>
          </a:prstGeom>
        </p:spPr>
        <p:txBody>
          <a:bodyPr spcFirstLastPara="1" wrap="square" lIns="91425" tIns="91425" rIns="91425" bIns="91425" anchor="t" anchorCtr="0">
            <a:normAutofit/>
          </a:bodyPr>
          <a:lstStyle>
            <a:lvl1pPr marL="609585" lvl="0" indent="-414856">
              <a:spcBef>
                <a:spcPts val="0"/>
              </a:spcBef>
              <a:spcAft>
                <a:spcPts val="0"/>
              </a:spcAft>
              <a:buSzPts val="1300"/>
              <a:buChar char="●"/>
              <a:defRPr/>
            </a:lvl1pPr>
            <a:lvl2pPr marL="1219170" lvl="1" indent="-397923">
              <a:spcBef>
                <a:spcPts val="0"/>
              </a:spcBef>
              <a:spcAft>
                <a:spcPts val="0"/>
              </a:spcAft>
              <a:buSzPts val="1100"/>
              <a:buChar char="○"/>
              <a:defRPr/>
            </a:lvl2pPr>
            <a:lvl3pPr marL="1828754" lvl="2" indent="-397923">
              <a:spcBef>
                <a:spcPts val="0"/>
              </a:spcBef>
              <a:spcAft>
                <a:spcPts val="0"/>
              </a:spcAft>
              <a:buSzPts val="1100"/>
              <a:buChar char="■"/>
              <a:defRPr/>
            </a:lvl3pPr>
            <a:lvl4pPr marL="2438339" lvl="3" indent="-397923">
              <a:spcBef>
                <a:spcPts val="0"/>
              </a:spcBef>
              <a:spcAft>
                <a:spcPts val="0"/>
              </a:spcAft>
              <a:buSzPts val="1100"/>
              <a:buChar char="●"/>
              <a:defRPr/>
            </a:lvl4pPr>
            <a:lvl5pPr marL="3047924" lvl="4" indent="-397923">
              <a:spcBef>
                <a:spcPts val="0"/>
              </a:spcBef>
              <a:spcAft>
                <a:spcPts val="0"/>
              </a:spcAft>
              <a:buSzPts val="1100"/>
              <a:buChar char="○"/>
              <a:defRPr/>
            </a:lvl5pPr>
            <a:lvl6pPr marL="3657509" lvl="5" indent="-397923">
              <a:spcBef>
                <a:spcPts val="0"/>
              </a:spcBef>
              <a:spcAft>
                <a:spcPts val="0"/>
              </a:spcAft>
              <a:buSzPts val="1100"/>
              <a:buChar char="■"/>
              <a:defRPr/>
            </a:lvl6pPr>
            <a:lvl7pPr marL="4267093" lvl="6" indent="-397923">
              <a:spcBef>
                <a:spcPts val="0"/>
              </a:spcBef>
              <a:spcAft>
                <a:spcPts val="0"/>
              </a:spcAft>
              <a:buSzPts val="1100"/>
              <a:buChar char="●"/>
              <a:defRPr/>
            </a:lvl7pPr>
            <a:lvl8pPr marL="4876678" lvl="7" indent="-397923">
              <a:spcBef>
                <a:spcPts val="0"/>
              </a:spcBef>
              <a:spcAft>
                <a:spcPts val="0"/>
              </a:spcAft>
              <a:buSzPts val="1100"/>
              <a:buChar char="○"/>
              <a:defRPr/>
            </a:lvl8pPr>
            <a:lvl9pPr marL="5486263" lvl="8" indent="-397923">
              <a:spcBef>
                <a:spcPts val="0"/>
              </a:spcBef>
              <a:spcAft>
                <a:spcPts val="0"/>
              </a:spcAft>
              <a:buSzPts val="1100"/>
              <a:buChar char="■"/>
              <a:defRPr/>
            </a:lvl9pPr>
          </a:lstStyle>
          <a:p>
            <a:endParaRPr/>
          </a:p>
        </p:txBody>
      </p:sp>
      <p:sp>
        <p:nvSpPr>
          <p:cNvPr id="54" name="Google Shape;54;p7"/>
          <p:cNvSpPr txBox="1">
            <a:spLocks noGrp="1"/>
          </p:cNvSpPr>
          <p:nvPr>
            <p:ph type="sldNum" idx="12"/>
          </p:nvPr>
        </p:nvSpPr>
        <p:spPr>
          <a:xfrm>
            <a:off x="11381736" y="6333135"/>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64317739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Main point">
  <p:cSld name="Main point">
    <p:bg>
      <p:bgPr>
        <a:solidFill>
          <a:srgbClr val="FF0000"/>
        </a:solidFill>
        <a:effectLst/>
      </p:bgPr>
    </p:bg>
    <p:spTree>
      <p:nvGrpSpPr>
        <p:cNvPr id="1" name="Shape 55"/>
        <p:cNvGrpSpPr/>
        <p:nvPr/>
      </p:nvGrpSpPr>
      <p:grpSpPr>
        <a:xfrm>
          <a:off x="0" y="0"/>
          <a:ext cx="0" cy="0"/>
          <a:chOff x="0" y="0"/>
          <a:chExt cx="0" cy="0"/>
        </a:xfrm>
      </p:grpSpPr>
      <p:grpSp>
        <p:nvGrpSpPr>
          <p:cNvPr id="56" name="Google Shape;56;p8"/>
          <p:cNvGrpSpPr/>
          <p:nvPr/>
        </p:nvGrpSpPr>
        <p:grpSpPr>
          <a:xfrm>
            <a:off x="1107190" y="5558840"/>
            <a:ext cx="994351" cy="61101"/>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8" name="Google Shape;58;p8"/>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59" name="Google Shape;59;p8"/>
          <p:cNvSpPr txBox="1">
            <a:spLocks noGrp="1"/>
          </p:cNvSpPr>
          <p:nvPr>
            <p:ph type="title"/>
          </p:nvPr>
        </p:nvSpPr>
        <p:spPr>
          <a:xfrm>
            <a:off x="972600" y="1152400"/>
            <a:ext cx="9361600" cy="39800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3600"/>
              <a:buNone/>
              <a:defRPr sz="4800">
                <a:solidFill>
                  <a:schemeClr val="lt1"/>
                </a:solidFill>
              </a:defRPr>
            </a:lvl1pPr>
            <a:lvl2pPr lvl="1">
              <a:spcBef>
                <a:spcPts val="0"/>
              </a:spcBef>
              <a:spcAft>
                <a:spcPts val="0"/>
              </a:spcAft>
              <a:buClr>
                <a:schemeClr val="lt1"/>
              </a:buClr>
              <a:buSzPts val="3600"/>
              <a:buNone/>
              <a:defRPr sz="4800">
                <a:solidFill>
                  <a:schemeClr val="lt1"/>
                </a:solidFill>
              </a:defRPr>
            </a:lvl2pPr>
            <a:lvl3pPr lvl="2">
              <a:spcBef>
                <a:spcPts val="0"/>
              </a:spcBef>
              <a:spcAft>
                <a:spcPts val="0"/>
              </a:spcAft>
              <a:buClr>
                <a:schemeClr val="lt1"/>
              </a:buClr>
              <a:buSzPts val="3600"/>
              <a:buNone/>
              <a:defRPr sz="4800">
                <a:solidFill>
                  <a:schemeClr val="lt1"/>
                </a:solidFill>
              </a:defRPr>
            </a:lvl3pPr>
            <a:lvl4pPr lvl="3">
              <a:spcBef>
                <a:spcPts val="0"/>
              </a:spcBef>
              <a:spcAft>
                <a:spcPts val="0"/>
              </a:spcAft>
              <a:buClr>
                <a:schemeClr val="lt1"/>
              </a:buClr>
              <a:buSzPts val="3600"/>
              <a:buNone/>
              <a:defRPr sz="4800">
                <a:solidFill>
                  <a:schemeClr val="lt1"/>
                </a:solidFill>
              </a:defRPr>
            </a:lvl4pPr>
            <a:lvl5pPr lvl="4">
              <a:spcBef>
                <a:spcPts val="0"/>
              </a:spcBef>
              <a:spcAft>
                <a:spcPts val="0"/>
              </a:spcAft>
              <a:buClr>
                <a:schemeClr val="lt1"/>
              </a:buClr>
              <a:buSzPts val="3600"/>
              <a:buNone/>
              <a:defRPr sz="4800">
                <a:solidFill>
                  <a:schemeClr val="lt1"/>
                </a:solidFill>
              </a:defRPr>
            </a:lvl5pPr>
            <a:lvl6pPr lvl="5">
              <a:spcBef>
                <a:spcPts val="0"/>
              </a:spcBef>
              <a:spcAft>
                <a:spcPts val="0"/>
              </a:spcAft>
              <a:buClr>
                <a:schemeClr val="lt1"/>
              </a:buClr>
              <a:buSzPts val="3600"/>
              <a:buNone/>
              <a:defRPr sz="4800">
                <a:solidFill>
                  <a:schemeClr val="lt1"/>
                </a:solidFill>
              </a:defRPr>
            </a:lvl6pPr>
            <a:lvl7pPr lvl="6">
              <a:spcBef>
                <a:spcPts val="0"/>
              </a:spcBef>
              <a:spcAft>
                <a:spcPts val="0"/>
              </a:spcAft>
              <a:buClr>
                <a:schemeClr val="lt1"/>
              </a:buClr>
              <a:buSzPts val="3600"/>
              <a:buNone/>
              <a:defRPr sz="4800">
                <a:solidFill>
                  <a:schemeClr val="lt1"/>
                </a:solidFill>
              </a:defRPr>
            </a:lvl7pPr>
            <a:lvl8pPr lvl="7">
              <a:spcBef>
                <a:spcPts val="0"/>
              </a:spcBef>
              <a:spcAft>
                <a:spcPts val="0"/>
              </a:spcAft>
              <a:buClr>
                <a:schemeClr val="lt1"/>
              </a:buClr>
              <a:buSzPts val="3600"/>
              <a:buNone/>
              <a:defRPr sz="4800">
                <a:solidFill>
                  <a:schemeClr val="lt1"/>
                </a:solidFill>
              </a:defRPr>
            </a:lvl8pPr>
            <a:lvl9pPr lvl="8">
              <a:spcBef>
                <a:spcPts val="0"/>
              </a:spcBef>
              <a:spcAft>
                <a:spcPts val="0"/>
              </a:spcAft>
              <a:buClr>
                <a:schemeClr val="lt1"/>
              </a:buClr>
              <a:buSzPts val="3600"/>
              <a:buNone/>
              <a:defRPr sz="4800">
                <a:solidFill>
                  <a:schemeClr val="lt1"/>
                </a:solidFill>
              </a:defRPr>
            </a:lvl9pPr>
          </a:lstStyle>
          <a:p>
            <a:endParaRPr/>
          </a:p>
        </p:txBody>
      </p:sp>
      <p:sp>
        <p:nvSpPr>
          <p:cNvPr id="60" name="Google Shape;60;p8"/>
          <p:cNvSpPr txBox="1">
            <a:spLocks noGrp="1"/>
          </p:cNvSpPr>
          <p:nvPr>
            <p:ph type="sldNum" idx="12"/>
          </p:nvPr>
        </p:nvSpPr>
        <p:spPr>
          <a:xfrm>
            <a:off x="11381736" y="6333135"/>
            <a:ext cx="731600" cy="5248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86678733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61"/>
        <p:cNvGrpSpPr/>
        <p:nvPr/>
      </p:nvGrpSpPr>
      <p:grpSpPr>
        <a:xfrm>
          <a:off x="0" y="0"/>
          <a:ext cx="0" cy="0"/>
          <a:chOff x="0" y="0"/>
          <a:chExt cx="0" cy="0"/>
        </a:xfrm>
      </p:grpSpPr>
      <p:sp>
        <p:nvSpPr>
          <p:cNvPr id="62" name="Google Shape;62;p9"/>
          <p:cNvSpPr/>
          <p:nvPr/>
        </p:nvSpPr>
        <p:spPr>
          <a:xfrm>
            <a:off x="0" y="0"/>
            <a:ext cx="6096000" cy="68580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63" name="Google Shape;63;p9"/>
          <p:cNvGrpSpPr/>
          <p:nvPr/>
        </p:nvGrpSpPr>
        <p:grpSpPr>
          <a:xfrm>
            <a:off x="1107190" y="1588342"/>
            <a:ext cx="994351" cy="61101"/>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5" name="Google Shape;65;p9"/>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66" name="Google Shape;66;p9"/>
          <p:cNvSpPr txBox="1">
            <a:spLocks noGrp="1"/>
          </p:cNvSpPr>
          <p:nvPr>
            <p:ph type="title"/>
          </p:nvPr>
        </p:nvSpPr>
        <p:spPr>
          <a:xfrm>
            <a:off x="973333" y="1758200"/>
            <a:ext cx="4401200" cy="22496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3467"/>
            </a:lvl1pPr>
            <a:lvl2pPr lvl="1">
              <a:spcBef>
                <a:spcPts val="0"/>
              </a:spcBef>
              <a:spcAft>
                <a:spcPts val="0"/>
              </a:spcAft>
              <a:buSzPts val="2600"/>
              <a:buNone/>
              <a:defRPr sz="3467"/>
            </a:lvl2pPr>
            <a:lvl3pPr lvl="2">
              <a:spcBef>
                <a:spcPts val="0"/>
              </a:spcBef>
              <a:spcAft>
                <a:spcPts val="0"/>
              </a:spcAft>
              <a:buSzPts val="2600"/>
              <a:buNone/>
              <a:defRPr sz="3467"/>
            </a:lvl3pPr>
            <a:lvl4pPr lvl="3">
              <a:spcBef>
                <a:spcPts val="0"/>
              </a:spcBef>
              <a:spcAft>
                <a:spcPts val="0"/>
              </a:spcAft>
              <a:buSzPts val="2600"/>
              <a:buNone/>
              <a:defRPr sz="3467"/>
            </a:lvl4pPr>
            <a:lvl5pPr lvl="4">
              <a:spcBef>
                <a:spcPts val="0"/>
              </a:spcBef>
              <a:spcAft>
                <a:spcPts val="0"/>
              </a:spcAft>
              <a:buSzPts val="2600"/>
              <a:buNone/>
              <a:defRPr sz="3467"/>
            </a:lvl5pPr>
            <a:lvl6pPr lvl="5">
              <a:spcBef>
                <a:spcPts val="0"/>
              </a:spcBef>
              <a:spcAft>
                <a:spcPts val="0"/>
              </a:spcAft>
              <a:buSzPts val="2600"/>
              <a:buNone/>
              <a:defRPr sz="3467"/>
            </a:lvl6pPr>
            <a:lvl7pPr lvl="6">
              <a:spcBef>
                <a:spcPts val="0"/>
              </a:spcBef>
              <a:spcAft>
                <a:spcPts val="0"/>
              </a:spcAft>
              <a:buSzPts val="2600"/>
              <a:buNone/>
              <a:defRPr sz="3467"/>
            </a:lvl7pPr>
            <a:lvl8pPr lvl="7">
              <a:spcBef>
                <a:spcPts val="0"/>
              </a:spcBef>
              <a:spcAft>
                <a:spcPts val="0"/>
              </a:spcAft>
              <a:buSzPts val="2600"/>
              <a:buNone/>
              <a:defRPr sz="3467"/>
            </a:lvl8pPr>
            <a:lvl9pPr lvl="8">
              <a:spcBef>
                <a:spcPts val="0"/>
              </a:spcBef>
              <a:spcAft>
                <a:spcPts val="0"/>
              </a:spcAft>
              <a:buSzPts val="2600"/>
              <a:buNone/>
              <a:defRPr sz="3467"/>
            </a:lvl9pPr>
          </a:lstStyle>
          <a:p>
            <a:endParaRPr/>
          </a:p>
        </p:txBody>
      </p:sp>
      <p:sp>
        <p:nvSpPr>
          <p:cNvPr id="67" name="Google Shape;67;p9"/>
          <p:cNvSpPr txBox="1">
            <a:spLocks noGrp="1"/>
          </p:cNvSpPr>
          <p:nvPr>
            <p:ph type="subTitle" idx="1"/>
          </p:nvPr>
        </p:nvSpPr>
        <p:spPr>
          <a:xfrm>
            <a:off x="966600" y="4215367"/>
            <a:ext cx="4401200" cy="10120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1600"/>
              <a:buNone/>
              <a:defRPr sz="2133"/>
            </a:lvl1pPr>
            <a:lvl2pPr lvl="1">
              <a:lnSpc>
                <a:spcPct val="100000"/>
              </a:lnSpc>
              <a:spcBef>
                <a:spcPts val="0"/>
              </a:spcBef>
              <a:spcAft>
                <a:spcPts val="0"/>
              </a:spcAft>
              <a:buSzPts val="1600"/>
              <a:buNone/>
              <a:defRPr sz="2133"/>
            </a:lvl2pPr>
            <a:lvl3pPr lvl="2">
              <a:lnSpc>
                <a:spcPct val="100000"/>
              </a:lnSpc>
              <a:spcBef>
                <a:spcPts val="0"/>
              </a:spcBef>
              <a:spcAft>
                <a:spcPts val="0"/>
              </a:spcAft>
              <a:buSzPts val="1600"/>
              <a:buNone/>
              <a:defRPr sz="2133"/>
            </a:lvl3pPr>
            <a:lvl4pPr lvl="3">
              <a:lnSpc>
                <a:spcPct val="100000"/>
              </a:lnSpc>
              <a:spcBef>
                <a:spcPts val="0"/>
              </a:spcBef>
              <a:spcAft>
                <a:spcPts val="0"/>
              </a:spcAft>
              <a:buSzPts val="1600"/>
              <a:buNone/>
              <a:defRPr sz="2133"/>
            </a:lvl4pPr>
            <a:lvl5pPr lvl="4">
              <a:lnSpc>
                <a:spcPct val="100000"/>
              </a:lnSpc>
              <a:spcBef>
                <a:spcPts val="0"/>
              </a:spcBef>
              <a:spcAft>
                <a:spcPts val="0"/>
              </a:spcAft>
              <a:buSzPts val="1600"/>
              <a:buNone/>
              <a:defRPr sz="2133"/>
            </a:lvl5pPr>
            <a:lvl6pPr lvl="5">
              <a:lnSpc>
                <a:spcPct val="100000"/>
              </a:lnSpc>
              <a:spcBef>
                <a:spcPts val="0"/>
              </a:spcBef>
              <a:spcAft>
                <a:spcPts val="0"/>
              </a:spcAft>
              <a:buSzPts val="1600"/>
              <a:buNone/>
              <a:defRPr sz="2133"/>
            </a:lvl6pPr>
            <a:lvl7pPr lvl="6">
              <a:lnSpc>
                <a:spcPct val="100000"/>
              </a:lnSpc>
              <a:spcBef>
                <a:spcPts val="0"/>
              </a:spcBef>
              <a:spcAft>
                <a:spcPts val="0"/>
              </a:spcAft>
              <a:buSzPts val="1600"/>
              <a:buNone/>
              <a:defRPr sz="2133"/>
            </a:lvl7pPr>
            <a:lvl8pPr lvl="7">
              <a:lnSpc>
                <a:spcPct val="100000"/>
              </a:lnSpc>
              <a:spcBef>
                <a:spcPts val="0"/>
              </a:spcBef>
              <a:spcAft>
                <a:spcPts val="0"/>
              </a:spcAft>
              <a:buSzPts val="1600"/>
              <a:buNone/>
              <a:defRPr sz="2133"/>
            </a:lvl8pPr>
            <a:lvl9pPr lvl="8">
              <a:lnSpc>
                <a:spcPct val="100000"/>
              </a:lnSpc>
              <a:spcBef>
                <a:spcPts val="0"/>
              </a:spcBef>
              <a:spcAft>
                <a:spcPts val="0"/>
              </a:spcAft>
              <a:buSzPts val="1600"/>
              <a:buNone/>
              <a:defRPr sz="2133"/>
            </a:lvl9pPr>
          </a:lstStyle>
          <a:p>
            <a:endParaRPr/>
          </a:p>
        </p:txBody>
      </p:sp>
      <p:sp>
        <p:nvSpPr>
          <p:cNvPr id="68" name="Google Shape;68;p9"/>
          <p:cNvSpPr txBox="1">
            <a:spLocks noGrp="1"/>
          </p:cNvSpPr>
          <p:nvPr>
            <p:ph type="body" idx="2"/>
          </p:nvPr>
        </p:nvSpPr>
        <p:spPr>
          <a:xfrm>
            <a:off x="6898967" y="1803500"/>
            <a:ext cx="4499200" cy="4034000"/>
          </a:xfrm>
          <a:prstGeom prst="rect">
            <a:avLst/>
          </a:prstGeom>
        </p:spPr>
        <p:txBody>
          <a:bodyPr spcFirstLastPara="1" wrap="square" lIns="91425" tIns="91425" rIns="91425" bIns="91425" anchor="t" anchorCtr="0">
            <a:normAutofit/>
          </a:bodyPr>
          <a:lstStyle>
            <a:lvl1pPr marL="609585" lvl="0" indent="-414856">
              <a:spcBef>
                <a:spcPts val="0"/>
              </a:spcBef>
              <a:spcAft>
                <a:spcPts val="0"/>
              </a:spcAft>
              <a:buSzPts val="1300"/>
              <a:buChar char="●"/>
              <a:defRPr/>
            </a:lvl1pPr>
            <a:lvl2pPr marL="1219170" lvl="1" indent="-397923">
              <a:spcBef>
                <a:spcPts val="0"/>
              </a:spcBef>
              <a:spcAft>
                <a:spcPts val="0"/>
              </a:spcAft>
              <a:buSzPts val="1100"/>
              <a:buChar char="○"/>
              <a:defRPr/>
            </a:lvl2pPr>
            <a:lvl3pPr marL="1828754" lvl="2" indent="-397923">
              <a:spcBef>
                <a:spcPts val="0"/>
              </a:spcBef>
              <a:spcAft>
                <a:spcPts val="0"/>
              </a:spcAft>
              <a:buSzPts val="1100"/>
              <a:buChar char="■"/>
              <a:defRPr/>
            </a:lvl3pPr>
            <a:lvl4pPr marL="2438339" lvl="3" indent="-397923">
              <a:spcBef>
                <a:spcPts val="0"/>
              </a:spcBef>
              <a:spcAft>
                <a:spcPts val="0"/>
              </a:spcAft>
              <a:buSzPts val="1100"/>
              <a:buChar char="●"/>
              <a:defRPr/>
            </a:lvl4pPr>
            <a:lvl5pPr marL="3047924" lvl="4" indent="-397923">
              <a:spcBef>
                <a:spcPts val="0"/>
              </a:spcBef>
              <a:spcAft>
                <a:spcPts val="0"/>
              </a:spcAft>
              <a:buSzPts val="1100"/>
              <a:buChar char="○"/>
              <a:defRPr/>
            </a:lvl5pPr>
            <a:lvl6pPr marL="3657509" lvl="5" indent="-397923">
              <a:spcBef>
                <a:spcPts val="0"/>
              </a:spcBef>
              <a:spcAft>
                <a:spcPts val="0"/>
              </a:spcAft>
              <a:buSzPts val="1100"/>
              <a:buChar char="■"/>
              <a:defRPr/>
            </a:lvl6pPr>
            <a:lvl7pPr marL="4267093" lvl="6" indent="-397923">
              <a:spcBef>
                <a:spcPts val="0"/>
              </a:spcBef>
              <a:spcAft>
                <a:spcPts val="0"/>
              </a:spcAft>
              <a:buSzPts val="1100"/>
              <a:buChar char="●"/>
              <a:defRPr/>
            </a:lvl7pPr>
            <a:lvl8pPr marL="4876678" lvl="7" indent="-397923">
              <a:spcBef>
                <a:spcPts val="0"/>
              </a:spcBef>
              <a:spcAft>
                <a:spcPts val="0"/>
              </a:spcAft>
              <a:buSzPts val="1100"/>
              <a:buChar char="○"/>
              <a:defRPr/>
            </a:lvl8pPr>
            <a:lvl9pPr marL="5486263" lvl="8" indent="-397923">
              <a:spcBef>
                <a:spcPts val="0"/>
              </a:spcBef>
              <a:spcAft>
                <a:spcPts val="0"/>
              </a:spcAft>
              <a:buSzPts val="1100"/>
              <a:buChar char="■"/>
              <a:defRPr/>
            </a:lvl9pPr>
          </a:lstStyle>
          <a:p>
            <a:endParaRPr/>
          </a:p>
        </p:txBody>
      </p:sp>
      <p:sp>
        <p:nvSpPr>
          <p:cNvPr id="69" name="Google Shape;69;p9"/>
          <p:cNvSpPr txBox="1">
            <a:spLocks noGrp="1"/>
          </p:cNvSpPr>
          <p:nvPr>
            <p:ph type="sldNum" idx="12"/>
          </p:nvPr>
        </p:nvSpPr>
        <p:spPr>
          <a:xfrm>
            <a:off x="11381736" y="6333135"/>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421932365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70"/>
        <p:cNvGrpSpPr/>
        <p:nvPr/>
      </p:nvGrpSpPr>
      <p:grpSpPr>
        <a:xfrm>
          <a:off x="0" y="0"/>
          <a:ext cx="0" cy="0"/>
          <a:chOff x="0" y="0"/>
          <a:chExt cx="0" cy="0"/>
        </a:xfrm>
      </p:grpSpPr>
      <p:sp>
        <p:nvSpPr>
          <p:cNvPr id="71" name="Google Shape;71;p10"/>
          <p:cNvSpPr txBox="1">
            <a:spLocks noGrp="1"/>
          </p:cNvSpPr>
          <p:nvPr>
            <p:ph type="body" idx="1"/>
          </p:nvPr>
        </p:nvSpPr>
        <p:spPr>
          <a:xfrm>
            <a:off x="966600" y="5830068"/>
            <a:ext cx="10263200" cy="614000"/>
          </a:xfrm>
          <a:prstGeom prst="rect">
            <a:avLst/>
          </a:prstGeom>
        </p:spPr>
        <p:txBody>
          <a:bodyPr spcFirstLastPara="1" wrap="square" lIns="91425" tIns="91425" rIns="91425" bIns="91425" anchor="ctr" anchorCtr="0">
            <a:normAutofit/>
          </a:bodyPr>
          <a:lstStyle>
            <a:lvl1pPr marL="609585" lvl="0" indent="-304792">
              <a:lnSpc>
                <a:spcPct val="100000"/>
              </a:lnSpc>
              <a:spcBef>
                <a:spcPts val="0"/>
              </a:spcBef>
              <a:spcAft>
                <a:spcPts val="0"/>
              </a:spcAft>
              <a:buSzPts val="1300"/>
              <a:buNone/>
              <a:defRPr/>
            </a:lvl1pPr>
          </a:lstStyle>
          <a:p>
            <a:endParaRPr/>
          </a:p>
        </p:txBody>
      </p:sp>
      <p:sp>
        <p:nvSpPr>
          <p:cNvPr id="72" name="Google Shape;72;p10"/>
          <p:cNvSpPr txBox="1">
            <a:spLocks noGrp="1"/>
          </p:cNvSpPr>
          <p:nvPr>
            <p:ph type="sldNum" idx="12"/>
          </p:nvPr>
        </p:nvSpPr>
        <p:spPr>
          <a:xfrm>
            <a:off x="11381736" y="6333135"/>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34509830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Big number" userDrawn="1">
  <p:cSld name="Big number">
    <p:bg>
      <p:bgPr>
        <a:solidFill>
          <a:schemeClr val="dk1"/>
        </a:solidFill>
        <a:effectLst/>
      </p:bgPr>
    </p:bg>
    <p:spTree>
      <p:nvGrpSpPr>
        <p:cNvPr id="1" name="Shape 73"/>
        <p:cNvGrpSpPr/>
        <p:nvPr/>
      </p:nvGrpSpPr>
      <p:grpSpPr>
        <a:xfrm>
          <a:off x="0" y="0"/>
          <a:ext cx="0" cy="0"/>
          <a:chOff x="0" y="0"/>
          <a:chExt cx="0" cy="0"/>
        </a:xfrm>
      </p:grpSpPr>
      <p:grpSp>
        <p:nvGrpSpPr>
          <p:cNvPr id="74" name="Google Shape;74;p11"/>
          <p:cNvGrpSpPr/>
          <p:nvPr/>
        </p:nvGrpSpPr>
        <p:grpSpPr>
          <a:xfrm>
            <a:off x="1107190" y="5558840"/>
            <a:ext cx="994351" cy="61101"/>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6" name="Google Shape;76;p11"/>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79" name="Google Shape;79;p11"/>
          <p:cNvSpPr txBox="1">
            <a:spLocks noGrp="1"/>
          </p:cNvSpPr>
          <p:nvPr>
            <p:ph type="sldNum" idx="12"/>
          </p:nvPr>
        </p:nvSpPr>
        <p:spPr>
          <a:xfrm>
            <a:off x="11381736" y="6333135"/>
            <a:ext cx="731600" cy="5248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56536243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0"/>
        <p:cNvGrpSpPr/>
        <p:nvPr/>
      </p:nvGrpSpPr>
      <p:grpSpPr>
        <a:xfrm>
          <a:off x="0" y="0"/>
          <a:ext cx="0" cy="0"/>
          <a:chOff x="0" y="0"/>
          <a:chExt cx="0" cy="0"/>
        </a:xfrm>
      </p:grpSpPr>
      <p:sp>
        <p:nvSpPr>
          <p:cNvPr id="81" name="Google Shape;81;p12"/>
          <p:cNvSpPr txBox="1">
            <a:spLocks noGrp="1"/>
          </p:cNvSpPr>
          <p:nvPr>
            <p:ph type="sldNum" idx="12"/>
          </p:nvPr>
        </p:nvSpPr>
        <p:spPr>
          <a:xfrm>
            <a:off x="11381736" y="6333135"/>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92867541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53420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Standard slide_Quotes">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EA0F3C4-98B1-43A8-BA19-5BD4874A5EFE}"/>
              </a:ext>
            </a:extLst>
          </p:cNvPr>
          <p:cNvPicPr>
            <a:picLocks noChangeAspect="1"/>
          </p:cNvPicPr>
          <p:nvPr userDrawn="1"/>
        </p:nvPicPr>
        <p:blipFill rotWithShape="1">
          <a:blip r:embed="rId2">
            <a:alphaModFix amt="20000"/>
            <a:extLst>
              <a:ext uri="{BEBA8EAE-BF5A-486C-A8C5-ECC9F3942E4B}">
                <a14:imgProps xmlns:a14="http://schemas.microsoft.com/office/drawing/2010/main">
                  <a14:imgLayer r:embed="rId3">
                    <a14:imgEffect>
                      <a14:artisticBlur radius="40"/>
                    </a14:imgEffect>
                    <a14:imgEffect>
                      <a14:brightnessContrast contrast="-20000"/>
                    </a14:imgEffect>
                  </a14:imgLayer>
                </a14:imgProps>
              </a:ext>
              <a:ext uri="{28A0092B-C50C-407E-A947-70E740481C1C}">
                <a14:useLocalDpi xmlns:a14="http://schemas.microsoft.com/office/drawing/2010/main" val="0"/>
              </a:ext>
            </a:extLst>
          </a:blip>
          <a:srcRect l="17908" t="15232" r="17908" b="20584"/>
          <a:stretch/>
        </p:blipFill>
        <p:spPr>
          <a:xfrm>
            <a:off x="0" y="1787"/>
            <a:ext cx="12192000" cy="6854431"/>
          </a:xfrm>
          <a:prstGeom prst="rect">
            <a:avLst/>
          </a:prstGeom>
          <a:solidFill>
            <a:srgbClr val="2E2E38"/>
          </a:solidFill>
        </p:spPr>
      </p:pic>
      <p:sp>
        <p:nvSpPr>
          <p:cNvPr id="10" name="Rectangle 9">
            <a:extLst>
              <a:ext uri="{FF2B5EF4-FFF2-40B4-BE49-F238E27FC236}">
                <a16:creationId xmlns:a16="http://schemas.microsoft.com/office/drawing/2014/main" id="{FA5F1F8A-F17E-4B6D-89D5-107469CB25AF}"/>
              </a:ext>
            </a:extLst>
          </p:cNvPr>
          <p:cNvSpPr/>
          <p:nvPr userDrawn="1"/>
        </p:nvSpPr>
        <p:spPr>
          <a:xfrm>
            <a:off x="1" y="944380"/>
            <a:ext cx="12191999" cy="6858000"/>
          </a:xfrm>
          <a:prstGeom prst="rect">
            <a:avLst/>
          </a:prstGeom>
          <a:gradFill>
            <a:gsLst>
              <a:gs pos="0">
                <a:srgbClr val="20263C">
                  <a:lumMod val="0"/>
                  <a:alpha val="0"/>
                </a:srgbClr>
              </a:gs>
              <a:gs pos="100000">
                <a:srgbClr val="20263C">
                  <a:lumMod val="0"/>
                  <a:alpha val="50000"/>
                </a:srgbClr>
              </a:gs>
            </a:gsLst>
            <a:lin ang="10800000" scaled="1"/>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3486" rtl="0" eaLnBrk="1" fontAlgn="auto" latinLnBrk="0" hangingPunct="1">
              <a:lnSpc>
                <a:spcPct val="100000"/>
              </a:lnSpc>
              <a:spcBef>
                <a:spcPts val="0"/>
              </a:spcBef>
              <a:spcAft>
                <a:spcPts val="0"/>
              </a:spcAft>
              <a:buClrTx/>
              <a:buSzTx/>
              <a:buFontTx/>
              <a:buNone/>
              <a:tabLst/>
              <a:defRPr/>
            </a:pPr>
            <a:endParaRPr kumimoji="0" lang="en-GB" sz="1198" b="0" i="0" u="none" strike="noStrike" kern="1200" cap="none" spc="0" normalizeH="0" baseline="0" noProof="0">
              <a:ln>
                <a:noFill/>
              </a:ln>
              <a:solidFill>
                <a:srgbClr val="2E2E38"/>
              </a:solidFill>
              <a:effectLst/>
              <a:uLnTx/>
              <a:uFillTx/>
              <a:latin typeface="EYInterstate Light"/>
              <a:ea typeface="+mn-ea"/>
              <a:cs typeface="+mn-cs"/>
            </a:endParaRPr>
          </a:p>
        </p:txBody>
      </p:sp>
      <p:sp>
        <p:nvSpPr>
          <p:cNvPr id="19" name="Title 5">
            <a:extLst>
              <a:ext uri="{FF2B5EF4-FFF2-40B4-BE49-F238E27FC236}">
                <a16:creationId xmlns:a16="http://schemas.microsoft.com/office/drawing/2014/main" id="{BF6AAC16-83B5-7A6C-E185-9543F8F7B23F}"/>
              </a:ext>
            </a:extLst>
          </p:cNvPr>
          <p:cNvSpPr>
            <a:spLocks noGrp="1"/>
          </p:cNvSpPr>
          <p:nvPr>
            <p:ph type="title"/>
          </p:nvPr>
        </p:nvSpPr>
        <p:spPr>
          <a:xfrm>
            <a:off x="593821" y="390898"/>
            <a:ext cx="10271539" cy="461665"/>
          </a:xfrm>
          <a:prstGeom prst="rect">
            <a:avLst/>
          </a:prstGeom>
        </p:spPr>
        <p:txBody>
          <a:bodyPr wrap="square" lIns="0">
            <a:spAutoFit/>
          </a:bodyPr>
          <a:lstStyle>
            <a:lvl1pPr>
              <a:lnSpc>
                <a:spcPct val="100000"/>
              </a:lnSpc>
              <a:defRPr sz="2400" b="0">
                <a:latin typeface="+mj-lt"/>
              </a:defRPr>
            </a:lvl1pPr>
          </a:lstStyle>
          <a:p>
            <a:r>
              <a:rPr lang="en-US"/>
              <a:t>Click to edit Master title style</a:t>
            </a:r>
            <a:endParaRPr lang="en-IN"/>
          </a:p>
        </p:txBody>
      </p:sp>
      <p:sp>
        <p:nvSpPr>
          <p:cNvPr id="20" name="TextBox 19">
            <a:extLst>
              <a:ext uri="{FF2B5EF4-FFF2-40B4-BE49-F238E27FC236}">
                <a16:creationId xmlns:a16="http://schemas.microsoft.com/office/drawing/2014/main" id="{1C76CF3F-4BA9-DF28-DC8E-00FBBAFE85E0}"/>
              </a:ext>
            </a:extLst>
          </p:cNvPr>
          <p:cNvSpPr txBox="1"/>
          <p:nvPr userDrawn="1"/>
        </p:nvSpPr>
        <p:spPr>
          <a:xfrm>
            <a:off x="506040" y="6594626"/>
            <a:ext cx="720725" cy="177347"/>
          </a:xfrm>
          <a:prstGeom prst="rect">
            <a:avLst/>
          </a:prstGeom>
          <a:noFill/>
        </p:spPr>
        <p:txBody>
          <a:bodyPr wrap="square" lIns="36000" tIns="36000" rIns="36000" bIns="36000" rtlCol="0" anchor="ctr">
            <a:spAutoFit/>
          </a:bodyPr>
          <a:lstStyle/>
          <a:p>
            <a:pPr marL="0" indent="0">
              <a:lnSpc>
                <a:spcPct val="85000"/>
              </a:lnSpc>
              <a:spcAft>
                <a:spcPts val="600"/>
              </a:spcAft>
              <a:buClr>
                <a:schemeClr val="accent2"/>
              </a:buClr>
              <a:buSzPct val="70000"/>
              <a:buFont typeface="Arial" pitchFamily="34" charset="0"/>
              <a:buNone/>
            </a:pPr>
            <a:r>
              <a:rPr lang="en-IN" sz="800">
                <a:solidFill>
                  <a:schemeClr val="bg1"/>
                </a:solidFill>
              </a:rPr>
              <a:t>Page </a:t>
            </a:r>
            <a:fld id="{6C4ADDC6-D84E-4A6B-A513-D5D6D798B035}" type="slidenum">
              <a:rPr lang="en-IN" sz="800" smtClean="0">
                <a:solidFill>
                  <a:schemeClr val="bg1"/>
                </a:solidFill>
              </a:rPr>
              <a:t>‹#›</a:t>
            </a:fld>
            <a:endParaRPr lang="en-IN" sz="800">
              <a:solidFill>
                <a:schemeClr val="bg1"/>
              </a:solidFill>
            </a:endParaRPr>
          </a:p>
        </p:txBody>
      </p:sp>
    </p:spTree>
    <p:extLst>
      <p:ext uri="{BB962C8B-B14F-4D97-AF65-F5344CB8AC3E}">
        <p14:creationId xmlns:p14="http://schemas.microsoft.com/office/powerpoint/2010/main" val="28406561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point">
  <p:cSld name="Main point">
    <p:bg>
      <p:bgPr>
        <a:solidFill>
          <a:schemeClr val="accent2">
            <a:lumMod val="50000"/>
          </a:schemeClr>
        </a:solidFill>
        <a:effectLst/>
      </p:bgPr>
    </p:bg>
    <p:spTree>
      <p:nvGrpSpPr>
        <p:cNvPr id="1" name="Shape 55"/>
        <p:cNvGrpSpPr/>
        <p:nvPr/>
      </p:nvGrpSpPr>
      <p:grpSpPr>
        <a:xfrm>
          <a:off x="0" y="0"/>
          <a:ext cx="0" cy="0"/>
          <a:chOff x="0" y="0"/>
          <a:chExt cx="0" cy="0"/>
        </a:xfrm>
      </p:grpSpPr>
      <p:grpSp>
        <p:nvGrpSpPr>
          <p:cNvPr id="56" name="Google Shape;56;p8"/>
          <p:cNvGrpSpPr/>
          <p:nvPr/>
        </p:nvGrpSpPr>
        <p:grpSpPr>
          <a:xfrm>
            <a:off x="1107190" y="5558840"/>
            <a:ext cx="994351" cy="61101"/>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8" name="Google Shape;58;p8"/>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59" name="Google Shape;59;p8"/>
          <p:cNvSpPr txBox="1">
            <a:spLocks noGrp="1"/>
          </p:cNvSpPr>
          <p:nvPr>
            <p:ph type="title"/>
          </p:nvPr>
        </p:nvSpPr>
        <p:spPr>
          <a:xfrm>
            <a:off x="972600" y="1152400"/>
            <a:ext cx="9361600" cy="39800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3600"/>
              <a:buNone/>
              <a:defRPr sz="4800">
                <a:solidFill>
                  <a:schemeClr val="lt1"/>
                </a:solidFill>
              </a:defRPr>
            </a:lvl1pPr>
            <a:lvl2pPr lvl="1">
              <a:spcBef>
                <a:spcPts val="0"/>
              </a:spcBef>
              <a:spcAft>
                <a:spcPts val="0"/>
              </a:spcAft>
              <a:buClr>
                <a:schemeClr val="lt1"/>
              </a:buClr>
              <a:buSzPts val="3600"/>
              <a:buNone/>
              <a:defRPr sz="4800">
                <a:solidFill>
                  <a:schemeClr val="lt1"/>
                </a:solidFill>
              </a:defRPr>
            </a:lvl2pPr>
            <a:lvl3pPr lvl="2">
              <a:spcBef>
                <a:spcPts val="0"/>
              </a:spcBef>
              <a:spcAft>
                <a:spcPts val="0"/>
              </a:spcAft>
              <a:buClr>
                <a:schemeClr val="lt1"/>
              </a:buClr>
              <a:buSzPts val="3600"/>
              <a:buNone/>
              <a:defRPr sz="4800">
                <a:solidFill>
                  <a:schemeClr val="lt1"/>
                </a:solidFill>
              </a:defRPr>
            </a:lvl3pPr>
            <a:lvl4pPr lvl="3">
              <a:spcBef>
                <a:spcPts val="0"/>
              </a:spcBef>
              <a:spcAft>
                <a:spcPts val="0"/>
              </a:spcAft>
              <a:buClr>
                <a:schemeClr val="lt1"/>
              </a:buClr>
              <a:buSzPts val="3600"/>
              <a:buNone/>
              <a:defRPr sz="4800">
                <a:solidFill>
                  <a:schemeClr val="lt1"/>
                </a:solidFill>
              </a:defRPr>
            </a:lvl4pPr>
            <a:lvl5pPr lvl="4">
              <a:spcBef>
                <a:spcPts val="0"/>
              </a:spcBef>
              <a:spcAft>
                <a:spcPts val="0"/>
              </a:spcAft>
              <a:buClr>
                <a:schemeClr val="lt1"/>
              </a:buClr>
              <a:buSzPts val="3600"/>
              <a:buNone/>
              <a:defRPr sz="4800">
                <a:solidFill>
                  <a:schemeClr val="lt1"/>
                </a:solidFill>
              </a:defRPr>
            </a:lvl5pPr>
            <a:lvl6pPr lvl="5">
              <a:spcBef>
                <a:spcPts val="0"/>
              </a:spcBef>
              <a:spcAft>
                <a:spcPts val="0"/>
              </a:spcAft>
              <a:buClr>
                <a:schemeClr val="lt1"/>
              </a:buClr>
              <a:buSzPts val="3600"/>
              <a:buNone/>
              <a:defRPr sz="4800">
                <a:solidFill>
                  <a:schemeClr val="lt1"/>
                </a:solidFill>
              </a:defRPr>
            </a:lvl6pPr>
            <a:lvl7pPr lvl="6">
              <a:spcBef>
                <a:spcPts val="0"/>
              </a:spcBef>
              <a:spcAft>
                <a:spcPts val="0"/>
              </a:spcAft>
              <a:buClr>
                <a:schemeClr val="lt1"/>
              </a:buClr>
              <a:buSzPts val="3600"/>
              <a:buNone/>
              <a:defRPr sz="4800">
                <a:solidFill>
                  <a:schemeClr val="lt1"/>
                </a:solidFill>
              </a:defRPr>
            </a:lvl7pPr>
            <a:lvl8pPr lvl="7">
              <a:spcBef>
                <a:spcPts val="0"/>
              </a:spcBef>
              <a:spcAft>
                <a:spcPts val="0"/>
              </a:spcAft>
              <a:buClr>
                <a:schemeClr val="lt1"/>
              </a:buClr>
              <a:buSzPts val="3600"/>
              <a:buNone/>
              <a:defRPr sz="4800">
                <a:solidFill>
                  <a:schemeClr val="lt1"/>
                </a:solidFill>
              </a:defRPr>
            </a:lvl8pPr>
            <a:lvl9pPr lvl="8">
              <a:spcBef>
                <a:spcPts val="0"/>
              </a:spcBef>
              <a:spcAft>
                <a:spcPts val="0"/>
              </a:spcAft>
              <a:buClr>
                <a:schemeClr val="lt1"/>
              </a:buClr>
              <a:buSzPts val="3600"/>
              <a:buNone/>
              <a:defRPr sz="4800">
                <a:solidFill>
                  <a:schemeClr val="lt1"/>
                </a:solidFill>
              </a:defRPr>
            </a:lvl9pPr>
          </a:lstStyle>
          <a:p>
            <a:endParaRPr/>
          </a:p>
        </p:txBody>
      </p:sp>
      <p:sp>
        <p:nvSpPr>
          <p:cNvPr id="60" name="Google Shape;60;p8"/>
          <p:cNvSpPr txBox="1">
            <a:spLocks noGrp="1"/>
          </p:cNvSpPr>
          <p:nvPr>
            <p:ph type="sldNum" idx="12"/>
          </p:nvPr>
        </p:nvSpPr>
        <p:spPr>
          <a:xfrm>
            <a:off x="11381736" y="6333135"/>
            <a:ext cx="731600" cy="5248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algn="r"/>
            <a:fld id="{00000000-1234-1234-1234-123412341234}" type="slidenum">
              <a:rPr lang="en" smtClean="0"/>
              <a:pPr algn="r"/>
              <a:t>‹#›</a:t>
            </a:fld>
            <a:endParaRPr lang="en"/>
          </a:p>
        </p:txBody>
      </p:sp>
    </p:spTree>
    <p:extLst>
      <p:ext uri="{BB962C8B-B14F-4D97-AF65-F5344CB8AC3E}">
        <p14:creationId xmlns:p14="http://schemas.microsoft.com/office/powerpoint/2010/main" val="3847250774"/>
      </p:ext>
    </p:extLst>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554568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FEC12D-D2B2-270D-ECBB-8F9073F92FC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F6CAF2FC-99EB-FF98-301A-EB63ABA42B2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EB8D7890-3C13-28DB-0C61-38CDB620EE74}"/>
              </a:ext>
            </a:extLst>
          </p:cNvPr>
          <p:cNvSpPr>
            <a:spLocks noGrp="1"/>
          </p:cNvSpPr>
          <p:nvPr>
            <p:ph type="dt" sz="half" idx="10"/>
          </p:nvPr>
        </p:nvSpPr>
        <p:spPr/>
        <p:txBody>
          <a:bodyPr/>
          <a:lstStyle/>
          <a:p>
            <a:fld id="{733D08A8-4AF8-4C6B-871C-339AE295DE47}" type="datetimeFigureOut">
              <a:rPr lang="en-GB" smtClean="0"/>
              <a:t>23/05/2025</a:t>
            </a:fld>
            <a:endParaRPr lang="en-GB"/>
          </a:p>
        </p:txBody>
      </p:sp>
      <p:sp>
        <p:nvSpPr>
          <p:cNvPr id="5" name="Footer Placeholder 4">
            <a:extLst>
              <a:ext uri="{FF2B5EF4-FFF2-40B4-BE49-F238E27FC236}">
                <a16:creationId xmlns:a16="http://schemas.microsoft.com/office/drawing/2014/main" id="{CA429C21-26CC-2128-EAAF-10D37147F3C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C6CD50B-5745-8660-6A5B-8E7E00461B48}"/>
              </a:ext>
            </a:extLst>
          </p:cNvPr>
          <p:cNvSpPr>
            <a:spLocks noGrp="1"/>
          </p:cNvSpPr>
          <p:nvPr>
            <p:ph type="sldNum" sz="quarter" idx="12"/>
          </p:nvPr>
        </p:nvSpPr>
        <p:spPr/>
        <p:txBody>
          <a:bodyPr/>
          <a:lstStyle/>
          <a:p>
            <a:fld id="{B720457F-226F-4189-9C95-32CF3A166294}" type="slidenum">
              <a:rPr lang="en-GB" smtClean="0"/>
              <a:t>‹#›</a:t>
            </a:fld>
            <a:endParaRPr lang="en-GB"/>
          </a:p>
        </p:txBody>
      </p:sp>
    </p:spTree>
    <p:extLst>
      <p:ext uri="{BB962C8B-B14F-4D97-AF65-F5344CB8AC3E}">
        <p14:creationId xmlns:p14="http://schemas.microsoft.com/office/powerpoint/2010/main" val="12607866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97ACA0-6C33-A904-AA69-E4D87D681512}"/>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89E078B2-2816-98EB-9EDB-C56F1E7070A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551B0E40-3D9B-8F65-319E-7F0256AE1A62}"/>
              </a:ext>
            </a:extLst>
          </p:cNvPr>
          <p:cNvSpPr>
            <a:spLocks noGrp="1"/>
          </p:cNvSpPr>
          <p:nvPr>
            <p:ph type="dt" sz="half" idx="10"/>
          </p:nvPr>
        </p:nvSpPr>
        <p:spPr/>
        <p:txBody>
          <a:bodyPr/>
          <a:lstStyle/>
          <a:p>
            <a:fld id="{733D08A8-4AF8-4C6B-871C-339AE295DE47}" type="datetimeFigureOut">
              <a:rPr lang="en-GB" smtClean="0"/>
              <a:t>23/05/2025</a:t>
            </a:fld>
            <a:endParaRPr lang="en-GB"/>
          </a:p>
        </p:txBody>
      </p:sp>
      <p:sp>
        <p:nvSpPr>
          <p:cNvPr id="5" name="Footer Placeholder 4">
            <a:extLst>
              <a:ext uri="{FF2B5EF4-FFF2-40B4-BE49-F238E27FC236}">
                <a16:creationId xmlns:a16="http://schemas.microsoft.com/office/drawing/2014/main" id="{B2228714-F022-7D88-39D2-2D50FFCB861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71B799E9-846B-2CF3-8439-B2DA4CE7D1F1}"/>
              </a:ext>
            </a:extLst>
          </p:cNvPr>
          <p:cNvSpPr>
            <a:spLocks noGrp="1"/>
          </p:cNvSpPr>
          <p:nvPr>
            <p:ph type="sldNum" sz="quarter" idx="12"/>
          </p:nvPr>
        </p:nvSpPr>
        <p:spPr/>
        <p:txBody>
          <a:bodyPr/>
          <a:lstStyle/>
          <a:p>
            <a:fld id="{B720457F-226F-4189-9C95-32CF3A166294}" type="slidenum">
              <a:rPr lang="en-GB" smtClean="0"/>
              <a:t>‹#›</a:t>
            </a:fld>
            <a:endParaRPr lang="en-GB"/>
          </a:p>
        </p:txBody>
      </p:sp>
    </p:spTree>
    <p:extLst>
      <p:ext uri="{BB962C8B-B14F-4D97-AF65-F5344CB8AC3E}">
        <p14:creationId xmlns:p14="http://schemas.microsoft.com/office/powerpoint/2010/main" val="10847408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C961CA-0666-BEA1-36CB-11AEACC7FE8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3FC59AA4-9FE1-F690-C75F-BC384B0D550C}"/>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D694BE6-9C46-7B5B-7181-EA943A05DDA2}"/>
              </a:ext>
            </a:extLst>
          </p:cNvPr>
          <p:cNvSpPr>
            <a:spLocks noGrp="1"/>
          </p:cNvSpPr>
          <p:nvPr>
            <p:ph type="dt" sz="half" idx="10"/>
          </p:nvPr>
        </p:nvSpPr>
        <p:spPr/>
        <p:txBody>
          <a:bodyPr/>
          <a:lstStyle/>
          <a:p>
            <a:fld id="{733D08A8-4AF8-4C6B-871C-339AE295DE47}" type="datetimeFigureOut">
              <a:rPr lang="en-GB" smtClean="0"/>
              <a:t>23/05/2025</a:t>
            </a:fld>
            <a:endParaRPr lang="en-GB"/>
          </a:p>
        </p:txBody>
      </p:sp>
      <p:sp>
        <p:nvSpPr>
          <p:cNvPr id="5" name="Footer Placeholder 4">
            <a:extLst>
              <a:ext uri="{FF2B5EF4-FFF2-40B4-BE49-F238E27FC236}">
                <a16:creationId xmlns:a16="http://schemas.microsoft.com/office/drawing/2014/main" id="{6C9C8B94-4E00-39AD-6D4D-1E884A4C53B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DFA19FF-3CC0-2A4D-D516-B651500A3E6B}"/>
              </a:ext>
            </a:extLst>
          </p:cNvPr>
          <p:cNvSpPr>
            <a:spLocks noGrp="1"/>
          </p:cNvSpPr>
          <p:nvPr>
            <p:ph type="sldNum" sz="quarter" idx="12"/>
          </p:nvPr>
        </p:nvSpPr>
        <p:spPr/>
        <p:txBody>
          <a:bodyPr/>
          <a:lstStyle/>
          <a:p>
            <a:fld id="{B720457F-226F-4189-9C95-32CF3A166294}" type="slidenum">
              <a:rPr lang="en-GB" smtClean="0"/>
              <a:t>‹#›</a:t>
            </a:fld>
            <a:endParaRPr lang="en-GB"/>
          </a:p>
        </p:txBody>
      </p:sp>
    </p:spTree>
    <p:extLst>
      <p:ext uri="{BB962C8B-B14F-4D97-AF65-F5344CB8AC3E}">
        <p14:creationId xmlns:p14="http://schemas.microsoft.com/office/powerpoint/2010/main" val="11655848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C46AC6-513F-C670-9361-D038BD2B3BF8}"/>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1153B484-E9F2-D858-00A3-CED20A9C6C6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C41B51BC-E58A-FC97-B1C5-1A1DFC961D4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93D358A6-F329-BE20-A0C3-ED5F83335929}"/>
              </a:ext>
            </a:extLst>
          </p:cNvPr>
          <p:cNvSpPr>
            <a:spLocks noGrp="1"/>
          </p:cNvSpPr>
          <p:nvPr>
            <p:ph type="dt" sz="half" idx="10"/>
          </p:nvPr>
        </p:nvSpPr>
        <p:spPr/>
        <p:txBody>
          <a:bodyPr/>
          <a:lstStyle/>
          <a:p>
            <a:fld id="{733D08A8-4AF8-4C6B-871C-339AE295DE47}" type="datetimeFigureOut">
              <a:rPr lang="en-GB" smtClean="0"/>
              <a:t>23/05/2025</a:t>
            </a:fld>
            <a:endParaRPr lang="en-GB"/>
          </a:p>
        </p:txBody>
      </p:sp>
      <p:sp>
        <p:nvSpPr>
          <p:cNvPr id="6" name="Footer Placeholder 5">
            <a:extLst>
              <a:ext uri="{FF2B5EF4-FFF2-40B4-BE49-F238E27FC236}">
                <a16:creationId xmlns:a16="http://schemas.microsoft.com/office/drawing/2014/main" id="{B942EE77-D992-1B56-8EA2-4487885888CF}"/>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3F49B07-E06F-7266-FD11-6F4ABC311ED4}"/>
              </a:ext>
            </a:extLst>
          </p:cNvPr>
          <p:cNvSpPr>
            <a:spLocks noGrp="1"/>
          </p:cNvSpPr>
          <p:nvPr>
            <p:ph type="sldNum" sz="quarter" idx="12"/>
          </p:nvPr>
        </p:nvSpPr>
        <p:spPr/>
        <p:txBody>
          <a:bodyPr/>
          <a:lstStyle/>
          <a:p>
            <a:fld id="{B720457F-226F-4189-9C95-32CF3A166294}" type="slidenum">
              <a:rPr lang="en-GB" smtClean="0"/>
              <a:t>‹#›</a:t>
            </a:fld>
            <a:endParaRPr lang="en-GB"/>
          </a:p>
        </p:txBody>
      </p:sp>
    </p:spTree>
    <p:extLst>
      <p:ext uri="{BB962C8B-B14F-4D97-AF65-F5344CB8AC3E}">
        <p14:creationId xmlns:p14="http://schemas.microsoft.com/office/powerpoint/2010/main" val="154935751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tags" Target="../tags/tag1.xml"/><Relationship Id="rId1" Type="http://schemas.openxmlformats.org/officeDocument/2006/relationships/theme" Target="../theme/theme1.xml"/><Relationship Id="rId4" Type="http://schemas.openxmlformats.org/officeDocument/2006/relationships/image" Target="../media/image1.emf"/></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2.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3.xml"/><Relationship Id="rId13" Type="http://schemas.openxmlformats.org/officeDocument/2006/relationships/image" Target="../media/image2.png"/><Relationship Id="rId3" Type="http://schemas.openxmlformats.org/officeDocument/2006/relationships/slideLayout" Target="../slideLayouts/slideLayout8.xml"/><Relationship Id="rId7" Type="http://schemas.openxmlformats.org/officeDocument/2006/relationships/slideLayout" Target="../slideLayouts/slideLayout12.xml"/><Relationship Id="rId12" Type="http://schemas.openxmlformats.org/officeDocument/2006/relationships/theme" Target="../theme/theme3.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slideLayout" Target="../slideLayouts/slideLayout11.xml"/><Relationship Id="rId11" Type="http://schemas.openxmlformats.org/officeDocument/2006/relationships/slideLayout" Target="../slideLayouts/slideLayout16.xml"/><Relationship Id="rId5" Type="http://schemas.openxmlformats.org/officeDocument/2006/relationships/slideLayout" Target="../slideLayouts/slideLayout10.xml"/><Relationship Id="rId10" Type="http://schemas.openxmlformats.org/officeDocument/2006/relationships/slideLayout" Target="../slideLayouts/slideLayout15.xml"/><Relationship Id="rId4" Type="http://schemas.openxmlformats.org/officeDocument/2006/relationships/slideLayout" Target="../slideLayouts/slideLayout9.xml"/><Relationship Id="rId9" Type="http://schemas.openxmlformats.org/officeDocument/2006/relationships/slideLayout" Target="../slideLayouts/slideLayout14.xml"/><Relationship Id="rId14" Type="http://schemas.microsoft.com/office/2007/relationships/hdphoto" Target="../media/hdphoto1.wdp"/></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4.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theme" Target="../theme/theme4.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DFBF5965-5417-435E-8FEF-7B64197028A4}"/>
              </a:ext>
            </a:extLst>
          </p:cNvPr>
          <p:cNvGraphicFramePr>
            <a:graphicFrameLocks noChangeAspect="1"/>
          </p:cNvGraphicFramePr>
          <p:nvPr userDrawn="1">
            <p:custDataLst>
              <p:tags r:id="rId2"/>
            </p:custDataLst>
            <p:extLst>
              <p:ext uri="{D42A27DB-BD31-4B8C-83A1-F6EECF244321}">
                <p14:modId xmlns:p14="http://schemas.microsoft.com/office/powerpoint/2010/main" val="3604741905"/>
              </p:ext>
            </p:extLst>
          </p:nvPr>
        </p:nvGraphicFramePr>
        <p:xfrm>
          <a:off x="1587" y="1588"/>
          <a:ext cx="1587"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5" name="Object 4" hidden="1">
                        <a:extLst>
                          <a:ext uri="{FF2B5EF4-FFF2-40B4-BE49-F238E27FC236}">
                            <a16:creationId xmlns:a16="http://schemas.microsoft.com/office/drawing/2014/main" id="{DFBF5965-5417-435E-8FEF-7B64197028A4}"/>
                          </a:ext>
                        </a:extLst>
                      </p:cNvPr>
                      <p:cNvPicPr/>
                      <p:nvPr/>
                    </p:nvPicPr>
                    <p:blipFill>
                      <a:blip r:embed="rId4"/>
                      <a:stretch>
                        <a:fillRect/>
                      </a:stretch>
                    </p:blipFill>
                    <p:spPr>
                      <a:xfrm>
                        <a:off x="1587" y="1588"/>
                        <a:ext cx="1587" cy="1588"/>
                      </a:xfrm>
                      <a:prstGeom prst="rect">
                        <a:avLst/>
                      </a:prstGeom>
                    </p:spPr>
                  </p:pic>
                </p:oleObj>
              </mc:Fallback>
            </mc:AlternateContent>
          </a:graphicData>
        </a:graphic>
      </p:graphicFrame>
      <p:sp>
        <p:nvSpPr>
          <p:cNvPr id="2" name="Title Placeholder 1"/>
          <p:cNvSpPr>
            <a:spLocks noGrp="1"/>
          </p:cNvSpPr>
          <p:nvPr>
            <p:ph type="title"/>
          </p:nvPr>
        </p:nvSpPr>
        <p:spPr>
          <a:xfrm>
            <a:off x="609602" y="294200"/>
            <a:ext cx="10972800" cy="590880"/>
          </a:xfrm>
          <a:prstGeom prst="rect">
            <a:avLst/>
          </a:prstGeom>
        </p:spPr>
        <p:txBody>
          <a:bodyPr vert="horz" lIns="0" tIns="0" rIns="0" bIns="0" rtlCol="0" anchor="t" anchorCtr="0">
            <a:noAutofit/>
          </a:bodyPr>
          <a:lstStyle/>
          <a:p>
            <a:r>
              <a:rPr lang="en-US"/>
              <a:t>Click to edit Master title style</a:t>
            </a:r>
            <a:endParaRPr lang="en-GB"/>
          </a:p>
        </p:txBody>
      </p:sp>
      <p:sp>
        <p:nvSpPr>
          <p:cNvPr id="3" name="Text Placeholder 2"/>
          <p:cNvSpPr>
            <a:spLocks noGrp="1"/>
          </p:cNvSpPr>
          <p:nvPr>
            <p:ph type="body" idx="1"/>
          </p:nvPr>
        </p:nvSpPr>
        <p:spPr>
          <a:xfrm>
            <a:off x="609602" y="1137920"/>
            <a:ext cx="10972800" cy="4947920"/>
          </a:xfrm>
          <a:prstGeom prst="rect">
            <a:avLst/>
          </a:prstGeom>
        </p:spPr>
        <p:txBody>
          <a:bodyPr vert="horz" lIns="0" tIns="0" rIns="0" bIns="0" rtlCol="0" anchor="t" anchorCtr="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1" name="Footer Placeholder 4">
            <a:extLst>
              <a:ext uri="{FF2B5EF4-FFF2-40B4-BE49-F238E27FC236}">
                <a16:creationId xmlns:a16="http://schemas.microsoft.com/office/drawing/2014/main" id="{26944631-E8AF-4601-B721-3347E3AFB2F4}"/>
              </a:ext>
            </a:extLst>
          </p:cNvPr>
          <p:cNvSpPr>
            <a:spLocks noGrp="1"/>
          </p:cNvSpPr>
          <p:nvPr>
            <p:ph type="ftr" sz="quarter" idx="3"/>
          </p:nvPr>
        </p:nvSpPr>
        <p:spPr>
          <a:xfrm>
            <a:off x="3237502" y="6471244"/>
            <a:ext cx="3084493" cy="180000"/>
          </a:xfrm>
          <a:prstGeom prst="rect">
            <a:avLst/>
          </a:prstGeom>
        </p:spPr>
        <p:txBody>
          <a:bodyPr/>
          <a:lstStyle>
            <a:lvl1pPr marL="0" algn="l" defTabSz="913486" rtl="0" eaLnBrk="1" latinLnBrk="0" hangingPunct="1">
              <a:defRPr lang="en-US" sz="800" kern="1200" smtClean="0">
                <a:solidFill>
                  <a:schemeClr val="bg1"/>
                </a:solidFill>
                <a:latin typeface="EYInterstate" panose="02000503020000020004" pitchFamily="2" charset="0"/>
                <a:ea typeface="+mn-ea"/>
                <a:cs typeface="+mn-cs"/>
              </a:defRPr>
            </a:lvl1pPr>
          </a:lstStyle>
          <a:p>
            <a:r>
              <a:rPr lang="en-IN"/>
              <a:t>Microsoft Services Group NL</a:t>
            </a:r>
          </a:p>
        </p:txBody>
      </p:sp>
      <p:sp>
        <p:nvSpPr>
          <p:cNvPr id="22" name="Slide Number Placeholder 5">
            <a:extLst>
              <a:ext uri="{FF2B5EF4-FFF2-40B4-BE49-F238E27FC236}">
                <a16:creationId xmlns:a16="http://schemas.microsoft.com/office/drawing/2014/main" id="{1E733AAD-1BCD-417D-A2A4-521F133E28CB}"/>
              </a:ext>
            </a:extLst>
          </p:cNvPr>
          <p:cNvSpPr>
            <a:spLocks noGrp="1"/>
          </p:cNvSpPr>
          <p:nvPr>
            <p:ph type="sldNum" sz="quarter" idx="4"/>
          </p:nvPr>
        </p:nvSpPr>
        <p:spPr>
          <a:xfrm>
            <a:off x="616901" y="6471244"/>
            <a:ext cx="662721" cy="180000"/>
          </a:xfrm>
          <a:prstGeom prst="rect">
            <a:avLst/>
          </a:prstGeom>
        </p:spPr>
        <p:txBody>
          <a:bodyPr/>
          <a:lstStyle>
            <a:lvl1pPr marL="0" algn="l" defTabSz="913486" rtl="0" eaLnBrk="1" latinLnBrk="0" hangingPunct="1">
              <a:defRPr lang="en-GB" sz="800" kern="1200" smtClean="0">
                <a:solidFill>
                  <a:schemeClr val="bg1"/>
                </a:solidFill>
                <a:latin typeface="EYInterstate" panose="02000503020000020004" pitchFamily="2" charset="0"/>
                <a:ea typeface="+mn-ea"/>
                <a:cs typeface="+mn-cs"/>
              </a:defRPr>
            </a:lvl1pPr>
          </a:lstStyle>
          <a:p>
            <a:r>
              <a:rPr lang="en-IN"/>
              <a:t>Page </a:t>
            </a:r>
            <a:fld id="{F1BC30E3-FFE5-4B91-AA19-87A149EBB9EE}" type="slidenum">
              <a:rPr smtClean="0"/>
              <a:pPr/>
              <a:t>‹#›</a:t>
            </a:fld>
            <a:endParaRPr/>
          </a:p>
        </p:txBody>
      </p:sp>
    </p:spTree>
    <p:extLst>
      <p:ext uri="{BB962C8B-B14F-4D97-AF65-F5344CB8AC3E}">
        <p14:creationId xmlns:p14="http://schemas.microsoft.com/office/powerpoint/2010/main" val="3022141593"/>
      </p:ext>
    </p:extLst>
  </p:cSld>
  <p:clrMap bg1="lt1" tx1="dk1" bg2="lt2" tx2="dk2" accent1="accent1" accent2="accent2" accent3="accent3" accent4="accent4" accent5="accent5" accent6="accent6" hlink="hlink" folHlink="folHlink"/>
  <p:hf hdr="0" dt="0"/>
  <p:txStyles>
    <p:titleStyle>
      <a:lvl1pPr algn="l" defTabSz="913486" rtl="0" eaLnBrk="1" latinLnBrk="0" hangingPunct="1">
        <a:lnSpc>
          <a:spcPct val="85000"/>
        </a:lnSpc>
        <a:spcBef>
          <a:spcPct val="0"/>
        </a:spcBef>
        <a:buNone/>
        <a:defRPr sz="2398" b="0" kern="1200">
          <a:solidFill>
            <a:schemeClr val="bg1"/>
          </a:solidFill>
          <a:latin typeface="EYInterstate Light" panose="02000506000000020004" pitchFamily="2" charset="0"/>
          <a:ea typeface="+mj-ea"/>
          <a:cs typeface="Arial" pitchFamily="34" charset="0"/>
        </a:defRPr>
      </a:lvl1pPr>
    </p:titleStyle>
    <p:bodyStyle>
      <a:lvl1pPr marL="356260" indent="-356260" algn="l" defTabSz="913486" rtl="0" eaLnBrk="1" latinLnBrk="0" hangingPunct="1">
        <a:spcBef>
          <a:spcPct val="20000"/>
        </a:spcBef>
        <a:buClr>
          <a:schemeClr val="tx2"/>
        </a:buClr>
        <a:buSzPct val="110000"/>
        <a:buFont typeface="EYInterstate Light" panose="02000506000000020004" pitchFamily="2" charset="0"/>
        <a:buChar char="•"/>
        <a:defRPr sz="1998" kern="1200">
          <a:solidFill>
            <a:schemeClr val="bg1"/>
          </a:solidFill>
          <a:latin typeface="EYInterstate Light" panose="02000506000000020004" pitchFamily="2" charset="0"/>
          <a:ea typeface="+mn-ea"/>
          <a:cs typeface="+mn-cs"/>
        </a:defRPr>
      </a:lvl1pPr>
      <a:lvl2pPr marL="712519" indent="-356260" algn="l" defTabSz="913486" rtl="0" eaLnBrk="1" latinLnBrk="0" hangingPunct="1">
        <a:spcBef>
          <a:spcPct val="20000"/>
        </a:spcBef>
        <a:buClr>
          <a:schemeClr val="tx2"/>
        </a:buClr>
        <a:buSzPct val="110000"/>
        <a:buFont typeface="EYInterstate Light" panose="02000506000000020004" pitchFamily="2" charset="0"/>
        <a:buChar char="•"/>
        <a:defRPr sz="1798" kern="1200">
          <a:solidFill>
            <a:schemeClr val="bg1"/>
          </a:solidFill>
          <a:latin typeface="EYInterstate Light" panose="02000506000000020004" pitchFamily="2" charset="0"/>
          <a:ea typeface="+mn-ea"/>
          <a:cs typeface="+mn-cs"/>
        </a:defRPr>
      </a:lvl2pPr>
      <a:lvl3pPr marL="1068778" indent="-356260" algn="l" defTabSz="913486" rtl="0" eaLnBrk="1" latinLnBrk="0" hangingPunct="1">
        <a:spcBef>
          <a:spcPct val="20000"/>
        </a:spcBef>
        <a:buClr>
          <a:schemeClr val="tx2"/>
        </a:buClr>
        <a:buSzPct val="110000"/>
        <a:buFont typeface="EYInterstate Light" panose="02000506000000020004" pitchFamily="2" charset="0"/>
        <a:buChar char="•"/>
        <a:defRPr sz="1598" kern="1200">
          <a:solidFill>
            <a:schemeClr val="bg1"/>
          </a:solidFill>
          <a:latin typeface="EYInterstate Light" panose="02000506000000020004" pitchFamily="2" charset="0"/>
          <a:ea typeface="+mn-ea"/>
          <a:cs typeface="+mn-cs"/>
        </a:defRPr>
      </a:lvl3pPr>
      <a:lvl4pPr marL="1425038" indent="-356260" algn="l" defTabSz="913486" rtl="0" eaLnBrk="1" latinLnBrk="0" hangingPunct="1">
        <a:spcBef>
          <a:spcPct val="20000"/>
        </a:spcBef>
        <a:buClr>
          <a:schemeClr val="tx2"/>
        </a:buClr>
        <a:buSzPct val="110000"/>
        <a:buFont typeface="EYInterstate Light" panose="02000506000000020004" pitchFamily="2" charset="0"/>
        <a:buChar char="•"/>
        <a:defRPr sz="1398" kern="1200">
          <a:solidFill>
            <a:schemeClr val="bg1"/>
          </a:solidFill>
          <a:latin typeface="EYInterstate Light" panose="02000506000000020004" pitchFamily="2" charset="0"/>
          <a:ea typeface="+mn-ea"/>
          <a:cs typeface="+mn-cs"/>
        </a:defRPr>
      </a:lvl4pPr>
      <a:lvl5pPr marL="1781297" indent="-356260" algn="l" defTabSz="913486" rtl="0" eaLnBrk="1" latinLnBrk="0" hangingPunct="1">
        <a:spcBef>
          <a:spcPct val="20000"/>
        </a:spcBef>
        <a:buClr>
          <a:schemeClr val="tx2"/>
        </a:buClr>
        <a:buSzPct val="110000"/>
        <a:buFont typeface="EYInterstate Light" panose="02000506000000020004" pitchFamily="2" charset="0"/>
        <a:buChar char="•"/>
        <a:defRPr sz="1198" kern="1200">
          <a:solidFill>
            <a:schemeClr val="bg1"/>
          </a:solidFill>
          <a:latin typeface="EYInterstate Light" panose="02000506000000020004" pitchFamily="2" charset="0"/>
          <a:ea typeface="+mn-ea"/>
          <a:cs typeface="+mn-cs"/>
        </a:defRPr>
      </a:lvl5pPr>
      <a:lvl6pPr marL="2512086" indent="-228372" algn="l" defTabSz="913486" rtl="0" eaLnBrk="1" latinLnBrk="0" hangingPunct="1">
        <a:spcBef>
          <a:spcPct val="20000"/>
        </a:spcBef>
        <a:buFont typeface="Arial" pitchFamily="34" charset="0"/>
        <a:buChar char="•"/>
        <a:defRPr sz="1998" kern="1200">
          <a:solidFill>
            <a:schemeClr val="tx1"/>
          </a:solidFill>
          <a:latin typeface="+mn-lt"/>
          <a:ea typeface="+mn-ea"/>
          <a:cs typeface="+mn-cs"/>
        </a:defRPr>
      </a:lvl6pPr>
      <a:lvl7pPr marL="2968829" indent="-228372" algn="l" defTabSz="913486" rtl="0" eaLnBrk="1" latinLnBrk="0" hangingPunct="1">
        <a:spcBef>
          <a:spcPct val="20000"/>
        </a:spcBef>
        <a:buFont typeface="Arial" pitchFamily="34" charset="0"/>
        <a:buChar char="•"/>
        <a:defRPr sz="1998" kern="1200">
          <a:solidFill>
            <a:schemeClr val="tx1"/>
          </a:solidFill>
          <a:latin typeface="+mn-lt"/>
          <a:ea typeface="+mn-ea"/>
          <a:cs typeface="+mn-cs"/>
        </a:defRPr>
      </a:lvl7pPr>
      <a:lvl8pPr marL="3425572" indent="-228372" algn="l" defTabSz="913486" rtl="0" eaLnBrk="1" latinLnBrk="0" hangingPunct="1">
        <a:spcBef>
          <a:spcPct val="20000"/>
        </a:spcBef>
        <a:buFont typeface="Arial" pitchFamily="34" charset="0"/>
        <a:buChar char="•"/>
        <a:defRPr sz="1998" kern="1200">
          <a:solidFill>
            <a:schemeClr val="tx1"/>
          </a:solidFill>
          <a:latin typeface="+mn-lt"/>
          <a:ea typeface="+mn-ea"/>
          <a:cs typeface="+mn-cs"/>
        </a:defRPr>
      </a:lvl8pPr>
      <a:lvl9pPr marL="3882315" indent="-228372" algn="l" defTabSz="913486" rtl="0" eaLnBrk="1" latinLnBrk="0" hangingPunct="1">
        <a:spcBef>
          <a:spcPct val="20000"/>
        </a:spcBef>
        <a:buFont typeface="Arial" pitchFamily="34" charset="0"/>
        <a:buChar char="•"/>
        <a:defRPr sz="1998" kern="1200">
          <a:solidFill>
            <a:schemeClr val="tx1"/>
          </a:solidFill>
          <a:latin typeface="+mn-lt"/>
          <a:ea typeface="+mn-ea"/>
          <a:cs typeface="+mn-cs"/>
        </a:defRPr>
      </a:lvl9pPr>
    </p:bodyStyle>
    <p:otherStyle>
      <a:defPPr>
        <a:defRPr lang="en-US"/>
      </a:defPPr>
      <a:lvl1pPr marL="0" algn="l" defTabSz="913486" rtl="0" eaLnBrk="1" latinLnBrk="0" hangingPunct="1">
        <a:defRPr sz="1798" kern="1200">
          <a:solidFill>
            <a:schemeClr val="tx1"/>
          </a:solidFill>
          <a:latin typeface="+mn-lt"/>
          <a:ea typeface="+mn-ea"/>
          <a:cs typeface="+mn-cs"/>
        </a:defRPr>
      </a:lvl1pPr>
      <a:lvl2pPr marL="456743" algn="l" defTabSz="913486" rtl="0" eaLnBrk="1" latinLnBrk="0" hangingPunct="1">
        <a:defRPr sz="1798" kern="1200">
          <a:solidFill>
            <a:schemeClr val="tx1"/>
          </a:solidFill>
          <a:latin typeface="+mn-lt"/>
          <a:ea typeface="+mn-ea"/>
          <a:cs typeface="+mn-cs"/>
        </a:defRPr>
      </a:lvl2pPr>
      <a:lvl3pPr marL="913486" algn="l" defTabSz="913486" rtl="0" eaLnBrk="1" latinLnBrk="0" hangingPunct="1">
        <a:defRPr sz="1798" kern="1200">
          <a:solidFill>
            <a:schemeClr val="tx1"/>
          </a:solidFill>
          <a:latin typeface="+mn-lt"/>
          <a:ea typeface="+mn-ea"/>
          <a:cs typeface="+mn-cs"/>
        </a:defRPr>
      </a:lvl3pPr>
      <a:lvl4pPr marL="1370229" algn="l" defTabSz="913486" rtl="0" eaLnBrk="1" latinLnBrk="0" hangingPunct="1">
        <a:defRPr sz="1798" kern="1200">
          <a:solidFill>
            <a:schemeClr val="tx1"/>
          </a:solidFill>
          <a:latin typeface="+mn-lt"/>
          <a:ea typeface="+mn-ea"/>
          <a:cs typeface="+mn-cs"/>
        </a:defRPr>
      </a:lvl4pPr>
      <a:lvl5pPr marL="1826972" algn="l" defTabSz="913486" rtl="0" eaLnBrk="1" latinLnBrk="0" hangingPunct="1">
        <a:defRPr sz="1798" kern="1200">
          <a:solidFill>
            <a:schemeClr val="tx1"/>
          </a:solidFill>
          <a:latin typeface="+mn-lt"/>
          <a:ea typeface="+mn-ea"/>
          <a:cs typeface="+mn-cs"/>
        </a:defRPr>
      </a:lvl5pPr>
      <a:lvl6pPr marL="2283715" algn="l" defTabSz="913486" rtl="0" eaLnBrk="1" latinLnBrk="0" hangingPunct="1">
        <a:defRPr sz="1798" kern="1200">
          <a:solidFill>
            <a:schemeClr val="tx1"/>
          </a:solidFill>
          <a:latin typeface="+mn-lt"/>
          <a:ea typeface="+mn-ea"/>
          <a:cs typeface="+mn-cs"/>
        </a:defRPr>
      </a:lvl6pPr>
      <a:lvl7pPr marL="2740457" algn="l" defTabSz="913486" rtl="0" eaLnBrk="1" latinLnBrk="0" hangingPunct="1">
        <a:defRPr sz="1798" kern="1200">
          <a:solidFill>
            <a:schemeClr val="tx1"/>
          </a:solidFill>
          <a:latin typeface="+mn-lt"/>
          <a:ea typeface="+mn-ea"/>
          <a:cs typeface="+mn-cs"/>
        </a:defRPr>
      </a:lvl7pPr>
      <a:lvl8pPr marL="3197201" algn="l" defTabSz="913486" rtl="0" eaLnBrk="1" latinLnBrk="0" hangingPunct="1">
        <a:defRPr sz="1798" kern="1200">
          <a:solidFill>
            <a:schemeClr val="tx1"/>
          </a:solidFill>
          <a:latin typeface="+mn-lt"/>
          <a:ea typeface="+mn-ea"/>
          <a:cs typeface="+mn-cs"/>
        </a:defRPr>
      </a:lvl8pPr>
      <a:lvl9pPr marL="3653943" algn="l" defTabSz="913486" rtl="0" eaLnBrk="1" latinLnBrk="0" hangingPunct="1">
        <a:defRPr sz="1798"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1" y="294200"/>
            <a:ext cx="10972800" cy="843720"/>
          </a:xfrm>
          <a:prstGeom prst="rect">
            <a:avLst/>
          </a:prstGeom>
        </p:spPr>
        <p:txBody>
          <a:bodyPr vert="horz" lIns="0" tIns="0" rIns="0" bIns="0" rtlCol="0" anchor="t" anchorCtr="0">
            <a:noAutofit/>
          </a:bodyPr>
          <a:lstStyle/>
          <a:p>
            <a:r>
              <a:rPr lang="en-US"/>
              <a:t>Click to edit Master title style</a:t>
            </a:r>
            <a:endParaRPr lang="en-GB"/>
          </a:p>
        </p:txBody>
      </p:sp>
      <p:sp>
        <p:nvSpPr>
          <p:cNvPr id="3" name="Text Placeholder 2"/>
          <p:cNvSpPr>
            <a:spLocks noGrp="1"/>
          </p:cNvSpPr>
          <p:nvPr>
            <p:ph type="body" idx="1"/>
          </p:nvPr>
        </p:nvSpPr>
        <p:spPr>
          <a:xfrm>
            <a:off x="609601" y="1524000"/>
            <a:ext cx="10972800" cy="4561840"/>
          </a:xfrm>
          <a:prstGeom prst="rect">
            <a:avLst/>
          </a:prstGeom>
        </p:spPr>
        <p:txBody>
          <a:bodyPr vert="horz" lIns="0" tIns="0" rIns="0" bIns="0" rtlCol="0" anchor="t" anchorCtr="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259587578"/>
      </p:ext>
    </p:extLst>
  </p:cSld>
  <p:clrMap bg1="lt1" tx1="dk1" bg2="lt2" tx2="dk2" accent1="accent1" accent2="accent2" accent3="accent3" accent4="accent4" accent5="accent5" accent6="accent6" hlink="hlink" folHlink="folHlink"/>
  <p:sldLayoutIdLst>
    <p:sldLayoutId id="2147483666" r:id="rId1"/>
    <p:sldLayoutId id="2147483668" r:id="rId2"/>
    <p:sldLayoutId id="2147483682" r:id="rId3"/>
    <p:sldLayoutId id="2147483669" r:id="rId4"/>
    <p:sldLayoutId id="2147483695" r:id="rId5"/>
  </p:sldLayoutIdLst>
  <p:hf hdr="0" dt="0"/>
  <p:txStyles>
    <p:titleStyle>
      <a:lvl1pPr algn="l" defTabSz="913943" rtl="0" eaLnBrk="1" latinLnBrk="0" hangingPunct="1">
        <a:lnSpc>
          <a:spcPct val="85000"/>
        </a:lnSpc>
        <a:spcBef>
          <a:spcPct val="0"/>
        </a:spcBef>
        <a:buNone/>
        <a:defRPr sz="2799" b="0" kern="1200">
          <a:solidFill>
            <a:schemeClr val="bg1"/>
          </a:solidFill>
          <a:latin typeface="EYInterstate Light" panose="02000506000000020004" pitchFamily="2" charset="0"/>
          <a:ea typeface="+mj-ea"/>
          <a:cs typeface="Arial" pitchFamily="34" charset="0"/>
        </a:defRPr>
      </a:lvl1pPr>
    </p:titleStyle>
    <p:bodyStyle>
      <a:lvl1pPr marL="225312" indent="-225312" algn="l" defTabSz="913943" rtl="0" eaLnBrk="1" latinLnBrk="0" hangingPunct="1">
        <a:spcBef>
          <a:spcPts val="0"/>
        </a:spcBef>
        <a:spcAft>
          <a:spcPts val="600"/>
        </a:spcAft>
        <a:buClr>
          <a:schemeClr val="tx2"/>
        </a:buClr>
        <a:buSzPct val="110000"/>
        <a:buFont typeface="EYInterstate Light" panose="02000506000000020004" pitchFamily="2" charset="0"/>
        <a:buChar char="•"/>
        <a:defRPr sz="1999" kern="1200">
          <a:solidFill>
            <a:schemeClr val="bg1"/>
          </a:solidFill>
          <a:latin typeface="EYInterstate Light" panose="02000506000000020004" pitchFamily="2" charset="0"/>
          <a:ea typeface="+mn-ea"/>
          <a:cs typeface="+mn-cs"/>
        </a:defRPr>
      </a:lvl1pPr>
      <a:lvl2pPr marL="461732" indent="-236420" algn="l" defTabSz="913943" rtl="0" eaLnBrk="1" latinLnBrk="0" hangingPunct="1">
        <a:spcBef>
          <a:spcPts val="0"/>
        </a:spcBef>
        <a:spcAft>
          <a:spcPts val="600"/>
        </a:spcAft>
        <a:buClr>
          <a:schemeClr val="tx2"/>
        </a:buClr>
        <a:buSzPct val="110000"/>
        <a:buFont typeface="EYInterstate Light" panose="02000506000000020004" pitchFamily="2" charset="0"/>
        <a:buChar char="•"/>
        <a:defRPr sz="1799" kern="1200">
          <a:solidFill>
            <a:schemeClr val="bg1"/>
          </a:solidFill>
          <a:latin typeface="EYInterstate Light" panose="02000506000000020004" pitchFamily="2" charset="0"/>
          <a:ea typeface="+mn-ea"/>
          <a:cs typeface="+mn-cs"/>
        </a:defRPr>
      </a:lvl2pPr>
      <a:lvl3pPr marL="688631" indent="-226899" algn="l" defTabSz="913943" rtl="0" eaLnBrk="1" latinLnBrk="0" hangingPunct="1">
        <a:spcBef>
          <a:spcPts val="0"/>
        </a:spcBef>
        <a:spcAft>
          <a:spcPts val="600"/>
        </a:spcAft>
        <a:buClr>
          <a:schemeClr val="tx2"/>
        </a:buClr>
        <a:buSzPct val="110000"/>
        <a:buFont typeface="EYInterstate Light" panose="02000506000000020004" pitchFamily="2" charset="0"/>
        <a:buChar char="•"/>
        <a:defRPr sz="1599" kern="1200">
          <a:solidFill>
            <a:schemeClr val="bg1"/>
          </a:solidFill>
          <a:latin typeface="EYInterstate Light" panose="02000506000000020004" pitchFamily="2" charset="0"/>
          <a:ea typeface="+mn-ea"/>
          <a:cs typeface="+mn-cs"/>
        </a:defRPr>
      </a:lvl3pPr>
      <a:lvl4pPr marL="913943" indent="-225312" algn="l" defTabSz="913943" rtl="0" eaLnBrk="1" latinLnBrk="0" hangingPunct="1">
        <a:spcBef>
          <a:spcPts val="0"/>
        </a:spcBef>
        <a:spcAft>
          <a:spcPts val="600"/>
        </a:spcAft>
        <a:buClr>
          <a:schemeClr val="tx2"/>
        </a:buClr>
        <a:buSzPct val="110000"/>
        <a:buFont typeface="EYInterstate Light" panose="02000506000000020004" pitchFamily="2" charset="0"/>
        <a:buChar char="•"/>
        <a:defRPr sz="1399" kern="1200">
          <a:solidFill>
            <a:schemeClr val="bg1"/>
          </a:solidFill>
          <a:latin typeface="EYInterstate Light" panose="02000506000000020004" pitchFamily="2" charset="0"/>
          <a:ea typeface="+mn-ea"/>
          <a:cs typeface="+mn-cs"/>
        </a:defRPr>
      </a:lvl4pPr>
      <a:lvl5pPr marL="1139255" indent="-225312" algn="l" defTabSz="913943" rtl="0" eaLnBrk="1" latinLnBrk="0" hangingPunct="1">
        <a:spcBef>
          <a:spcPts val="0"/>
        </a:spcBef>
        <a:spcAft>
          <a:spcPts val="600"/>
        </a:spcAft>
        <a:buClr>
          <a:schemeClr val="tx2"/>
        </a:buClr>
        <a:buSzPct val="110000"/>
        <a:buFont typeface="EYInterstate Light" panose="02000506000000020004" pitchFamily="2" charset="0"/>
        <a:buChar char="•"/>
        <a:defRPr sz="1199" kern="1200">
          <a:solidFill>
            <a:schemeClr val="bg1"/>
          </a:solidFill>
          <a:latin typeface="EYInterstate Light" panose="02000506000000020004" pitchFamily="2" charset="0"/>
          <a:ea typeface="+mn-ea"/>
          <a:cs typeface="+mn-cs"/>
        </a:defRPr>
      </a:lvl5pPr>
      <a:lvl6pPr marL="2513343" indent="-228486" algn="l" defTabSz="913943"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2970314" indent="-228486" algn="l" defTabSz="913943"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27286" indent="-228486" algn="l" defTabSz="913943"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884257" indent="-228486" algn="l" defTabSz="913943"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13943" rtl="0" eaLnBrk="1" latinLnBrk="0" hangingPunct="1">
        <a:defRPr sz="1799" kern="1200">
          <a:solidFill>
            <a:schemeClr val="tx1"/>
          </a:solidFill>
          <a:latin typeface="+mn-lt"/>
          <a:ea typeface="+mn-ea"/>
          <a:cs typeface="+mn-cs"/>
        </a:defRPr>
      </a:lvl1pPr>
      <a:lvl2pPr marL="456971" algn="l" defTabSz="913943" rtl="0" eaLnBrk="1" latinLnBrk="0" hangingPunct="1">
        <a:defRPr sz="1799" kern="1200">
          <a:solidFill>
            <a:schemeClr val="tx1"/>
          </a:solidFill>
          <a:latin typeface="+mn-lt"/>
          <a:ea typeface="+mn-ea"/>
          <a:cs typeface="+mn-cs"/>
        </a:defRPr>
      </a:lvl2pPr>
      <a:lvl3pPr marL="913943" algn="l" defTabSz="913943" rtl="0" eaLnBrk="1" latinLnBrk="0" hangingPunct="1">
        <a:defRPr sz="1799" kern="1200">
          <a:solidFill>
            <a:schemeClr val="tx1"/>
          </a:solidFill>
          <a:latin typeface="+mn-lt"/>
          <a:ea typeface="+mn-ea"/>
          <a:cs typeface="+mn-cs"/>
        </a:defRPr>
      </a:lvl3pPr>
      <a:lvl4pPr marL="1370914" algn="l" defTabSz="913943" rtl="0" eaLnBrk="1" latinLnBrk="0" hangingPunct="1">
        <a:defRPr sz="1799" kern="1200">
          <a:solidFill>
            <a:schemeClr val="tx1"/>
          </a:solidFill>
          <a:latin typeface="+mn-lt"/>
          <a:ea typeface="+mn-ea"/>
          <a:cs typeface="+mn-cs"/>
        </a:defRPr>
      </a:lvl4pPr>
      <a:lvl5pPr marL="1827886" algn="l" defTabSz="913943" rtl="0" eaLnBrk="1" latinLnBrk="0" hangingPunct="1">
        <a:defRPr sz="1799" kern="1200">
          <a:solidFill>
            <a:schemeClr val="tx1"/>
          </a:solidFill>
          <a:latin typeface="+mn-lt"/>
          <a:ea typeface="+mn-ea"/>
          <a:cs typeface="+mn-cs"/>
        </a:defRPr>
      </a:lvl5pPr>
      <a:lvl6pPr marL="2284857" algn="l" defTabSz="913943" rtl="0" eaLnBrk="1" latinLnBrk="0" hangingPunct="1">
        <a:defRPr sz="1799" kern="1200">
          <a:solidFill>
            <a:schemeClr val="tx1"/>
          </a:solidFill>
          <a:latin typeface="+mn-lt"/>
          <a:ea typeface="+mn-ea"/>
          <a:cs typeface="+mn-cs"/>
        </a:defRPr>
      </a:lvl6pPr>
      <a:lvl7pPr marL="2741828" algn="l" defTabSz="913943" rtl="0" eaLnBrk="1" latinLnBrk="0" hangingPunct="1">
        <a:defRPr sz="1799" kern="1200">
          <a:solidFill>
            <a:schemeClr val="tx1"/>
          </a:solidFill>
          <a:latin typeface="+mn-lt"/>
          <a:ea typeface="+mn-ea"/>
          <a:cs typeface="+mn-cs"/>
        </a:defRPr>
      </a:lvl7pPr>
      <a:lvl8pPr marL="3198800" algn="l" defTabSz="913943" rtl="0" eaLnBrk="1" latinLnBrk="0" hangingPunct="1">
        <a:defRPr sz="1799" kern="1200">
          <a:solidFill>
            <a:schemeClr val="tx1"/>
          </a:solidFill>
          <a:latin typeface="+mn-lt"/>
          <a:ea typeface="+mn-ea"/>
          <a:cs typeface="+mn-cs"/>
        </a:defRPr>
      </a:lvl8pPr>
      <a:lvl9pPr marL="3655771" algn="l" defTabSz="913943"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2">
          <p15:clr>
            <a:srgbClr val="F26B43"/>
          </p15:clr>
        </p15:guide>
        <p15:guide id="3" orient="horz" pos="720">
          <p15:clr>
            <a:srgbClr val="F26B43"/>
          </p15:clr>
        </p15:guide>
        <p15:guide id="4" orient="horz" pos="960">
          <p15:clr>
            <a:srgbClr val="F26B43"/>
          </p15:clr>
        </p15:guide>
        <p15:guide id="5" pos="1970">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EDA84B8-DBBA-F440-D0AF-6A0B36F08E3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9F02C873-50B3-DC69-DD65-226430CE887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4ED143F7-B030-28D5-29E9-423F3425B7B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733D08A8-4AF8-4C6B-871C-339AE295DE47}" type="datetimeFigureOut">
              <a:rPr lang="en-GB" smtClean="0"/>
              <a:t>23/05/2025</a:t>
            </a:fld>
            <a:endParaRPr lang="en-GB"/>
          </a:p>
        </p:txBody>
      </p:sp>
      <p:sp>
        <p:nvSpPr>
          <p:cNvPr id="5" name="Footer Placeholder 4">
            <a:extLst>
              <a:ext uri="{FF2B5EF4-FFF2-40B4-BE49-F238E27FC236}">
                <a16:creationId xmlns:a16="http://schemas.microsoft.com/office/drawing/2014/main" id="{A29171A0-1113-8271-55F4-169A9ABE6EA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GB"/>
          </a:p>
        </p:txBody>
      </p:sp>
      <p:sp>
        <p:nvSpPr>
          <p:cNvPr id="6" name="Slide Number Placeholder 5">
            <a:extLst>
              <a:ext uri="{FF2B5EF4-FFF2-40B4-BE49-F238E27FC236}">
                <a16:creationId xmlns:a16="http://schemas.microsoft.com/office/drawing/2014/main" id="{C6748C5F-D211-D625-DF4C-CFA5E85A862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B720457F-226F-4189-9C95-32CF3A166294}" type="slidenum">
              <a:rPr lang="en-GB" smtClean="0"/>
              <a:t>‹#›</a:t>
            </a:fld>
            <a:endParaRPr lang="en-GB"/>
          </a:p>
        </p:txBody>
      </p:sp>
      <p:sp>
        <p:nvSpPr>
          <p:cNvPr id="7" name="Rectangle 6">
            <a:extLst>
              <a:ext uri="{FF2B5EF4-FFF2-40B4-BE49-F238E27FC236}">
                <a16:creationId xmlns:a16="http://schemas.microsoft.com/office/drawing/2014/main" id="{961F5CCD-E75C-F687-35F9-85D2E2401ED3}"/>
              </a:ext>
            </a:extLst>
          </p:cNvPr>
          <p:cNvSpPr/>
          <p:nvPr userDrawn="1"/>
        </p:nvSpPr>
        <p:spPr>
          <a:xfrm>
            <a:off x="0" y="0"/>
            <a:ext cx="12191999" cy="6858000"/>
          </a:xfrm>
          <a:prstGeom prst="rect">
            <a:avLst/>
          </a:prstGeom>
          <a:gradFill>
            <a:gsLst>
              <a:gs pos="0">
                <a:srgbClr val="20263C">
                  <a:lumMod val="0"/>
                  <a:alpha val="0"/>
                </a:srgbClr>
              </a:gs>
              <a:gs pos="100000">
                <a:srgbClr val="20263C">
                  <a:lumMod val="0"/>
                  <a:alpha val="50000"/>
                </a:srgbClr>
              </a:gs>
            </a:gsLst>
            <a:lin ang="10800000" scaled="1"/>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3486" rtl="0" eaLnBrk="1" fontAlgn="auto" latinLnBrk="0" hangingPunct="1">
              <a:lnSpc>
                <a:spcPct val="100000"/>
              </a:lnSpc>
              <a:spcBef>
                <a:spcPts val="0"/>
              </a:spcBef>
              <a:spcAft>
                <a:spcPts val="0"/>
              </a:spcAft>
              <a:buClrTx/>
              <a:buSzTx/>
              <a:buFontTx/>
              <a:buNone/>
              <a:tabLst/>
              <a:defRPr/>
            </a:pPr>
            <a:r>
              <a:rPr kumimoji="0" lang="en-US" sz="1198" b="0" i="0" u="none" strike="noStrike" kern="1200" cap="none" spc="0" normalizeH="0" baseline="0" noProof="0" dirty="0">
                <a:ln>
                  <a:noFill/>
                </a:ln>
                <a:solidFill>
                  <a:srgbClr val="2E2E38"/>
                </a:solidFill>
                <a:effectLst/>
                <a:uLnTx/>
                <a:uFillTx/>
                <a:latin typeface="EYInterstate Light"/>
                <a:ea typeface="+mn-ea"/>
                <a:cs typeface="+mn-cs"/>
              </a:rPr>
              <a:t>z</a:t>
            </a:r>
            <a:endParaRPr kumimoji="0" lang="en-GB" sz="1198" b="0" i="0" u="none" strike="noStrike" kern="1200" cap="none" spc="0" normalizeH="0" baseline="0" noProof="0" dirty="0">
              <a:ln>
                <a:noFill/>
              </a:ln>
              <a:solidFill>
                <a:srgbClr val="2E2E38"/>
              </a:solidFill>
              <a:effectLst/>
              <a:uLnTx/>
              <a:uFillTx/>
              <a:latin typeface="EYInterstate Light"/>
              <a:ea typeface="+mn-ea"/>
              <a:cs typeface="+mn-cs"/>
            </a:endParaRPr>
          </a:p>
        </p:txBody>
      </p:sp>
      <p:pic>
        <p:nvPicPr>
          <p:cNvPr id="8" name="Picture 7">
            <a:extLst>
              <a:ext uri="{FF2B5EF4-FFF2-40B4-BE49-F238E27FC236}">
                <a16:creationId xmlns:a16="http://schemas.microsoft.com/office/drawing/2014/main" id="{3A0A9A0F-0DAC-F657-5C6C-42E12DFFA565}"/>
              </a:ext>
            </a:extLst>
          </p:cNvPr>
          <p:cNvPicPr>
            <a:picLocks noChangeAspect="1"/>
          </p:cNvPicPr>
          <p:nvPr userDrawn="1"/>
        </p:nvPicPr>
        <p:blipFill rotWithShape="1">
          <a:blip r:embed="rId13">
            <a:alphaModFix amt="20000"/>
            <a:extLst>
              <a:ext uri="{BEBA8EAE-BF5A-486C-A8C5-ECC9F3942E4B}">
                <a14:imgProps xmlns:a14="http://schemas.microsoft.com/office/drawing/2010/main">
                  <a14:imgLayer r:embed="rId14">
                    <a14:imgEffect>
                      <a14:artisticBlur radius="40"/>
                    </a14:imgEffect>
                    <a14:imgEffect>
                      <a14:brightnessContrast contrast="-20000"/>
                    </a14:imgEffect>
                  </a14:imgLayer>
                </a14:imgProps>
              </a:ext>
              <a:ext uri="{28A0092B-C50C-407E-A947-70E740481C1C}">
                <a14:useLocalDpi xmlns:a14="http://schemas.microsoft.com/office/drawing/2010/main" val="0"/>
              </a:ext>
            </a:extLst>
          </a:blip>
          <a:srcRect l="17908" t="15232" r="17908" b="20584"/>
          <a:stretch/>
        </p:blipFill>
        <p:spPr>
          <a:xfrm>
            <a:off x="0" y="1787"/>
            <a:ext cx="12192000" cy="6854431"/>
          </a:xfrm>
          <a:prstGeom prst="rect">
            <a:avLst/>
          </a:prstGeom>
          <a:solidFill>
            <a:srgbClr val="2E2E38"/>
          </a:solidFill>
        </p:spPr>
      </p:pic>
      <p:sp>
        <p:nvSpPr>
          <p:cNvPr id="9" name="Rounded Rectangle 8_1">
            <a:extLst>
              <a:ext uri="{FF2B5EF4-FFF2-40B4-BE49-F238E27FC236}">
                <a16:creationId xmlns:a16="http://schemas.microsoft.com/office/drawing/2014/main" id="{80B56B20-DF00-EDA6-F8D9-0B6A6AC22207}"/>
              </a:ext>
              <a:ext uri="{C183D7F6-B498-43B3-948B-1728B52AA6E4}">
                <adec:decorative xmlns:adec="http://schemas.microsoft.com/office/drawing/2017/decorative" val="1"/>
              </a:ext>
            </a:extLst>
          </p:cNvPr>
          <p:cNvSpPr/>
          <p:nvPr userDrawn="1"/>
        </p:nvSpPr>
        <p:spPr bwMode="auto">
          <a:xfrm>
            <a:off x="329489" y="793729"/>
            <a:ext cx="11587691" cy="5764468"/>
          </a:xfrm>
          <a:prstGeom prst="roundRect">
            <a:avLst>
              <a:gd name="adj" fmla="val 3144"/>
            </a:avLst>
          </a:prstGeom>
          <a:solidFill>
            <a:schemeClr val="bg1"/>
          </a:solidFill>
          <a:ln>
            <a:noFill/>
            <a:headEnd type="none" w="med" len="med"/>
            <a:tailEnd type="none" w="med" len="med"/>
          </a:ln>
          <a:effectLst>
            <a:outerShdw blurRad="2286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ct val="20000"/>
              </a:spcBef>
              <a:spcAft>
                <a:spcPts val="0"/>
              </a:spcAft>
              <a:buClrTx/>
              <a:buSzPct val="90000"/>
              <a:buFontTx/>
              <a:buNone/>
              <a:tabLst/>
              <a:defRPr/>
            </a:pPr>
            <a:endParaRPr kumimoji="0" lang="en-US" sz="1200" b="0" i="0" u="none" strike="noStrike" kern="1200" cap="none" spc="0" normalizeH="0" baseline="0" noProof="0">
              <a:ln>
                <a:noFill/>
              </a:ln>
              <a:gradFill>
                <a:gsLst>
                  <a:gs pos="2874">
                    <a:srgbClr val="FFFFFF"/>
                  </a:gs>
                  <a:gs pos="17978">
                    <a:srgbClr val="FFFFFF"/>
                  </a:gs>
                </a:gsLst>
                <a:lin ang="2700000" scaled="0"/>
              </a:gradFill>
              <a:effectLst/>
              <a:uLnTx/>
              <a:uFillTx/>
              <a:ea typeface="+mn-ea"/>
              <a:cs typeface="+mn-cs"/>
            </a:endParaRPr>
          </a:p>
        </p:txBody>
      </p:sp>
    </p:spTree>
    <p:extLst>
      <p:ext uri="{BB962C8B-B14F-4D97-AF65-F5344CB8AC3E}">
        <p14:creationId xmlns:p14="http://schemas.microsoft.com/office/powerpoint/2010/main" val="2201897225"/>
      </p:ext>
    </p:extLst>
  </p:cSld>
  <p:clrMap bg1="lt1" tx1="dk1" bg2="lt2" tx2="dk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rmAutofit/>
          </a:bodyPr>
          <a:lstStyle>
            <a:lvl1pPr marL="457200" lvl="0" indent="-31115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marL="914400" lvl="1"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marL="1371600" lvl="2"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marL="1828800" lvl="3"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marL="2286000" lvl="4"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marL="2743200" lvl="5"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marL="3200400" lvl="6"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marL="3657600" lvl="7"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marL="4114800" lvl="8"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11381736" y="6333135"/>
            <a:ext cx="731600" cy="524800"/>
          </a:xfrm>
          <a:prstGeom prst="rect">
            <a:avLst/>
          </a:prstGeom>
          <a:noFill/>
          <a:ln>
            <a:noFill/>
          </a:ln>
        </p:spPr>
        <p:txBody>
          <a:bodyPr spcFirstLastPara="1" wrap="square" lIns="91425" tIns="91425" rIns="91425" bIns="91425" anchor="ctr" anchorCtr="0">
            <a:normAutofit/>
          </a:bodyPr>
          <a:lstStyle>
            <a:lvl1pPr lvl="0" algn="r">
              <a:buNone/>
              <a:defRPr sz="1333">
                <a:solidFill>
                  <a:schemeClr val="accent1"/>
                </a:solidFill>
                <a:latin typeface="Lato"/>
                <a:ea typeface="Lato"/>
                <a:cs typeface="Lato"/>
                <a:sym typeface="Lato"/>
              </a:defRPr>
            </a:lvl1pPr>
            <a:lvl2pPr lvl="1" algn="r">
              <a:buNone/>
              <a:defRPr sz="1333">
                <a:solidFill>
                  <a:schemeClr val="accent1"/>
                </a:solidFill>
                <a:latin typeface="Lato"/>
                <a:ea typeface="Lato"/>
                <a:cs typeface="Lato"/>
                <a:sym typeface="Lato"/>
              </a:defRPr>
            </a:lvl2pPr>
            <a:lvl3pPr lvl="2" algn="r">
              <a:buNone/>
              <a:defRPr sz="1333">
                <a:solidFill>
                  <a:schemeClr val="accent1"/>
                </a:solidFill>
                <a:latin typeface="Lato"/>
                <a:ea typeface="Lato"/>
                <a:cs typeface="Lato"/>
                <a:sym typeface="Lato"/>
              </a:defRPr>
            </a:lvl3pPr>
            <a:lvl4pPr lvl="3" algn="r">
              <a:buNone/>
              <a:defRPr sz="1333">
                <a:solidFill>
                  <a:schemeClr val="accent1"/>
                </a:solidFill>
                <a:latin typeface="Lato"/>
                <a:ea typeface="Lato"/>
                <a:cs typeface="Lato"/>
                <a:sym typeface="Lato"/>
              </a:defRPr>
            </a:lvl4pPr>
            <a:lvl5pPr lvl="4" algn="r">
              <a:buNone/>
              <a:defRPr sz="1333">
                <a:solidFill>
                  <a:schemeClr val="accent1"/>
                </a:solidFill>
                <a:latin typeface="Lato"/>
                <a:ea typeface="Lato"/>
                <a:cs typeface="Lato"/>
                <a:sym typeface="Lato"/>
              </a:defRPr>
            </a:lvl5pPr>
            <a:lvl6pPr lvl="5" algn="r">
              <a:buNone/>
              <a:defRPr sz="1333">
                <a:solidFill>
                  <a:schemeClr val="accent1"/>
                </a:solidFill>
                <a:latin typeface="Lato"/>
                <a:ea typeface="Lato"/>
                <a:cs typeface="Lato"/>
                <a:sym typeface="Lato"/>
              </a:defRPr>
            </a:lvl6pPr>
            <a:lvl7pPr lvl="6" algn="r">
              <a:buNone/>
              <a:defRPr sz="1333">
                <a:solidFill>
                  <a:schemeClr val="accent1"/>
                </a:solidFill>
                <a:latin typeface="Lato"/>
                <a:ea typeface="Lato"/>
                <a:cs typeface="Lato"/>
                <a:sym typeface="Lato"/>
              </a:defRPr>
            </a:lvl7pPr>
            <a:lvl8pPr lvl="7" algn="r">
              <a:buNone/>
              <a:defRPr sz="1333">
                <a:solidFill>
                  <a:schemeClr val="accent1"/>
                </a:solidFill>
                <a:latin typeface="Lato"/>
                <a:ea typeface="Lato"/>
                <a:cs typeface="Lato"/>
                <a:sym typeface="Lato"/>
              </a:defRPr>
            </a:lvl8pPr>
            <a:lvl9pPr lvl="8" algn="r">
              <a:buNone/>
              <a:defRPr sz="1333">
                <a:solidFill>
                  <a:schemeClr val="accent1"/>
                </a:solidFill>
                <a:latin typeface="Lato"/>
                <a:ea typeface="Lato"/>
                <a:cs typeface="Lato"/>
                <a:sym typeface="Lato"/>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360767072"/>
      </p:ext>
    </p:extLst>
  </p:cSld>
  <p:clrMap bg1="lt1" tx1="dk1" bg2="dk2" tx2="lt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1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 Id="rId9" Type="http://schemas.openxmlformats.org/officeDocument/2006/relationships/image" Target="../media/image18.png"/></Relationships>
</file>

<file path=ppt/slides/_rels/slide11.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3.png"/><Relationship Id="rId7" Type="http://schemas.openxmlformats.org/officeDocument/2006/relationships/image" Target="../media/image22.png"/><Relationship Id="rId12"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21.png"/><Relationship Id="rId11" Type="http://schemas.openxmlformats.org/officeDocument/2006/relationships/image" Target="../media/image26.png"/><Relationship Id="rId5" Type="http://schemas.openxmlformats.org/officeDocument/2006/relationships/image" Target="../media/image20.pn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png"/></Relationships>
</file>

<file path=ppt/slides/_rels/slide12.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37.png"/><Relationship Id="rId3" Type="http://schemas.openxmlformats.org/officeDocument/2006/relationships/image" Target="../media/image3.png"/><Relationship Id="rId7" Type="http://schemas.openxmlformats.org/officeDocument/2006/relationships/image" Target="../media/image31.png"/><Relationship Id="rId12" Type="http://schemas.openxmlformats.org/officeDocument/2006/relationships/image" Target="../media/image36.png"/><Relationship Id="rId17" Type="http://schemas.openxmlformats.org/officeDocument/2006/relationships/image" Target="../media/image41.svg"/><Relationship Id="rId2" Type="http://schemas.openxmlformats.org/officeDocument/2006/relationships/notesSlide" Target="../notesSlides/notesSlide11.xml"/><Relationship Id="rId16" Type="http://schemas.openxmlformats.org/officeDocument/2006/relationships/image" Target="../media/image40.png"/><Relationship Id="rId1" Type="http://schemas.openxmlformats.org/officeDocument/2006/relationships/slideLayout" Target="../slideLayouts/slideLayout1.xml"/><Relationship Id="rId6" Type="http://schemas.openxmlformats.org/officeDocument/2006/relationships/image" Target="../media/image30.png"/><Relationship Id="rId11" Type="http://schemas.openxmlformats.org/officeDocument/2006/relationships/image" Target="../media/image35.png"/><Relationship Id="rId5" Type="http://schemas.openxmlformats.org/officeDocument/2006/relationships/image" Target="../media/image29.png"/><Relationship Id="rId15" Type="http://schemas.openxmlformats.org/officeDocument/2006/relationships/image" Target="../media/image39.png"/><Relationship Id="rId10" Type="http://schemas.openxmlformats.org/officeDocument/2006/relationships/image" Target="../media/image34.png"/><Relationship Id="rId4" Type="http://schemas.openxmlformats.org/officeDocument/2006/relationships/image" Target="../media/image28.png"/><Relationship Id="rId9" Type="http://schemas.openxmlformats.org/officeDocument/2006/relationships/image" Target="../media/image33.png"/><Relationship Id="rId14" Type="http://schemas.openxmlformats.org/officeDocument/2006/relationships/image" Target="../media/image38.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8" Type="http://schemas.openxmlformats.org/officeDocument/2006/relationships/hyperlink" Target="https://medium.com/azure-data-lake/connecting-your-own-hadoop-or-spark-to-azure-data-lake-store-93d426d6a5f4" TargetMode="External"/><Relationship Id="rId13" Type="http://schemas.openxmlformats.org/officeDocument/2006/relationships/image" Target="../media/image51.png"/><Relationship Id="rId3" Type="http://schemas.openxmlformats.org/officeDocument/2006/relationships/image" Target="../media/image42.png"/><Relationship Id="rId7" Type="http://schemas.openxmlformats.org/officeDocument/2006/relationships/image" Target="../media/image46.png"/><Relationship Id="rId12" Type="http://schemas.openxmlformats.org/officeDocument/2006/relationships/image" Target="../media/image50.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45.png"/><Relationship Id="rId11" Type="http://schemas.openxmlformats.org/officeDocument/2006/relationships/image" Target="../media/image49.png"/><Relationship Id="rId5" Type="http://schemas.openxmlformats.org/officeDocument/2006/relationships/image" Target="../media/image44.png"/><Relationship Id="rId15" Type="http://schemas.openxmlformats.org/officeDocument/2006/relationships/image" Target="../media/image3.png"/><Relationship Id="rId10" Type="http://schemas.openxmlformats.org/officeDocument/2006/relationships/image" Target="../media/image48.png"/><Relationship Id="rId4" Type="http://schemas.openxmlformats.org/officeDocument/2006/relationships/image" Target="../media/image43.svg"/><Relationship Id="rId9" Type="http://schemas.openxmlformats.org/officeDocument/2006/relationships/image" Target="../media/image47.png"/><Relationship Id="rId14" Type="http://schemas.openxmlformats.org/officeDocument/2006/relationships/image" Target="../media/image52.jpe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www.microsoft.com/en-us/microsoft-365/enterprise/e5?activetab=pivot:overviewtab&amp;rtc=1" TargetMode="External"/><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hyperlink" Target="https://www.microsoft.com/en-us/microsoft-365/enterprise/office-365-e5" TargetMode="External"/></Relationships>
</file>

<file path=ppt/slides/_rels/slide18.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image" Target="../media/image28.png"/><Relationship Id="rId1" Type="http://schemas.openxmlformats.org/officeDocument/2006/relationships/slideLayout" Target="../slideLayouts/slideLayout6.xml"/><Relationship Id="rId6" Type="http://schemas.openxmlformats.org/officeDocument/2006/relationships/image" Target="../media/image33.png"/><Relationship Id="rId11" Type="http://schemas.openxmlformats.org/officeDocument/2006/relationships/image" Target="../media/image41.svg"/><Relationship Id="rId5" Type="http://schemas.openxmlformats.org/officeDocument/2006/relationships/image" Target="../media/image32.png"/><Relationship Id="rId10" Type="http://schemas.openxmlformats.org/officeDocument/2006/relationships/image" Target="../media/image40.png"/><Relationship Id="rId4" Type="http://schemas.openxmlformats.org/officeDocument/2006/relationships/image" Target="../media/image31.png"/><Relationship Id="rId9" Type="http://schemas.openxmlformats.org/officeDocument/2006/relationships/image" Target="../media/image36.png"/></Relationships>
</file>

<file path=ppt/slides/_rels/slide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notesSlide" Target="../notesSlides/notesSlide16.xml"/><Relationship Id="rId1" Type="http://schemas.openxmlformats.org/officeDocument/2006/relationships/slideLayout" Target="../slideLayouts/slideLayout6.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8.xml"/><Relationship Id="rId1" Type="http://schemas.openxmlformats.org/officeDocument/2006/relationships/slideLayout" Target="../slideLayouts/slideLayout6.xml"/><Relationship Id="rId5" Type="http://schemas.openxmlformats.org/officeDocument/2006/relationships/image" Target="../media/image61.png"/><Relationship Id="rId4" Type="http://schemas.openxmlformats.org/officeDocument/2006/relationships/image" Target="../media/image60.png"/></Relationships>
</file>

<file path=ppt/slides/_rels/slide24.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8" Type="http://schemas.openxmlformats.org/officeDocument/2006/relationships/image" Target="../media/image71.png"/><Relationship Id="rId13" Type="http://schemas.openxmlformats.org/officeDocument/2006/relationships/image" Target="../media/image76.png"/><Relationship Id="rId18" Type="http://schemas.openxmlformats.org/officeDocument/2006/relationships/image" Target="../media/image81.png"/><Relationship Id="rId26" Type="http://schemas.openxmlformats.org/officeDocument/2006/relationships/image" Target="../media/image89.png"/><Relationship Id="rId3" Type="http://schemas.openxmlformats.org/officeDocument/2006/relationships/image" Target="../media/image66.png"/><Relationship Id="rId21" Type="http://schemas.openxmlformats.org/officeDocument/2006/relationships/image" Target="../media/image84.png"/><Relationship Id="rId7" Type="http://schemas.openxmlformats.org/officeDocument/2006/relationships/image" Target="../media/image70.png"/><Relationship Id="rId12" Type="http://schemas.openxmlformats.org/officeDocument/2006/relationships/image" Target="../media/image75.png"/><Relationship Id="rId17" Type="http://schemas.openxmlformats.org/officeDocument/2006/relationships/image" Target="../media/image80.png"/><Relationship Id="rId25" Type="http://schemas.openxmlformats.org/officeDocument/2006/relationships/image" Target="../media/image88.png"/><Relationship Id="rId2" Type="http://schemas.openxmlformats.org/officeDocument/2006/relationships/image" Target="../media/image65.png"/><Relationship Id="rId16" Type="http://schemas.openxmlformats.org/officeDocument/2006/relationships/image" Target="../media/image79.png"/><Relationship Id="rId20" Type="http://schemas.openxmlformats.org/officeDocument/2006/relationships/image" Target="../media/image83.png"/><Relationship Id="rId1" Type="http://schemas.openxmlformats.org/officeDocument/2006/relationships/slideLayout" Target="../slideLayouts/slideLayout6.xml"/><Relationship Id="rId6" Type="http://schemas.openxmlformats.org/officeDocument/2006/relationships/image" Target="../media/image69.png"/><Relationship Id="rId11" Type="http://schemas.openxmlformats.org/officeDocument/2006/relationships/image" Target="../media/image74.png"/><Relationship Id="rId24" Type="http://schemas.openxmlformats.org/officeDocument/2006/relationships/image" Target="../media/image87.png"/><Relationship Id="rId5" Type="http://schemas.openxmlformats.org/officeDocument/2006/relationships/image" Target="../media/image68.png"/><Relationship Id="rId15" Type="http://schemas.openxmlformats.org/officeDocument/2006/relationships/image" Target="../media/image78.png"/><Relationship Id="rId23" Type="http://schemas.openxmlformats.org/officeDocument/2006/relationships/image" Target="../media/image86.png"/><Relationship Id="rId10" Type="http://schemas.openxmlformats.org/officeDocument/2006/relationships/image" Target="../media/image73.png"/><Relationship Id="rId19" Type="http://schemas.openxmlformats.org/officeDocument/2006/relationships/image" Target="../media/image82.png"/><Relationship Id="rId4" Type="http://schemas.openxmlformats.org/officeDocument/2006/relationships/image" Target="../media/image67.png"/><Relationship Id="rId9" Type="http://schemas.openxmlformats.org/officeDocument/2006/relationships/image" Target="../media/image72.png"/><Relationship Id="rId14" Type="http://schemas.openxmlformats.org/officeDocument/2006/relationships/image" Target="../media/image77.png"/><Relationship Id="rId22" Type="http://schemas.openxmlformats.org/officeDocument/2006/relationships/image" Target="../media/image85.png"/><Relationship Id="rId27" Type="http://schemas.openxmlformats.org/officeDocument/2006/relationships/image" Target="../media/image9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hyperlink" Target="https://web-assets.bcg.com/1e/4f/925e66794465ad89953ff604b656/mit-bcg-expanding-ai-impact-with-organizational-learning-oct-2020-n.pdf" TargetMode="External"/><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8" Type="http://schemas.openxmlformats.org/officeDocument/2006/relationships/image" Target="../media/image97.png"/><Relationship Id="rId13" Type="http://schemas.openxmlformats.org/officeDocument/2006/relationships/image" Target="../media/image102.svg"/><Relationship Id="rId18" Type="http://schemas.openxmlformats.org/officeDocument/2006/relationships/image" Target="../media/image107.png"/><Relationship Id="rId3" Type="http://schemas.openxmlformats.org/officeDocument/2006/relationships/image" Target="../media/image92.png"/><Relationship Id="rId7" Type="http://schemas.openxmlformats.org/officeDocument/2006/relationships/image" Target="../media/image96.svg"/><Relationship Id="rId12" Type="http://schemas.openxmlformats.org/officeDocument/2006/relationships/image" Target="../media/image101.png"/><Relationship Id="rId17" Type="http://schemas.openxmlformats.org/officeDocument/2006/relationships/image" Target="../media/image106.svg"/><Relationship Id="rId2" Type="http://schemas.openxmlformats.org/officeDocument/2006/relationships/notesSlide" Target="../notesSlides/notesSlide30.xml"/><Relationship Id="rId16" Type="http://schemas.openxmlformats.org/officeDocument/2006/relationships/image" Target="../media/image105.png"/><Relationship Id="rId1" Type="http://schemas.openxmlformats.org/officeDocument/2006/relationships/slideLayout" Target="../slideLayouts/slideLayout1.xml"/><Relationship Id="rId6" Type="http://schemas.openxmlformats.org/officeDocument/2006/relationships/image" Target="../media/image95.png"/><Relationship Id="rId11" Type="http://schemas.openxmlformats.org/officeDocument/2006/relationships/image" Target="../media/image100.svg"/><Relationship Id="rId5" Type="http://schemas.openxmlformats.org/officeDocument/2006/relationships/image" Target="../media/image94.svg"/><Relationship Id="rId15" Type="http://schemas.openxmlformats.org/officeDocument/2006/relationships/image" Target="../media/image104.svg"/><Relationship Id="rId10" Type="http://schemas.openxmlformats.org/officeDocument/2006/relationships/image" Target="../media/image99.png"/><Relationship Id="rId19" Type="http://schemas.openxmlformats.org/officeDocument/2006/relationships/image" Target="../media/image108.svg"/><Relationship Id="rId4" Type="http://schemas.openxmlformats.org/officeDocument/2006/relationships/image" Target="../media/image93.png"/><Relationship Id="rId9" Type="http://schemas.openxmlformats.org/officeDocument/2006/relationships/image" Target="../media/image98.svg"/><Relationship Id="rId14" Type="http://schemas.openxmlformats.org/officeDocument/2006/relationships/image" Target="../media/image103.png"/></Relationships>
</file>

<file path=ppt/slides/_rels/slide45.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109.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8" Type="http://schemas.openxmlformats.org/officeDocument/2006/relationships/image" Target="../media/image115.png"/><Relationship Id="rId13" Type="http://schemas.openxmlformats.org/officeDocument/2006/relationships/image" Target="../media/image120.png"/><Relationship Id="rId18" Type="http://schemas.openxmlformats.org/officeDocument/2006/relationships/image" Target="../media/image125.png"/><Relationship Id="rId3" Type="http://schemas.openxmlformats.org/officeDocument/2006/relationships/image" Target="../media/image110.png"/><Relationship Id="rId7" Type="http://schemas.openxmlformats.org/officeDocument/2006/relationships/image" Target="../media/image114.png"/><Relationship Id="rId12" Type="http://schemas.openxmlformats.org/officeDocument/2006/relationships/image" Target="../media/image119.png"/><Relationship Id="rId17" Type="http://schemas.openxmlformats.org/officeDocument/2006/relationships/image" Target="../media/image124.png"/><Relationship Id="rId2" Type="http://schemas.openxmlformats.org/officeDocument/2006/relationships/notesSlide" Target="../notesSlides/notesSlide31.xml"/><Relationship Id="rId16" Type="http://schemas.openxmlformats.org/officeDocument/2006/relationships/image" Target="../media/image123.png"/><Relationship Id="rId1" Type="http://schemas.openxmlformats.org/officeDocument/2006/relationships/slideLayout" Target="../slideLayouts/slideLayout1.xml"/><Relationship Id="rId6" Type="http://schemas.openxmlformats.org/officeDocument/2006/relationships/image" Target="../media/image113.png"/><Relationship Id="rId11" Type="http://schemas.openxmlformats.org/officeDocument/2006/relationships/image" Target="../media/image118.png"/><Relationship Id="rId5" Type="http://schemas.openxmlformats.org/officeDocument/2006/relationships/image" Target="../media/image112.png"/><Relationship Id="rId15" Type="http://schemas.openxmlformats.org/officeDocument/2006/relationships/image" Target="../media/image122.png"/><Relationship Id="rId10" Type="http://schemas.openxmlformats.org/officeDocument/2006/relationships/image" Target="../media/image117.png"/><Relationship Id="rId4" Type="http://schemas.openxmlformats.org/officeDocument/2006/relationships/image" Target="../media/image111.png"/><Relationship Id="rId9" Type="http://schemas.openxmlformats.org/officeDocument/2006/relationships/image" Target="../media/image116.png"/><Relationship Id="rId14" Type="http://schemas.openxmlformats.org/officeDocument/2006/relationships/image" Target="../media/image121.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8" Type="http://schemas.openxmlformats.org/officeDocument/2006/relationships/image" Target="../media/image129.pn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image" Target="../media/image126.png"/><Relationship Id="rId1" Type="http://schemas.openxmlformats.org/officeDocument/2006/relationships/slideLayout" Target="../slideLayouts/slideLayout5.xml"/><Relationship Id="rId6" Type="http://schemas.openxmlformats.org/officeDocument/2006/relationships/image" Target="../media/image33.png"/><Relationship Id="rId11" Type="http://schemas.openxmlformats.org/officeDocument/2006/relationships/image" Target="../media/image39.png"/><Relationship Id="rId5" Type="http://schemas.openxmlformats.org/officeDocument/2006/relationships/image" Target="../media/image128.png"/><Relationship Id="rId10" Type="http://schemas.openxmlformats.org/officeDocument/2006/relationships/image" Target="../media/image65.png"/><Relationship Id="rId4" Type="http://schemas.openxmlformats.org/officeDocument/2006/relationships/image" Target="../media/image127.png"/><Relationship Id="rId9" Type="http://schemas.openxmlformats.org/officeDocument/2006/relationships/image" Target="../media/image130.png"/></Relationships>
</file>

<file path=ppt/slides/_rels/slide49.xml.rels><?xml version="1.0" encoding="UTF-8" standalone="yes"?>
<Relationships xmlns="http://schemas.openxmlformats.org/package/2006/relationships"><Relationship Id="rId8" Type="http://schemas.openxmlformats.org/officeDocument/2006/relationships/image" Target="../media/image129.png"/><Relationship Id="rId3" Type="http://schemas.openxmlformats.org/officeDocument/2006/relationships/image" Target="../media/image131.png"/><Relationship Id="rId7" Type="http://schemas.openxmlformats.org/officeDocument/2006/relationships/image" Target="../media/image34.png"/><Relationship Id="rId2" Type="http://schemas.openxmlformats.org/officeDocument/2006/relationships/image" Target="../media/image30.png"/><Relationship Id="rId1" Type="http://schemas.openxmlformats.org/officeDocument/2006/relationships/slideLayout" Target="../slideLayouts/slideLayout5.xml"/><Relationship Id="rId6" Type="http://schemas.openxmlformats.org/officeDocument/2006/relationships/image" Target="../media/image33.png"/><Relationship Id="rId11" Type="http://schemas.openxmlformats.org/officeDocument/2006/relationships/image" Target="../media/image39.png"/><Relationship Id="rId5" Type="http://schemas.openxmlformats.org/officeDocument/2006/relationships/image" Target="../media/image128.png"/><Relationship Id="rId10" Type="http://schemas.openxmlformats.org/officeDocument/2006/relationships/image" Target="../media/image65.png"/><Relationship Id="rId4" Type="http://schemas.openxmlformats.org/officeDocument/2006/relationships/image" Target="../media/image127.png"/><Relationship Id="rId9" Type="http://schemas.openxmlformats.org/officeDocument/2006/relationships/image" Target="../media/image130.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8" Type="http://schemas.openxmlformats.org/officeDocument/2006/relationships/image" Target="../media/image129.png"/><Relationship Id="rId3" Type="http://schemas.openxmlformats.org/officeDocument/2006/relationships/image" Target="../media/image127.png"/><Relationship Id="rId7" Type="http://schemas.openxmlformats.org/officeDocument/2006/relationships/image" Target="../media/image34.png"/><Relationship Id="rId2" Type="http://schemas.openxmlformats.org/officeDocument/2006/relationships/image" Target="../media/image30.png"/><Relationship Id="rId1" Type="http://schemas.openxmlformats.org/officeDocument/2006/relationships/slideLayout" Target="../slideLayouts/slideLayout5.xml"/><Relationship Id="rId6" Type="http://schemas.openxmlformats.org/officeDocument/2006/relationships/image" Target="../media/image33.png"/><Relationship Id="rId11" Type="http://schemas.openxmlformats.org/officeDocument/2006/relationships/image" Target="../media/image39.png"/><Relationship Id="rId5" Type="http://schemas.openxmlformats.org/officeDocument/2006/relationships/image" Target="../media/image128.png"/><Relationship Id="rId10" Type="http://schemas.openxmlformats.org/officeDocument/2006/relationships/image" Target="../media/image65.png"/><Relationship Id="rId4" Type="http://schemas.openxmlformats.org/officeDocument/2006/relationships/image" Target="../media/image132.png"/><Relationship Id="rId9" Type="http://schemas.openxmlformats.org/officeDocument/2006/relationships/image" Target="../media/image130.png"/></Relationships>
</file>

<file path=ppt/slides/_rels/slide51.xml.rels><?xml version="1.0" encoding="UTF-8" standalone="yes"?>
<Relationships xmlns="http://schemas.openxmlformats.org/package/2006/relationships"><Relationship Id="rId8" Type="http://schemas.openxmlformats.org/officeDocument/2006/relationships/image" Target="../media/image129.png"/><Relationship Id="rId3" Type="http://schemas.openxmlformats.org/officeDocument/2006/relationships/image" Target="../media/image127.png"/><Relationship Id="rId7" Type="http://schemas.openxmlformats.org/officeDocument/2006/relationships/image" Target="../media/image34.png"/><Relationship Id="rId2" Type="http://schemas.openxmlformats.org/officeDocument/2006/relationships/image" Target="../media/image30.png"/><Relationship Id="rId1" Type="http://schemas.openxmlformats.org/officeDocument/2006/relationships/slideLayout" Target="../slideLayouts/slideLayout5.xml"/><Relationship Id="rId6" Type="http://schemas.openxmlformats.org/officeDocument/2006/relationships/image" Target="../media/image33.png"/><Relationship Id="rId11" Type="http://schemas.openxmlformats.org/officeDocument/2006/relationships/image" Target="../media/image39.png"/><Relationship Id="rId5" Type="http://schemas.openxmlformats.org/officeDocument/2006/relationships/image" Target="../media/image133.png"/><Relationship Id="rId10" Type="http://schemas.openxmlformats.org/officeDocument/2006/relationships/image" Target="../media/image65.png"/><Relationship Id="rId4" Type="http://schemas.openxmlformats.org/officeDocument/2006/relationships/image" Target="../media/image128.png"/><Relationship Id="rId9" Type="http://schemas.openxmlformats.org/officeDocument/2006/relationships/image" Target="../media/image130.png"/></Relationships>
</file>

<file path=ppt/slides/_rels/slide52.xml.rels><?xml version="1.0" encoding="UTF-8" standalone="yes"?>
<Relationships xmlns="http://schemas.openxmlformats.org/package/2006/relationships"><Relationship Id="rId8" Type="http://schemas.openxmlformats.org/officeDocument/2006/relationships/image" Target="../media/image129.png"/><Relationship Id="rId3" Type="http://schemas.openxmlformats.org/officeDocument/2006/relationships/image" Target="../media/image127.png"/><Relationship Id="rId7" Type="http://schemas.openxmlformats.org/officeDocument/2006/relationships/image" Target="../media/image34.png"/><Relationship Id="rId2" Type="http://schemas.openxmlformats.org/officeDocument/2006/relationships/image" Target="../media/image30.png"/><Relationship Id="rId1" Type="http://schemas.openxmlformats.org/officeDocument/2006/relationships/slideLayout" Target="../slideLayouts/slideLayout5.xml"/><Relationship Id="rId6" Type="http://schemas.openxmlformats.org/officeDocument/2006/relationships/image" Target="../media/image134.png"/><Relationship Id="rId11" Type="http://schemas.openxmlformats.org/officeDocument/2006/relationships/image" Target="../media/image39.png"/><Relationship Id="rId5" Type="http://schemas.openxmlformats.org/officeDocument/2006/relationships/image" Target="../media/image33.png"/><Relationship Id="rId10" Type="http://schemas.openxmlformats.org/officeDocument/2006/relationships/image" Target="../media/image65.png"/><Relationship Id="rId4" Type="http://schemas.openxmlformats.org/officeDocument/2006/relationships/image" Target="../media/image128.png"/><Relationship Id="rId9" Type="http://schemas.openxmlformats.org/officeDocument/2006/relationships/image" Target="../media/image130.png"/></Relationships>
</file>

<file path=ppt/slides/_rels/slide53.xml.rels><?xml version="1.0" encoding="UTF-8" standalone="yes"?>
<Relationships xmlns="http://schemas.openxmlformats.org/package/2006/relationships"><Relationship Id="rId8" Type="http://schemas.openxmlformats.org/officeDocument/2006/relationships/image" Target="../media/image129.png"/><Relationship Id="rId3" Type="http://schemas.openxmlformats.org/officeDocument/2006/relationships/image" Target="../media/image127.png"/><Relationship Id="rId7" Type="http://schemas.openxmlformats.org/officeDocument/2006/relationships/image" Target="../media/image135.png"/><Relationship Id="rId2" Type="http://schemas.openxmlformats.org/officeDocument/2006/relationships/image" Target="../media/image30.png"/><Relationship Id="rId1" Type="http://schemas.openxmlformats.org/officeDocument/2006/relationships/slideLayout" Target="../slideLayouts/slideLayout5.xml"/><Relationship Id="rId6" Type="http://schemas.openxmlformats.org/officeDocument/2006/relationships/image" Target="../media/image34.png"/><Relationship Id="rId11" Type="http://schemas.openxmlformats.org/officeDocument/2006/relationships/image" Target="../media/image39.png"/><Relationship Id="rId5" Type="http://schemas.openxmlformats.org/officeDocument/2006/relationships/image" Target="../media/image33.png"/><Relationship Id="rId10" Type="http://schemas.openxmlformats.org/officeDocument/2006/relationships/image" Target="../media/image65.png"/><Relationship Id="rId4" Type="http://schemas.openxmlformats.org/officeDocument/2006/relationships/image" Target="../media/image128.png"/><Relationship Id="rId9" Type="http://schemas.openxmlformats.org/officeDocument/2006/relationships/image" Target="../media/image130.png"/></Relationships>
</file>

<file path=ppt/slides/_rels/slide54.xml.rels><?xml version="1.0" encoding="UTF-8" standalone="yes"?>
<Relationships xmlns="http://schemas.openxmlformats.org/package/2006/relationships"><Relationship Id="rId8" Type="http://schemas.openxmlformats.org/officeDocument/2006/relationships/image" Target="../media/image129.png"/><Relationship Id="rId3" Type="http://schemas.openxmlformats.org/officeDocument/2006/relationships/image" Target="../media/image30.png"/><Relationship Id="rId7" Type="http://schemas.openxmlformats.org/officeDocument/2006/relationships/image" Target="../media/image34.png"/><Relationship Id="rId12" Type="http://schemas.openxmlformats.org/officeDocument/2006/relationships/image" Target="../media/image39.png"/><Relationship Id="rId2" Type="http://schemas.openxmlformats.org/officeDocument/2006/relationships/image" Target="../media/image136.png"/><Relationship Id="rId1" Type="http://schemas.openxmlformats.org/officeDocument/2006/relationships/slideLayout" Target="../slideLayouts/slideLayout5.xml"/><Relationship Id="rId6" Type="http://schemas.openxmlformats.org/officeDocument/2006/relationships/image" Target="../media/image33.png"/><Relationship Id="rId11" Type="http://schemas.openxmlformats.org/officeDocument/2006/relationships/image" Target="../media/image65.png"/><Relationship Id="rId5" Type="http://schemas.openxmlformats.org/officeDocument/2006/relationships/image" Target="../media/image128.png"/><Relationship Id="rId10" Type="http://schemas.openxmlformats.org/officeDocument/2006/relationships/image" Target="../media/image130.png"/><Relationship Id="rId4" Type="http://schemas.openxmlformats.org/officeDocument/2006/relationships/image" Target="../media/image127.png"/><Relationship Id="rId9" Type="http://schemas.openxmlformats.org/officeDocument/2006/relationships/image" Target="../media/image137.png"/></Relationships>
</file>

<file path=ppt/slides/_rels/slide55.xml.rels><?xml version="1.0" encoding="UTF-8" standalone="yes"?>
<Relationships xmlns="http://schemas.openxmlformats.org/package/2006/relationships"><Relationship Id="rId8" Type="http://schemas.openxmlformats.org/officeDocument/2006/relationships/image" Target="../media/image129.png"/><Relationship Id="rId3" Type="http://schemas.openxmlformats.org/officeDocument/2006/relationships/image" Target="../media/image30.png"/><Relationship Id="rId7" Type="http://schemas.openxmlformats.org/officeDocument/2006/relationships/image" Target="../media/image34.png"/><Relationship Id="rId12" Type="http://schemas.openxmlformats.org/officeDocument/2006/relationships/image" Target="../media/image39.png"/><Relationship Id="rId2" Type="http://schemas.openxmlformats.org/officeDocument/2006/relationships/image" Target="../media/image136.png"/><Relationship Id="rId1" Type="http://schemas.openxmlformats.org/officeDocument/2006/relationships/slideLayout" Target="../slideLayouts/slideLayout5.xml"/><Relationship Id="rId6" Type="http://schemas.openxmlformats.org/officeDocument/2006/relationships/image" Target="../media/image33.png"/><Relationship Id="rId11" Type="http://schemas.openxmlformats.org/officeDocument/2006/relationships/image" Target="../media/image65.png"/><Relationship Id="rId5" Type="http://schemas.openxmlformats.org/officeDocument/2006/relationships/image" Target="../media/image128.png"/><Relationship Id="rId10" Type="http://schemas.openxmlformats.org/officeDocument/2006/relationships/image" Target="../media/image138.png"/><Relationship Id="rId4" Type="http://schemas.openxmlformats.org/officeDocument/2006/relationships/image" Target="../media/image127.png"/><Relationship Id="rId9" Type="http://schemas.openxmlformats.org/officeDocument/2006/relationships/image" Target="../media/image130.png"/></Relationships>
</file>

<file path=ppt/slides/_rels/slide56.xml.rels><?xml version="1.0" encoding="UTF-8" standalone="yes"?>
<Relationships xmlns="http://schemas.openxmlformats.org/package/2006/relationships"><Relationship Id="rId8" Type="http://schemas.openxmlformats.org/officeDocument/2006/relationships/image" Target="../media/image130.png"/><Relationship Id="rId3" Type="http://schemas.openxmlformats.org/officeDocument/2006/relationships/image" Target="../media/image127.png"/><Relationship Id="rId7" Type="http://schemas.openxmlformats.org/officeDocument/2006/relationships/image" Target="../media/image129.png"/><Relationship Id="rId2" Type="http://schemas.openxmlformats.org/officeDocument/2006/relationships/image" Target="../media/image30.png"/><Relationship Id="rId1" Type="http://schemas.openxmlformats.org/officeDocument/2006/relationships/slideLayout" Target="../slideLayouts/slideLayout5.xml"/><Relationship Id="rId6" Type="http://schemas.openxmlformats.org/officeDocument/2006/relationships/image" Target="../media/image34.png"/><Relationship Id="rId11" Type="http://schemas.openxmlformats.org/officeDocument/2006/relationships/image" Target="../media/image39.png"/><Relationship Id="rId5" Type="http://schemas.openxmlformats.org/officeDocument/2006/relationships/image" Target="../media/image33.png"/><Relationship Id="rId10" Type="http://schemas.openxmlformats.org/officeDocument/2006/relationships/image" Target="../media/image139.png"/><Relationship Id="rId4" Type="http://schemas.openxmlformats.org/officeDocument/2006/relationships/image" Target="../media/image128.png"/><Relationship Id="rId9" Type="http://schemas.openxmlformats.org/officeDocument/2006/relationships/image" Target="../media/image65.png"/></Relationships>
</file>

<file path=ppt/slides/_rels/slide57.xml.rels><?xml version="1.0" encoding="UTF-8" standalone="yes"?>
<Relationships xmlns="http://schemas.openxmlformats.org/package/2006/relationships"><Relationship Id="rId8" Type="http://schemas.openxmlformats.org/officeDocument/2006/relationships/image" Target="../media/image144.png"/><Relationship Id="rId13" Type="http://schemas.openxmlformats.org/officeDocument/2006/relationships/image" Target="../media/image148.png"/><Relationship Id="rId18" Type="http://schemas.openxmlformats.org/officeDocument/2006/relationships/hyperlink" Target="https://learn.microsoft.com/en-us/power-bi/fundamentals/fabric-get-started" TargetMode="External"/><Relationship Id="rId3" Type="http://schemas.openxmlformats.org/officeDocument/2006/relationships/image" Target="../media/image140.png"/><Relationship Id="rId21" Type="http://schemas.openxmlformats.org/officeDocument/2006/relationships/image" Target="../media/image153.png"/><Relationship Id="rId7" Type="http://schemas.openxmlformats.org/officeDocument/2006/relationships/image" Target="../media/image143.png"/><Relationship Id="rId12" Type="http://schemas.openxmlformats.org/officeDocument/2006/relationships/image" Target="../media/image147.png"/><Relationship Id="rId17" Type="http://schemas.openxmlformats.org/officeDocument/2006/relationships/image" Target="../media/image151.png"/><Relationship Id="rId2" Type="http://schemas.openxmlformats.org/officeDocument/2006/relationships/hyperlink" Target="https://learn.microsoft.com/en-us/fabric/data-warehouse/tutorial-introduction" TargetMode="External"/><Relationship Id="rId16" Type="http://schemas.openxmlformats.org/officeDocument/2006/relationships/image" Target="../media/image150.png"/><Relationship Id="rId20" Type="http://schemas.openxmlformats.org/officeDocument/2006/relationships/hyperlink" Target="https://learn.microsoft.com/en-us/fabric/data-factory/tutorial-end-to-end-introduction" TargetMode="External"/><Relationship Id="rId1" Type="http://schemas.openxmlformats.org/officeDocument/2006/relationships/slideLayout" Target="../slideLayouts/slideLayout5.xml"/><Relationship Id="rId6" Type="http://schemas.openxmlformats.org/officeDocument/2006/relationships/hyperlink" Target="https://learn.microsoft.com/en-us/fabric/data-engineering/tutorial-lakehouse-introduction" TargetMode="External"/><Relationship Id="rId11" Type="http://schemas.openxmlformats.org/officeDocument/2006/relationships/image" Target="../media/image146.png"/><Relationship Id="rId5" Type="http://schemas.openxmlformats.org/officeDocument/2006/relationships/image" Target="../media/image142.png"/><Relationship Id="rId15" Type="http://schemas.openxmlformats.org/officeDocument/2006/relationships/image" Target="../media/image149.png"/><Relationship Id="rId23" Type="http://schemas.openxmlformats.org/officeDocument/2006/relationships/image" Target="../media/image155.png"/><Relationship Id="rId10" Type="http://schemas.openxmlformats.org/officeDocument/2006/relationships/hyperlink" Target="https://learn.microsoft.com/en-us/fabric/data-science/tutorial-data-science-introduction" TargetMode="External"/><Relationship Id="rId19" Type="http://schemas.openxmlformats.org/officeDocument/2006/relationships/image" Target="../media/image152.png"/><Relationship Id="rId4" Type="http://schemas.openxmlformats.org/officeDocument/2006/relationships/image" Target="../media/image141.png"/><Relationship Id="rId9" Type="http://schemas.openxmlformats.org/officeDocument/2006/relationships/image" Target="../media/image145.png"/><Relationship Id="rId14" Type="http://schemas.openxmlformats.org/officeDocument/2006/relationships/hyperlink" Target="https://learn.microsoft.com/en-us/fabric/real-time-analytics/tutorial-introduction" TargetMode="External"/><Relationship Id="rId22" Type="http://schemas.openxmlformats.org/officeDocument/2006/relationships/image" Target="../media/image154.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F054DF-09B9-A31F-7AA2-19303620DC8B}"/>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2DF76827-EB8F-9BE0-B6AE-F790D366E075}"/>
              </a:ext>
            </a:extLst>
          </p:cNvPr>
          <p:cNvSpPr/>
          <p:nvPr/>
        </p:nvSpPr>
        <p:spPr>
          <a:xfrm>
            <a:off x="311085" y="254524"/>
            <a:ext cx="11623249" cy="6287678"/>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IN" sz="1200" dirty="0">
              <a:solidFill>
                <a:schemeClr val="tx1"/>
              </a:solidFill>
              <a:latin typeface="EYInterstate Light" panose="02000506000000020004" pitchFamily="2" charset="0"/>
            </a:endParaRPr>
          </a:p>
        </p:txBody>
      </p:sp>
      <p:sp>
        <p:nvSpPr>
          <p:cNvPr id="11" name="Text Placeholder 4">
            <a:extLst>
              <a:ext uri="{FF2B5EF4-FFF2-40B4-BE49-F238E27FC236}">
                <a16:creationId xmlns:a16="http://schemas.microsoft.com/office/drawing/2014/main" id="{88CF00E1-FADD-84BE-32CF-0B2CA28AA892}"/>
              </a:ext>
            </a:extLst>
          </p:cNvPr>
          <p:cNvSpPr txBox="1">
            <a:spLocks/>
          </p:cNvSpPr>
          <p:nvPr/>
        </p:nvSpPr>
        <p:spPr>
          <a:xfrm>
            <a:off x="879465" y="1912239"/>
            <a:ext cx="10433070" cy="2890353"/>
          </a:xfrm>
          <a:prstGeom prst="rect">
            <a:avLst/>
          </a:prstGeom>
          <a:solidFill>
            <a:srgbClr val="FFFFFF"/>
          </a:solidFill>
        </p:spPr>
        <p:txBody>
          <a:bodyPr vert="horz" wrap="square" lIns="0" tIns="1008000" rIns="360000" bIns="432000" rtlCol="0" anchor="ctr" anchorCtr="0">
            <a:spAutoFit/>
          </a:bodyPr>
          <a:lstStyle>
            <a:lvl1pPr marL="0" indent="0" algn="l" defTabSz="914400" rtl="0" eaLnBrk="1" latinLnBrk="0" hangingPunct="1">
              <a:lnSpc>
                <a:spcPct val="90000"/>
              </a:lnSpc>
              <a:spcBef>
                <a:spcPts val="0"/>
              </a:spcBef>
              <a:spcAft>
                <a:spcPts val="400"/>
              </a:spcAft>
              <a:buClr>
                <a:schemeClr val="tx2"/>
              </a:buClr>
              <a:buSzPct val="100000"/>
              <a:buFont typeface="Wingdings" pitchFamily="2" charset="2"/>
              <a:buNone/>
              <a:defRPr sz="4000" b="0" kern="1200">
                <a:solidFill>
                  <a:schemeClr val="bg1"/>
                </a:solidFill>
                <a:latin typeface="EYInterstate" panose="02000503020000020004" pitchFamily="2" charset="0"/>
                <a:ea typeface="+mn-ea"/>
                <a:cs typeface="+mn-cs"/>
              </a:defRPr>
            </a:lvl1pPr>
            <a:lvl2pPr marL="504000" indent="-252000" algn="l" defTabSz="914400" rtl="0" eaLnBrk="1" latinLnBrk="0" hangingPunct="1">
              <a:spcBef>
                <a:spcPts val="400"/>
              </a:spcBef>
              <a:spcAft>
                <a:spcPts val="400"/>
              </a:spcAft>
              <a:buClr>
                <a:schemeClr val="tx2"/>
              </a:buClr>
              <a:buSzPct val="100000"/>
              <a:buFont typeface="Wingdings" pitchFamily="2" charset="2"/>
              <a:buChar char="§"/>
              <a:defRPr sz="2000" kern="1200">
                <a:solidFill>
                  <a:schemeClr val="bg1"/>
                </a:solidFill>
                <a:latin typeface="+mn-lt"/>
                <a:ea typeface="+mn-ea"/>
                <a:cs typeface="+mn-cs"/>
              </a:defRPr>
            </a:lvl2pPr>
            <a:lvl3pPr marL="756000" indent="-252000" algn="l" defTabSz="914400" rtl="0" eaLnBrk="1" latinLnBrk="0" hangingPunct="1">
              <a:spcBef>
                <a:spcPts val="0"/>
              </a:spcBef>
              <a:spcAft>
                <a:spcPts val="600"/>
              </a:spcAft>
              <a:buClr>
                <a:schemeClr val="tx2"/>
              </a:buClr>
              <a:buSzPct val="100000"/>
              <a:buFont typeface="Wingdings" pitchFamily="2" charset="2"/>
              <a:buChar char="§"/>
              <a:defRPr sz="1800" kern="1200">
                <a:solidFill>
                  <a:schemeClr val="bg1"/>
                </a:solidFill>
                <a:latin typeface="+mn-lt"/>
                <a:ea typeface="+mn-ea"/>
                <a:cs typeface="+mn-cs"/>
              </a:defRPr>
            </a:lvl3pPr>
            <a:lvl4pPr marL="1008000" indent="-252000" algn="l" defTabSz="914400" rtl="0" eaLnBrk="1" latinLnBrk="0" hangingPunct="1">
              <a:spcBef>
                <a:spcPts val="0"/>
              </a:spcBef>
              <a:spcAft>
                <a:spcPts val="400"/>
              </a:spcAft>
              <a:buClr>
                <a:schemeClr val="tx2"/>
              </a:buClr>
              <a:buSzPct val="100000"/>
              <a:buFont typeface="Wingdings" pitchFamily="2" charset="2"/>
              <a:buChar char="§"/>
              <a:defRPr sz="1600" kern="1200">
                <a:solidFill>
                  <a:schemeClr val="bg1"/>
                </a:solidFill>
                <a:latin typeface="+mn-lt"/>
                <a:ea typeface="+mn-ea"/>
                <a:cs typeface="+mn-cs"/>
              </a:defRPr>
            </a:lvl4pPr>
            <a:lvl5pPr marL="1260000" indent="-252000" algn="l" defTabSz="914400" rtl="0" eaLnBrk="1" latinLnBrk="0" hangingPunct="1">
              <a:spcBef>
                <a:spcPts val="0"/>
              </a:spcBef>
              <a:spcAft>
                <a:spcPts val="400"/>
              </a:spcAft>
              <a:buClr>
                <a:schemeClr val="tx2"/>
              </a:buClr>
              <a:buSzPct val="100000"/>
              <a:buFont typeface="Wingdings" pitchFamily="2" charset="2"/>
              <a:buChar char="§"/>
              <a:defRPr sz="1600" kern="1200">
                <a:solidFill>
                  <a:schemeClr val="bg1"/>
                </a:solidFill>
                <a:latin typeface="+mn-lt"/>
                <a:ea typeface="+mn-ea"/>
                <a:cs typeface="+mn-cs"/>
              </a:defRPr>
            </a:lvl5pPr>
            <a:lvl6pPr marL="1512000" indent="-252000" algn="l" defTabSz="914400" rtl="0" eaLnBrk="1" latinLnBrk="0" hangingPunct="1">
              <a:spcBef>
                <a:spcPts val="0"/>
              </a:spcBef>
              <a:spcAft>
                <a:spcPts val="400"/>
              </a:spcAft>
              <a:buClr>
                <a:schemeClr val="tx2"/>
              </a:buClr>
              <a:buFont typeface="Wingdings" pitchFamily="2" charset="2"/>
              <a:buChar char="§"/>
              <a:tabLst/>
              <a:defRPr sz="1400" kern="1200">
                <a:solidFill>
                  <a:schemeClr val="bg1"/>
                </a:solidFill>
                <a:latin typeface="+mn-lt"/>
                <a:ea typeface="+mn-ea"/>
                <a:cs typeface="+mn-cs"/>
              </a:defRPr>
            </a:lvl6pPr>
            <a:lvl7pPr marL="1764000" indent="-252000" algn="l" defTabSz="914400" rtl="0" eaLnBrk="1" latinLnBrk="0" hangingPunct="1">
              <a:spcBef>
                <a:spcPts val="0"/>
              </a:spcBef>
              <a:spcAft>
                <a:spcPts val="400"/>
              </a:spcAft>
              <a:buClr>
                <a:schemeClr val="tx2"/>
              </a:buClr>
              <a:buFont typeface="Wingdings" pitchFamily="2" charset="2"/>
              <a:buChar char="§"/>
              <a:tabLst/>
              <a:defRPr sz="1400" kern="1200">
                <a:solidFill>
                  <a:schemeClr val="bg1"/>
                </a:solidFill>
                <a:latin typeface="+mn-lt"/>
                <a:ea typeface="+mn-ea"/>
                <a:cs typeface="+mn-cs"/>
              </a:defRPr>
            </a:lvl7pPr>
            <a:lvl8pPr marL="2016000" indent="-252000" algn="l" defTabSz="914400" rtl="0" eaLnBrk="1" latinLnBrk="0" hangingPunct="1">
              <a:spcBef>
                <a:spcPts val="0"/>
              </a:spcBef>
              <a:spcAft>
                <a:spcPts val="400"/>
              </a:spcAft>
              <a:buClr>
                <a:schemeClr val="tx2"/>
              </a:buClr>
              <a:buFont typeface="Wingdings" pitchFamily="2" charset="2"/>
              <a:buChar char="§"/>
              <a:tabLst/>
              <a:defRPr sz="1200" kern="1200">
                <a:solidFill>
                  <a:schemeClr val="bg1"/>
                </a:solidFill>
                <a:latin typeface="+mn-lt"/>
                <a:ea typeface="+mn-ea"/>
                <a:cs typeface="+mn-cs"/>
              </a:defRPr>
            </a:lvl8pPr>
            <a:lvl9pPr marL="2268000" indent="-252000" algn="l" defTabSz="914400" rtl="0" eaLnBrk="1" latinLnBrk="0" hangingPunct="1">
              <a:spcBef>
                <a:spcPts val="0"/>
              </a:spcBef>
              <a:spcAft>
                <a:spcPts val="400"/>
              </a:spcAft>
              <a:buClr>
                <a:schemeClr val="tx2"/>
              </a:buClr>
              <a:buFont typeface="Wingdings" pitchFamily="2" charset="2"/>
              <a:buChar char="§"/>
              <a:tabLst/>
              <a:defRPr sz="1200" kern="1200">
                <a:solidFill>
                  <a:schemeClr val="bg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400"/>
              </a:spcAft>
              <a:buClr>
                <a:srgbClr val="FFE600"/>
              </a:buClr>
              <a:buSzPct val="100000"/>
              <a:buFont typeface="Wingdings" pitchFamily="2" charset="2"/>
              <a:buNone/>
              <a:tabLst/>
              <a:defRPr/>
            </a:pPr>
            <a:r>
              <a:rPr kumimoji="0" lang="en-US" sz="6000" b="1" i="0" u="none" strike="noStrike" kern="1200" cap="none" spc="0" normalizeH="0" baseline="0" noProof="0" dirty="0">
                <a:ln>
                  <a:noFill/>
                </a:ln>
                <a:solidFill>
                  <a:srgbClr val="FF0000"/>
                </a:solidFill>
                <a:effectLst/>
                <a:uLnTx/>
                <a:uFillTx/>
                <a:latin typeface="Arial" panose="020B0604020202020204" pitchFamily="34" charset="0"/>
                <a:cs typeface="Arial" panose="020B0604020202020204" pitchFamily="34" charset="0"/>
              </a:rPr>
              <a:t>Microsoft Fabric</a:t>
            </a:r>
          </a:p>
          <a:p>
            <a:pPr marL="0" marR="0" lvl="0" indent="0" algn="ctr" defTabSz="914400" rtl="0" eaLnBrk="1" fontAlgn="auto" latinLnBrk="0" hangingPunct="1">
              <a:lnSpc>
                <a:spcPct val="90000"/>
              </a:lnSpc>
              <a:spcBef>
                <a:spcPts val="0"/>
              </a:spcBef>
              <a:spcAft>
                <a:spcPts val="400"/>
              </a:spcAft>
              <a:buClr>
                <a:srgbClr val="FFE600"/>
              </a:buClr>
              <a:buSzPct val="100000"/>
              <a:buFont typeface="Wingdings" pitchFamily="2" charset="2"/>
              <a:buNone/>
              <a:tabLst/>
              <a:defRPr/>
            </a:pPr>
            <a:r>
              <a:rPr kumimoji="0" lang="en-US" sz="4000" b="1" i="0" u="none" strike="noStrike" kern="1200" cap="none" spc="0" normalizeH="0" baseline="0" noProof="0" dirty="0">
                <a:ln>
                  <a:noFill/>
                </a:ln>
                <a:solidFill>
                  <a:schemeClr val="bg2"/>
                </a:solidFill>
                <a:effectLst/>
                <a:uLnTx/>
                <a:uFillTx/>
                <a:latin typeface="Arial" panose="020B0604020202020204" pitchFamily="34" charset="0"/>
                <a:cs typeface="Arial" panose="020B0604020202020204" pitchFamily="34" charset="0"/>
              </a:rPr>
              <a:t>May - 2025</a:t>
            </a:r>
          </a:p>
        </p:txBody>
      </p:sp>
      <p:pic>
        <p:nvPicPr>
          <p:cNvPr id="12" name="Picture 370">
            <a:extLst>
              <a:ext uri="{FF2B5EF4-FFF2-40B4-BE49-F238E27FC236}">
                <a16:creationId xmlns:a16="http://schemas.microsoft.com/office/drawing/2014/main" id="{8BC96505-05DD-3F0B-D4BE-F95C9026CDBC}"/>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a:xfrm rot="1">
            <a:off x="5695412" y="1959738"/>
            <a:ext cx="854595" cy="854595"/>
          </a:xfrm>
          <a:prstGeom prst="rect">
            <a:avLst/>
          </a:prstGeom>
          <a:noFill/>
          <a:effectDag name="">
            <a:xfrm kx="1"/>
          </a:effectDag>
        </p:spPr>
      </p:pic>
    </p:spTree>
    <p:extLst>
      <p:ext uri="{BB962C8B-B14F-4D97-AF65-F5344CB8AC3E}">
        <p14:creationId xmlns:p14="http://schemas.microsoft.com/office/powerpoint/2010/main" val="34060499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96">
            <a:extLst>
              <a:ext uri="{FF2B5EF4-FFF2-40B4-BE49-F238E27FC236}">
                <a16:creationId xmlns:a16="http://schemas.microsoft.com/office/drawing/2014/main" id="{F95F77C3-E7DF-DEC1-A6C3-9B0FAEFC07AF}"/>
              </a:ext>
            </a:extLst>
          </p:cNvPr>
          <p:cNvSpPr/>
          <p:nvPr/>
        </p:nvSpPr>
        <p:spPr>
          <a:xfrm>
            <a:off x="520718" y="986848"/>
            <a:ext cx="5112553" cy="493340"/>
          </a:xfrm>
          <a:prstGeom prst="rect">
            <a:avLst/>
          </a:prstGeom>
        </p:spPr>
        <p:txBody>
          <a:bodyPr wrap="none" lIns="0" tIns="0" rIns="0" bIns="0">
            <a:spAutoFit/>
          </a:bodyPr>
          <a:lstStyle/>
          <a:p>
            <a:pPr marL="0"/>
            <a:r>
              <a:rPr lang="en-GB" sz="3206" b="1" i="0" spc="0" baseline="0" dirty="0"/>
              <a:t>Existing Microsoft Products</a:t>
            </a:r>
            <a:endParaRPr lang="en-GB" sz="2604" b="0" i="0" spc="0" baseline="0" dirty="0"/>
          </a:p>
        </p:txBody>
      </p:sp>
      <p:sp>
        <p:nvSpPr>
          <p:cNvPr id="3" name="Rounded Rectangle 8">
            <a:extLst>
              <a:ext uri="{FF2B5EF4-FFF2-40B4-BE49-F238E27FC236}">
                <a16:creationId xmlns:a16="http://schemas.microsoft.com/office/drawing/2014/main" id="{51091EBB-2488-7DDA-1B62-00AECDA1182A}"/>
              </a:ext>
              <a:ext uri="{C183D7F6-B498-43B3-948B-1728B52AA6E4}">
                <adec:decorative xmlns:adec="http://schemas.microsoft.com/office/drawing/2017/decorative" val="1"/>
              </a:ext>
            </a:extLst>
          </p:cNvPr>
          <p:cNvSpPr/>
          <p:nvPr/>
        </p:nvSpPr>
        <p:spPr bwMode="auto">
          <a:xfrm rot="5400000">
            <a:off x="1401588" y="1050076"/>
            <a:ext cx="4235451" cy="5534028"/>
          </a:xfrm>
          <a:prstGeom prst="roundRect">
            <a:avLst>
              <a:gd name="adj" fmla="val 3126"/>
            </a:avLst>
          </a:prstGeom>
          <a:solidFill>
            <a:srgbClr val="F4F4F4"/>
          </a:solidFill>
          <a:ln>
            <a:noFill/>
            <a:headEnd type="none" w="med" len="med"/>
            <a:tailEnd type="none" w="med" len="med"/>
          </a:ln>
          <a:effectLst>
            <a:outerShdw blurRad="152400" dist="38100" dir="2700000" algn="tl" rotWithShape="0">
              <a:schemeClr val="bg1">
                <a:lumMod val="50000"/>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2F2F2"/>
              </a:solidFill>
              <a:effectLst/>
              <a:uLnTx/>
              <a:uFillTx/>
              <a:ea typeface="+mn-ea"/>
              <a:cs typeface="Segoe UI" pitchFamily="34" charset="0"/>
            </a:endParaRPr>
          </a:p>
        </p:txBody>
      </p:sp>
      <p:grpSp>
        <p:nvGrpSpPr>
          <p:cNvPr id="4" name="Group 3">
            <a:extLst>
              <a:ext uri="{FF2B5EF4-FFF2-40B4-BE49-F238E27FC236}">
                <a16:creationId xmlns:a16="http://schemas.microsoft.com/office/drawing/2014/main" id="{3E8B9D72-8F43-DF1B-1963-0482B835396A}"/>
              </a:ext>
            </a:extLst>
          </p:cNvPr>
          <p:cNvGrpSpPr/>
          <p:nvPr/>
        </p:nvGrpSpPr>
        <p:grpSpPr>
          <a:xfrm>
            <a:off x="4993056" y="1851937"/>
            <a:ext cx="6446644" cy="3930399"/>
            <a:chOff x="5007168" y="1844841"/>
            <a:chExt cx="6446644" cy="3930399"/>
          </a:xfrm>
        </p:grpSpPr>
        <p:sp>
          <p:nvSpPr>
            <p:cNvPr id="5" name="Rounded Rectangle 35">
              <a:extLst>
                <a:ext uri="{FF2B5EF4-FFF2-40B4-BE49-F238E27FC236}">
                  <a16:creationId xmlns:a16="http://schemas.microsoft.com/office/drawing/2014/main" id="{8BC82DE2-2ABE-90A5-0BC1-524E14BAC8ED}"/>
                </a:ext>
              </a:extLst>
            </p:cNvPr>
            <p:cNvSpPr/>
            <p:nvPr/>
          </p:nvSpPr>
          <p:spPr bwMode="auto">
            <a:xfrm>
              <a:off x="5007168" y="1844841"/>
              <a:ext cx="6446644" cy="3930399"/>
            </a:xfrm>
            <a:prstGeom prst="roundRect">
              <a:avLst>
                <a:gd name="adj" fmla="val 3747"/>
              </a:avLst>
            </a:prstGeom>
            <a:solidFill>
              <a:schemeClr val="bg1"/>
            </a:solidFill>
            <a:ln w="9525" cap="flat" cmpd="sng" algn="ctr">
              <a:noFill/>
              <a:prstDash val="solid"/>
              <a:headEnd type="none" w="med" len="med"/>
              <a:tailEnd type="none" w="med" len="med"/>
            </a:ln>
            <a:effectLst>
              <a:outerShdw blurRad="288696" dist="38100" dir="2700000" algn="tl" rotWithShape="0">
                <a:prstClr val="black">
                  <a:alpha val="19774"/>
                </a:prstClr>
              </a:outerShdw>
            </a:effectLst>
          </p:spPr>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tab pos="5195888" algn="l"/>
                </a:tabLst>
                <a:defRPr/>
              </a:pPr>
              <a:endParaRPr kumimoji="0" lang="en-US" sz="2353"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6" name="Picture 5" descr="See the source image">
              <a:extLst>
                <a:ext uri="{FF2B5EF4-FFF2-40B4-BE49-F238E27FC236}">
                  <a16:creationId xmlns:a16="http://schemas.microsoft.com/office/drawing/2014/main" id="{601CADB6-59D3-869F-FE04-1BC62A14A29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908059" y="4088899"/>
              <a:ext cx="413865" cy="413865"/>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7" name="Picture 4" descr="See the source image">
              <a:extLst>
                <a:ext uri="{FF2B5EF4-FFF2-40B4-BE49-F238E27FC236}">
                  <a16:creationId xmlns:a16="http://schemas.microsoft.com/office/drawing/2014/main" id="{6F4DE620-61B5-9EE8-E21B-FC6399CC288F}"/>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5953" t="15654" r="15461" b="16248"/>
            <a:stretch/>
          </p:blipFill>
          <p:spPr bwMode="auto">
            <a:xfrm>
              <a:off x="5877304" y="4943595"/>
              <a:ext cx="475374" cy="471989"/>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8" name="Picture 6">
              <a:extLst>
                <a:ext uri="{FF2B5EF4-FFF2-40B4-BE49-F238E27FC236}">
                  <a16:creationId xmlns:a16="http://schemas.microsoft.com/office/drawing/2014/main" id="{BB1FE340-18FA-ECC0-22CF-01A5D7247363}"/>
                </a:ext>
                <a:ext uri="{C183D7F6-B498-43B3-948B-1728B52AA6E4}">
                  <adec:decorative xmlns:adec="http://schemas.microsoft.com/office/drawing/2017/decorative" val="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00450" y="3034816"/>
              <a:ext cx="429080" cy="471989"/>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9" name="Picture 8" descr="Icon&#10;&#10;Description automatically generated">
              <a:extLst>
                <a:ext uri="{FF2B5EF4-FFF2-40B4-BE49-F238E27FC236}">
                  <a16:creationId xmlns:a16="http://schemas.microsoft.com/office/drawing/2014/main" id="{F21737C8-2BD0-5CF7-0D8E-695F2C91DFEC}"/>
                </a:ext>
              </a:extLst>
            </p:cNvPr>
            <p:cNvPicPr>
              <a:picLocks noChangeAspect="1"/>
            </p:cNvPicPr>
            <p:nvPr/>
          </p:nvPicPr>
          <p:blipFill>
            <a:blip r:embed="rId5"/>
            <a:stretch>
              <a:fillRect/>
            </a:stretch>
          </p:blipFill>
          <p:spPr>
            <a:xfrm>
              <a:off x="5671414" y="1916197"/>
              <a:ext cx="887152" cy="887148"/>
            </a:xfrm>
            <a:prstGeom prst="rect">
              <a:avLst/>
            </a:prstGeom>
            <a:effectLst/>
          </p:spPr>
        </p:pic>
        <p:sp>
          <p:nvSpPr>
            <p:cNvPr id="10" name="TextBox 9">
              <a:extLst>
                <a:ext uri="{FF2B5EF4-FFF2-40B4-BE49-F238E27FC236}">
                  <a16:creationId xmlns:a16="http://schemas.microsoft.com/office/drawing/2014/main" id="{AA0FC1AC-B286-7421-FE26-D5863A3234D2}"/>
                </a:ext>
              </a:extLst>
            </p:cNvPr>
            <p:cNvSpPr txBox="1"/>
            <p:nvPr/>
          </p:nvSpPr>
          <p:spPr>
            <a:xfrm>
              <a:off x="6511950" y="2175105"/>
              <a:ext cx="1024255" cy="369332"/>
            </a:xfrm>
            <a:prstGeom prst="rect">
              <a:avLst/>
            </a:prstGeom>
            <a:noFill/>
          </p:spPr>
          <p:txBody>
            <a:bodyPr wrap="non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Semibold"/>
                  <a:ea typeface="+mn-ea"/>
                  <a:cs typeface="+mn-cs"/>
                </a:rPr>
                <a:t>Purview</a:t>
              </a:r>
            </a:p>
          </p:txBody>
        </p:sp>
        <p:sp>
          <p:nvSpPr>
            <p:cNvPr id="11" name="TextBox 10">
              <a:extLst>
                <a:ext uri="{FF2B5EF4-FFF2-40B4-BE49-F238E27FC236}">
                  <a16:creationId xmlns:a16="http://schemas.microsoft.com/office/drawing/2014/main" id="{59DC76C2-16EC-3AB2-17C0-8A8A835E2742}"/>
                </a:ext>
              </a:extLst>
            </p:cNvPr>
            <p:cNvSpPr txBox="1"/>
            <p:nvPr/>
          </p:nvSpPr>
          <p:spPr>
            <a:xfrm>
              <a:off x="6511950" y="5049644"/>
              <a:ext cx="1505669" cy="369332"/>
            </a:xfrm>
            <a:prstGeom prst="rect">
              <a:avLst/>
            </a:prstGeom>
            <a:noFill/>
          </p:spPr>
          <p:txBody>
            <a:bodyPr wrap="non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Semibold"/>
                  <a:ea typeface="+mn-ea"/>
                  <a:cs typeface="+mn-cs"/>
                </a:rPr>
                <a:t>Data Factory</a:t>
              </a:r>
            </a:p>
          </p:txBody>
        </p:sp>
        <p:sp>
          <p:nvSpPr>
            <p:cNvPr id="12" name="TextBox 11">
              <a:extLst>
                <a:ext uri="{FF2B5EF4-FFF2-40B4-BE49-F238E27FC236}">
                  <a16:creationId xmlns:a16="http://schemas.microsoft.com/office/drawing/2014/main" id="{94F581F2-F07A-D7BA-9638-F2D256AEE175}"/>
                </a:ext>
              </a:extLst>
            </p:cNvPr>
            <p:cNvSpPr txBox="1"/>
            <p:nvPr/>
          </p:nvSpPr>
          <p:spPr>
            <a:xfrm>
              <a:off x="6511950" y="3133285"/>
              <a:ext cx="1102289" cy="369332"/>
            </a:xfrm>
            <a:prstGeom prst="rect">
              <a:avLst/>
            </a:prstGeom>
            <a:noFill/>
          </p:spPr>
          <p:txBody>
            <a:bodyPr wrap="non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Semibold"/>
                  <a:ea typeface="+mn-ea"/>
                  <a:cs typeface="+mn-cs"/>
                </a:rPr>
                <a:t>Power BI</a:t>
              </a:r>
            </a:p>
          </p:txBody>
        </p:sp>
        <p:sp>
          <p:nvSpPr>
            <p:cNvPr id="13" name="TextBox 12">
              <a:extLst>
                <a:ext uri="{FF2B5EF4-FFF2-40B4-BE49-F238E27FC236}">
                  <a16:creationId xmlns:a16="http://schemas.microsoft.com/office/drawing/2014/main" id="{385D7BD9-5230-0556-E0B9-D99039C0F4ED}"/>
                </a:ext>
              </a:extLst>
            </p:cNvPr>
            <p:cNvSpPr txBox="1"/>
            <p:nvPr/>
          </p:nvSpPr>
          <p:spPr>
            <a:xfrm>
              <a:off x="6511950" y="4091465"/>
              <a:ext cx="779637" cy="369332"/>
            </a:xfrm>
            <a:prstGeom prst="rect">
              <a:avLst/>
            </a:prstGeom>
            <a:noFill/>
          </p:spPr>
          <p:txBody>
            <a:bodyPr wrap="non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Semibold"/>
                  <a:ea typeface="+mn-ea"/>
                  <a:cs typeface="+mn-cs"/>
                </a:rPr>
                <a:t>Kusto</a:t>
              </a:r>
            </a:p>
          </p:txBody>
        </p:sp>
        <p:pic>
          <p:nvPicPr>
            <p:cNvPr id="14" name="Picture 4" descr="See the source image">
              <a:extLst>
                <a:ext uri="{FF2B5EF4-FFF2-40B4-BE49-F238E27FC236}">
                  <a16:creationId xmlns:a16="http://schemas.microsoft.com/office/drawing/2014/main" id="{2B60B7CA-A203-E32D-83F6-6EAB956B5160}"/>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61484" b="38077"/>
            <a:stretch/>
          </p:blipFill>
          <p:spPr bwMode="auto">
            <a:xfrm>
              <a:off x="8620909" y="4646124"/>
              <a:ext cx="569017" cy="475704"/>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15" name="Graphic 14">
              <a:extLst>
                <a:ext uri="{FF2B5EF4-FFF2-40B4-BE49-F238E27FC236}">
                  <a16:creationId xmlns:a16="http://schemas.microsoft.com/office/drawing/2014/main" id="{C03272C1-3B75-0F24-FE76-6F3329964EDE}"/>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689915" y="3621991"/>
              <a:ext cx="431005" cy="487974"/>
            </a:xfrm>
            <a:prstGeom prst="rect">
              <a:avLst/>
            </a:prstGeom>
            <a:effectLst/>
          </p:spPr>
        </p:pic>
        <p:pic>
          <p:nvPicPr>
            <p:cNvPr id="16" name="Picture 6" descr="See the source image">
              <a:extLst>
                <a:ext uri="{FF2B5EF4-FFF2-40B4-BE49-F238E27FC236}">
                  <a16:creationId xmlns:a16="http://schemas.microsoft.com/office/drawing/2014/main" id="{8B766A30-C191-6A0A-371B-24A2D278660C}"/>
                </a:ext>
              </a:extLst>
            </p:cNvPr>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29989" r="33878"/>
            <a:stretch/>
          </p:blipFill>
          <p:spPr bwMode="auto">
            <a:xfrm>
              <a:off x="8656036" y="2505102"/>
              <a:ext cx="498763" cy="564689"/>
            </a:xfrm>
            <a:prstGeom prst="rect">
              <a:avLst/>
            </a:prstGeom>
            <a:noFill/>
            <a:effectLst/>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72AF81F1-66A3-689B-14EF-DF9D678E26FC}"/>
                </a:ext>
              </a:extLst>
            </p:cNvPr>
            <p:cNvSpPr txBox="1"/>
            <p:nvPr/>
          </p:nvSpPr>
          <p:spPr>
            <a:xfrm>
              <a:off x="9271774" y="2602780"/>
              <a:ext cx="1075487" cy="369332"/>
            </a:xfrm>
            <a:prstGeom prst="rect">
              <a:avLst/>
            </a:prstGeom>
            <a:noFill/>
          </p:spPr>
          <p:txBody>
            <a:bodyPr wrap="non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Semibold"/>
                  <a:ea typeface="+mn-ea"/>
                  <a:cs typeface="+mn-cs"/>
                </a:rPr>
                <a:t>Azure AI</a:t>
              </a:r>
            </a:p>
          </p:txBody>
        </p:sp>
        <p:sp>
          <p:nvSpPr>
            <p:cNvPr id="18" name="TextBox 17">
              <a:extLst>
                <a:ext uri="{FF2B5EF4-FFF2-40B4-BE49-F238E27FC236}">
                  <a16:creationId xmlns:a16="http://schemas.microsoft.com/office/drawing/2014/main" id="{C963B79A-C8CA-868D-A87C-77928A6C06B7}"/>
                </a:ext>
              </a:extLst>
            </p:cNvPr>
            <p:cNvSpPr txBox="1"/>
            <p:nvPr/>
          </p:nvSpPr>
          <p:spPr>
            <a:xfrm>
              <a:off x="9271774" y="4699310"/>
              <a:ext cx="1691297" cy="369332"/>
            </a:xfrm>
            <a:prstGeom prst="rect">
              <a:avLst/>
            </a:prstGeom>
            <a:noFill/>
          </p:spPr>
          <p:txBody>
            <a:bodyPr wrap="non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Semibold"/>
                  <a:ea typeface="+mn-ea"/>
                  <a:cs typeface="+mn-cs"/>
                </a:rPr>
                <a:t>Synapse Spark</a:t>
              </a:r>
            </a:p>
          </p:txBody>
        </p:sp>
        <p:sp>
          <p:nvSpPr>
            <p:cNvPr id="19" name="TextBox 18">
              <a:extLst>
                <a:ext uri="{FF2B5EF4-FFF2-40B4-BE49-F238E27FC236}">
                  <a16:creationId xmlns:a16="http://schemas.microsoft.com/office/drawing/2014/main" id="{6557763B-20D8-BD1F-ECAC-18DFBCCC4D62}"/>
                </a:ext>
              </a:extLst>
            </p:cNvPr>
            <p:cNvSpPr txBox="1"/>
            <p:nvPr/>
          </p:nvSpPr>
          <p:spPr>
            <a:xfrm>
              <a:off x="9271774" y="3681312"/>
              <a:ext cx="1490408" cy="369332"/>
            </a:xfrm>
            <a:prstGeom prst="rect">
              <a:avLst/>
            </a:prstGeom>
            <a:noFill/>
          </p:spPr>
          <p:txBody>
            <a:bodyPr wrap="non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Semibold"/>
                  <a:ea typeface="+mn-ea"/>
                  <a:cs typeface="+mn-cs"/>
                </a:rPr>
                <a:t>Synapse DW</a:t>
              </a:r>
            </a:p>
          </p:txBody>
        </p:sp>
      </p:grpSp>
      <p:grpSp>
        <p:nvGrpSpPr>
          <p:cNvPr id="20" name="Group 19">
            <a:extLst>
              <a:ext uri="{FF2B5EF4-FFF2-40B4-BE49-F238E27FC236}">
                <a16:creationId xmlns:a16="http://schemas.microsoft.com/office/drawing/2014/main" id="{11C483D3-F16D-9277-95D4-1C818EB433B1}"/>
              </a:ext>
            </a:extLst>
          </p:cNvPr>
          <p:cNvGrpSpPr/>
          <p:nvPr/>
        </p:nvGrpSpPr>
        <p:grpSpPr>
          <a:xfrm>
            <a:off x="1032007" y="1857329"/>
            <a:ext cx="4302904" cy="3991805"/>
            <a:chOff x="1010939" y="1851937"/>
            <a:chExt cx="4302904" cy="3991805"/>
          </a:xfrm>
        </p:grpSpPr>
        <p:grpSp>
          <p:nvGrpSpPr>
            <p:cNvPr id="21" name="Group 20">
              <a:extLst>
                <a:ext uri="{FF2B5EF4-FFF2-40B4-BE49-F238E27FC236}">
                  <a16:creationId xmlns:a16="http://schemas.microsoft.com/office/drawing/2014/main" id="{2091E0F9-4EA6-92CA-02D8-4523C166F655}"/>
                </a:ext>
              </a:extLst>
            </p:cNvPr>
            <p:cNvGrpSpPr/>
            <p:nvPr/>
          </p:nvGrpSpPr>
          <p:grpSpPr>
            <a:xfrm>
              <a:off x="1094742" y="2210506"/>
              <a:ext cx="3198601" cy="3229467"/>
              <a:chOff x="-220846" y="2319780"/>
              <a:chExt cx="3878550" cy="3229467"/>
            </a:xfrm>
          </p:grpSpPr>
          <p:cxnSp>
            <p:nvCxnSpPr>
              <p:cNvPr id="31" name="Straight Connector 30">
                <a:extLst>
                  <a:ext uri="{FF2B5EF4-FFF2-40B4-BE49-F238E27FC236}">
                    <a16:creationId xmlns:a16="http://schemas.microsoft.com/office/drawing/2014/main" id="{6E6F4F1B-C796-95A7-38EE-F3EEFC6E4AC8}"/>
                  </a:ext>
                </a:extLst>
              </p:cNvPr>
              <p:cNvCxnSpPr>
                <a:cxnSpLocks/>
              </p:cNvCxnSpPr>
              <p:nvPr/>
            </p:nvCxnSpPr>
            <p:spPr>
              <a:xfrm>
                <a:off x="-220846" y="2319780"/>
                <a:ext cx="3878550" cy="0"/>
              </a:xfrm>
              <a:prstGeom prst="line">
                <a:avLst/>
              </a:prstGeom>
              <a:ln>
                <a:solidFill>
                  <a:schemeClr val="tx1">
                    <a:lumMod val="75000"/>
                    <a:lumOff val="2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8AF702E1-96ED-A956-0942-F051871B9CCB}"/>
                  </a:ext>
                </a:extLst>
              </p:cNvPr>
              <p:cNvCxnSpPr>
                <a:cxnSpLocks/>
              </p:cNvCxnSpPr>
              <p:nvPr/>
            </p:nvCxnSpPr>
            <p:spPr>
              <a:xfrm>
                <a:off x="-220846" y="2781132"/>
                <a:ext cx="3878550" cy="0"/>
              </a:xfrm>
              <a:prstGeom prst="line">
                <a:avLst/>
              </a:prstGeom>
              <a:ln>
                <a:solidFill>
                  <a:schemeClr val="tx1">
                    <a:lumMod val="75000"/>
                    <a:lumOff val="2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031F25CC-CDF9-ED1F-74AF-0086DACE628B}"/>
                  </a:ext>
                </a:extLst>
              </p:cNvPr>
              <p:cNvCxnSpPr>
                <a:cxnSpLocks/>
              </p:cNvCxnSpPr>
              <p:nvPr/>
            </p:nvCxnSpPr>
            <p:spPr>
              <a:xfrm>
                <a:off x="-220846" y="3242484"/>
                <a:ext cx="3878550" cy="0"/>
              </a:xfrm>
              <a:prstGeom prst="line">
                <a:avLst/>
              </a:prstGeom>
              <a:ln>
                <a:solidFill>
                  <a:schemeClr val="tx1">
                    <a:lumMod val="75000"/>
                    <a:lumOff val="2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EAFD3597-4AE4-4368-A1FC-9B59AE1A41ED}"/>
                  </a:ext>
                </a:extLst>
              </p:cNvPr>
              <p:cNvCxnSpPr>
                <a:cxnSpLocks/>
              </p:cNvCxnSpPr>
              <p:nvPr/>
            </p:nvCxnSpPr>
            <p:spPr>
              <a:xfrm>
                <a:off x="-220846" y="3703836"/>
                <a:ext cx="3878550" cy="0"/>
              </a:xfrm>
              <a:prstGeom prst="line">
                <a:avLst/>
              </a:prstGeom>
              <a:ln>
                <a:solidFill>
                  <a:schemeClr val="tx1">
                    <a:lumMod val="75000"/>
                    <a:lumOff val="2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E32D90D3-3144-F062-59B2-7838DC47FD02}"/>
                  </a:ext>
                </a:extLst>
              </p:cNvPr>
              <p:cNvCxnSpPr>
                <a:cxnSpLocks/>
              </p:cNvCxnSpPr>
              <p:nvPr/>
            </p:nvCxnSpPr>
            <p:spPr>
              <a:xfrm>
                <a:off x="-220846" y="4165188"/>
                <a:ext cx="3878550" cy="0"/>
              </a:xfrm>
              <a:prstGeom prst="line">
                <a:avLst/>
              </a:prstGeom>
              <a:ln>
                <a:solidFill>
                  <a:schemeClr val="tx1">
                    <a:lumMod val="75000"/>
                    <a:lumOff val="2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FE2BBCD-7923-6E83-FDBE-ED8BB8D55310}"/>
                  </a:ext>
                </a:extLst>
              </p:cNvPr>
              <p:cNvCxnSpPr>
                <a:cxnSpLocks/>
              </p:cNvCxnSpPr>
              <p:nvPr/>
            </p:nvCxnSpPr>
            <p:spPr>
              <a:xfrm>
                <a:off x="-220846" y="4626540"/>
                <a:ext cx="3878550" cy="0"/>
              </a:xfrm>
              <a:prstGeom prst="line">
                <a:avLst/>
              </a:prstGeom>
              <a:ln>
                <a:solidFill>
                  <a:schemeClr val="tx1">
                    <a:lumMod val="75000"/>
                    <a:lumOff val="2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88F61B2A-CD0F-51A6-7A12-EAD8E95419FE}"/>
                  </a:ext>
                </a:extLst>
              </p:cNvPr>
              <p:cNvCxnSpPr>
                <a:cxnSpLocks/>
              </p:cNvCxnSpPr>
              <p:nvPr/>
            </p:nvCxnSpPr>
            <p:spPr>
              <a:xfrm>
                <a:off x="-220846" y="5087892"/>
                <a:ext cx="3878550" cy="0"/>
              </a:xfrm>
              <a:prstGeom prst="line">
                <a:avLst/>
              </a:prstGeom>
              <a:ln>
                <a:solidFill>
                  <a:schemeClr val="tx1">
                    <a:lumMod val="75000"/>
                    <a:lumOff val="2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4F806DA7-B2BE-DCF4-B54C-EAB3DC8F43DC}"/>
                  </a:ext>
                </a:extLst>
              </p:cNvPr>
              <p:cNvCxnSpPr>
                <a:cxnSpLocks/>
              </p:cNvCxnSpPr>
              <p:nvPr/>
            </p:nvCxnSpPr>
            <p:spPr>
              <a:xfrm>
                <a:off x="-220846" y="5549247"/>
                <a:ext cx="3878550" cy="0"/>
              </a:xfrm>
              <a:prstGeom prst="line">
                <a:avLst/>
              </a:prstGeom>
              <a:ln>
                <a:solidFill>
                  <a:schemeClr val="tx1">
                    <a:lumMod val="75000"/>
                    <a:lumOff val="2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22" name="TextBox 21">
              <a:extLst>
                <a:ext uri="{FF2B5EF4-FFF2-40B4-BE49-F238E27FC236}">
                  <a16:creationId xmlns:a16="http://schemas.microsoft.com/office/drawing/2014/main" id="{67D6E33E-7C7A-5079-CCF6-AF75260F5A8E}"/>
                </a:ext>
              </a:extLst>
            </p:cNvPr>
            <p:cNvSpPr txBox="1"/>
            <p:nvPr/>
          </p:nvSpPr>
          <p:spPr>
            <a:xfrm>
              <a:off x="1010939" y="1851937"/>
              <a:ext cx="4302904" cy="274320"/>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1600"/>
                </a:spcBef>
                <a:spcAft>
                  <a:spcPts val="0"/>
                </a:spcAft>
                <a:buClrTx/>
                <a:buSzTx/>
                <a:buFontTx/>
                <a:buNone/>
                <a:tabLst/>
                <a:defRPr/>
              </a:pPr>
              <a:r>
                <a:rPr lang="en-US" dirty="0">
                  <a:solidFill>
                    <a:srgbClr val="000000"/>
                  </a:solidFill>
                </a:rPr>
                <a:t>Many Products</a:t>
              </a:r>
            </a:p>
          </p:txBody>
        </p:sp>
        <p:sp>
          <p:nvSpPr>
            <p:cNvPr id="23" name="TextBox 22">
              <a:extLst>
                <a:ext uri="{FF2B5EF4-FFF2-40B4-BE49-F238E27FC236}">
                  <a16:creationId xmlns:a16="http://schemas.microsoft.com/office/drawing/2014/main" id="{9A00D450-76F1-7BB7-D062-ABD3DCB85298}"/>
                </a:ext>
              </a:extLst>
            </p:cNvPr>
            <p:cNvSpPr txBox="1"/>
            <p:nvPr/>
          </p:nvSpPr>
          <p:spPr>
            <a:xfrm>
              <a:off x="1010939" y="5022075"/>
              <a:ext cx="4302904" cy="369332"/>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1600"/>
                </a:spcBef>
                <a:spcAft>
                  <a:spcPts val="0"/>
                </a:spcAft>
                <a:buClrTx/>
                <a:buSzTx/>
                <a:buFontTx/>
                <a:buNone/>
                <a:tabLst/>
                <a:defRPr/>
              </a:pPr>
              <a:r>
                <a:rPr lang="en-US" dirty="0">
                  <a:solidFill>
                    <a:srgbClr val="000000"/>
                  </a:solidFill>
                </a:rPr>
                <a:t>Deep Expertise Needed</a:t>
              </a:r>
            </a:p>
          </p:txBody>
        </p:sp>
        <p:sp>
          <p:nvSpPr>
            <p:cNvPr id="24" name="TextBox 23">
              <a:extLst>
                <a:ext uri="{FF2B5EF4-FFF2-40B4-BE49-F238E27FC236}">
                  <a16:creationId xmlns:a16="http://schemas.microsoft.com/office/drawing/2014/main" id="{381DC298-97CA-5806-61CD-751626581099}"/>
                </a:ext>
              </a:extLst>
            </p:cNvPr>
            <p:cNvSpPr txBox="1"/>
            <p:nvPr/>
          </p:nvSpPr>
          <p:spPr>
            <a:xfrm>
              <a:off x="1010939" y="2310481"/>
              <a:ext cx="4302904" cy="274320"/>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1600"/>
                </a:spcBef>
                <a:spcAft>
                  <a:spcPts val="0"/>
                </a:spcAft>
                <a:buClrTx/>
                <a:buSzTx/>
                <a:buFontTx/>
                <a:buNone/>
                <a:tabLst/>
                <a:defRPr/>
              </a:pPr>
              <a:r>
                <a:rPr lang="en-US" dirty="0">
                  <a:solidFill>
                    <a:srgbClr val="000000"/>
                  </a:solidFill>
                </a:rPr>
                <a:t>Different Experiences</a:t>
              </a:r>
            </a:p>
          </p:txBody>
        </p:sp>
        <p:sp>
          <p:nvSpPr>
            <p:cNvPr id="25" name="TextBox 24">
              <a:extLst>
                <a:ext uri="{FF2B5EF4-FFF2-40B4-BE49-F238E27FC236}">
                  <a16:creationId xmlns:a16="http://schemas.microsoft.com/office/drawing/2014/main" id="{1828EE24-94DE-FBE3-795B-C07191DE0189}"/>
                </a:ext>
              </a:extLst>
            </p:cNvPr>
            <p:cNvSpPr txBox="1"/>
            <p:nvPr/>
          </p:nvSpPr>
          <p:spPr>
            <a:xfrm>
              <a:off x="1010939" y="2720723"/>
              <a:ext cx="4302904" cy="369332"/>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1600"/>
                </a:spcBef>
                <a:spcAft>
                  <a:spcPts val="0"/>
                </a:spcAft>
                <a:buClrTx/>
                <a:buSzTx/>
                <a:buFontTx/>
                <a:buNone/>
                <a:tabLst/>
                <a:defRPr/>
              </a:pPr>
              <a:r>
                <a:rPr lang="en-US" dirty="0">
                  <a:solidFill>
                    <a:srgbClr val="000000"/>
                  </a:solidFill>
                </a:rPr>
                <a:t>Proprietary and Open</a:t>
              </a:r>
            </a:p>
          </p:txBody>
        </p:sp>
        <p:sp>
          <p:nvSpPr>
            <p:cNvPr id="26" name="TextBox 25">
              <a:extLst>
                <a:ext uri="{FF2B5EF4-FFF2-40B4-BE49-F238E27FC236}">
                  <a16:creationId xmlns:a16="http://schemas.microsoft.com/office/drawing/2014/main" id="{1B2B9753-5303-9366-A399-9EFC2FF7174F}"/>
                </a:ext>
              </a:extLst>
            </p:cNvPr>
            <p:cNvSpPr txBox="1"/>
            <p:nvPr/>
          </p:nvSpPr>
          <p:spPr>
            <a:xfrm>
              <a:off x="1010939" y="3179117"/>
              <a:ext cx="4302904" cy="369332"/>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1600"/>
                </a:spcBef>
                <a:spcAft>
                  <a:spcPts val="0"/>
                </a:spcAft>
                <a:buClrTx/>
                <a:buSzTx/>
                <a:buFontTx/>
                <a:buNone/>
                <a:tabLst/>
                <a:defRPr/>
              </a:pPr>
              <a:r>
                <a:rPr lang="en-US" dirty="0">
                  <a:solidFill>
                    <a:srgbClr val="000000"/>
                  </a:solidFill>
                </a:rPr>
                <a:t>Dedicated and Serverless</a:t>
              </a:r>
            </a:p>
          </p:txBody>
        </p:sp>
        <p:sp>
          <p:nvSpPr>
            <p:cNvPr id="27" name="TextBox 26">
              <a:extLst>
                <a:ext uri="{FF2B5EF4-FFF2-40B4-BE49-F238E27FC236}">
                  <a16:creationId xmlns:a16="http://schemas.microsoft.com/office/drawing/2014/main" id="{BF0E9DA8-DD62-CF31-70E6-BB9118EFBD14}"/>
                </a:ext>
              </a:extLst>
            </p:cNvPr>
            <p:cNvSpPr txBox="1"/>
            <p:nvPr/>
          </p:nvSpPr>
          <p:spPr>
            <a:xfrm>
              <a:off x="1010939" y="3627032"/>
              <a:ext cx="4302904" cy="369332"/>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1600"/>
                </a:spcBef>
                <a:spcAft>
                  <a:spcPts val="0"/>
                </a:spcAft>
                <a:buClrTx/>
                <a:buSzTx/>
                <a:buFontTx/>
                <a:buNone/>
                <a:tabLst/>
                <a:defRPr/>
              </a:pPr>
              <a:r>
                <a:rPr lang="en-US" dirty="0">
                  <a:solidFill>
                    <a:srgbClr val="000000"/>
                  </a:solidFill>
                </a:rPr>
                <a:t>PaaS and SaaS</a:t>
              </a:r>
            </a:p>
          </p:txBody>
        </p:sp>
        <p:sp>
          <p:nvSpPr>
            <p:cNvPr id="28" name="TextBox 27">
              <a:extLst>
                <a:ext uri="{FF2B5EF4-FFF2-40B4-BE49-F238E27FC236}">
                  <a16:creationId xmlns:a16="http://schemas.microsoft.com/office/drawing/2014/main" id="{422D98B1-AD45-D95C-88EA-9834DABE56AE}"/>
                </a:ext>
              </a:extLst>
            </p:cNvPr>
            <p:cNvSpPr txBox="1"/>
            <p:nvPr/>
          </p:nvSpPr>
          <p:spPr>
            <a:xfrm>
              <a:off x="1010939" y="4075571"/>
              <a:ext cx="4302904" cy="369332"/>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1600"/>
                </a:spcBef>
                <a:spcAft>
                  <a:spcPts val="0"/>
                </a:spcAft>
                <a:buClrTx/>
                <a:buSzTx/>
                <a:buFontTx/>
                <a:buNone/>
                <a:tabLst/>
                <a:defRPr/>
              </a:pPr>
              <a:r>
                <a:rPr lang="en-US" dirty="0">
                  <a:solidFill>
                    <a:srgbClr val="000000"/>
                  </a:solidFill>
                </a:rPr>
                <a:t>Different Business Models</a:t>
              </a:r>
            </a:p>
          </p:txBody>
        </p:sp>
        <p:sp>
          <p:nvSpPr>
            <p:cNvPr id="29" name="TextBox 28">
              <a:extLst>
                <a:ext uri="{FF2B5EF4-FFF2-40B4-BE49-F238E27FC236}">
                  <a16:creationId xmlns:a16="http://schemas.microsoft.com/office/drawing/2014/main" id="{FB39F2E9-9134-45C9-2B1D-982954D528AE}"/>
                </a:ext>
              </a:extLst>
            </p:cNvPr>
            <p:cNvSpPr txBox="1"/>
            <p:nvPr/>
          </p:nvSpPr>
          <p:spPr>
            <a:xfrm>
              <a:off x="1010939" y="4554002"/>
              <a:ext cx="4302904" cy="369332"/>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1600"/>
                </a:spcBef>
                <a:spcAft>
                  <a:spcPts val="0"/>
                </a:spcAft>
                <a:buClrTx/>
                <a:buSzTx/>
                <a:buFontTx/>
                <a:buNone/>
                <a:tabLst/>
                <a:defRPr/>
              </a:pPr>
              <a:r>
                <a:rPr lang="en-US" dirty="0">
                  <a:solidFill>
                    <a:srgbClr val="000000"/>
                  </a:solidFill>
                </a:rPr>
                <a:t>Steep Learning Curves</a:t>
              </a:r>
            </a:p>
          </p:txBody>
        </p:sp>
        <p:sp>
          <p:nvSpPr>
            <p:cNvPr id="30" name="TextBox 29">
              <a:extLst>
                <a:ext uri="{FF2B5EF4-FFF2-40B4-BE49-F238E27FC236}">
                  <a16:creationId xmlns:a16="http://schemas.microsoft.com/office/drawing/2014/main" id="{23C466FA-6FA3-E37E-07CE-05DB5477D89D}"/>
                </a:ext>
              </a:extLst>
            </p:cNvPr>
            <p:cNvSpPr txBox="1"/>
            <p:nvPr/>
          </p:nvSpPr>
          <p:spPr>
            <a:xfrm>
              <a:off x="1010939" y="5474410"/>
              <a:ext cx="4302904" cy="369332"/>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1600"/>
                </a:spcBef>
                <a:spcAft>
                  <a:spcPts val="0"/>
                </a:spcAft>
                <a:buClrTx/>
                <a:buSzTx/>
                <a:buFontTx/>
                <a:buNone/>
                <a:tabLst/>
                <a:defRPr/>
              </a:pPr>
              <a:r>
                <a:rPr lang="en-US" dirty="0">
                  <a:solidFill>
                    <a:srgbClr val="000000"/>
                  </a:solidFill>
                </a:rPr>
                <a:t>High Integration Effort</a:t>
              </a:r>
            </a:p>
          </p:txBody>
        </p:sp>
      </p:grpSp>
    </p:spTree>
    <p:extLst>
      <p:ext uri="{BB962C8B-B14F-4D97-AF65-F5344CB8AC3E}">
        <p14:creationId xmlns:p14="http://schemas.microsoft.com/office/powerpoint/2010/main" val="27002507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496C6A-28D8-1CE0-24EC-4A0A00612D33}"/>
            </a:ext>
          </a:extLst>
        </p:cNvPr>
        <p:cNvGrpSpPr/>
        <p:nvPr/>
      </p:nvGrpSpPr>
      <p:grpSpPr>
        <a:xfrm>
          <a:off x="0" y="0"/>
          <a:ext cx="0" cy="0"/>
          <a:chOff x="0" y="0"/>
          <a:chExt cx="0" cy="0"/>
        </a:xfrm>
      </p:grpSpPr>
      <p:sp>
        <p:nvSpPr>
          <p:cNvPr id="6" name="Freeform 369">
            <a:extLst>
              <a:ext uri="{FF2B5EF4-FFF2-40B4-BE49-F238E27FC236}">
                <a16:creationId xmlns:a16="http://schemas.microsoft.com/office/drawing/2014/main" id="{832488DB-BC67-0AC7-7ADC-B76E957B2103}"/>
              </a:ext>
            </a:extLst>
          </p:cNvPr>
          <p:cNvSpPr/>
          <p:nvPr/>
        </p:nvSpPr>
        <p:spPr>
          <a:xfrm>
            <a:off x="1739010" y="445262"/>
            <a:ext cx="0" cy="1316229"/>
          </a:xfrm>
          <a:custGeom>
            <a:avLst/>
            <a:gdLst/>
            <a:ahLst/>
            <a:cxnLst/>
            <a:rect l="0" t="0" r="0" b="0"/>
            <a:pathLst>
              <a:path h="1316229">
                <a:moveTo>
                  <a:pt x="0" y="0"/>
                </a:moveTo>
                <a:lnTo>
                  <a:pt x="0" y="1316229"/>
                </a:lnTo>
              </a:path>
            </a:pathLst>
          </a:custGeom>
          <a:noFill/>
          <a:ln w="12700" cap="rnd" cmpd="sng">
            <a:solidFill>
              <a:srgbClr val="225B61">
                <a:alpha val="20000"/>
              </a:srgbClr>
            </a:solidFill>
            <a:miter lim="127000"/>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pic>
        <p:nvPicPr>
          <p:cNvPr id="7" name="Picture 370">
            <a:extLst>
              <a:ext uri="{FF2B5EF4-FFF2-40B4-BE49-F238E27FC236}">
                <a16:creationId xmlns:a16="http://schemas.microsoft.com/office/drawing/2014/main" id="{7572A179-0087-CF50-CDBB-EBF7509B3D65}"/>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a:xfrm>
            <a:off x="562317" y="676009"/>
            <a:ext cx="854595" cy="854595"/>
          </a:xfrm>
          <a:prstGeom prst="rect">
            <a:avLst/>
          </a:prstGeom>
          <a:noFill/>
        </p:spPr>
      </p:pic>
      <p:pic>
        <p:nvPicPr>
          <p:cNvPr id="10" name="Picture 373">
            <a:extLst>
              <a:ext uri="{FF2B5EF4-FFF2-40B4-BE49-F238E27FC236}">
                <a16:creationId xmlns:a16="http://schemas.microsoft.com/office/drawing/2014/main" id="{085AC4BC-39C7-DF2E-900F-87C5A3EE972E}"/>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a:xfrm>
            <a:off x="388620" y="1740396"/>
            <a:ext cx="11462766" cy="4467605"/>
          </a:xfrm>
          <a:prstGeom prst="rect">
            <a:avLst/>
          </a:prstGeom>
          <a:noFill/>
        </p:spPr>
      </p:pic>
      <p:sp>
        <p:nvSpPr>
          <p:cNvPr id="11" name="Freeform 374">
            <a:extLst>
              <a:ext uri="{FF2B5EF4-FFF2-40B4-BE49-F238E27FC236}">
                <a16:creationId xmlns:a16="http://schemas.microsoft.com/office/drawing/2014/main" id="{89BF2361-9571-CD8E-852F-9EB93DC6DB3E}"/>
              </a:ext>
            </a:extLst>
          </p:cNvPr>
          <p:cNvSpPr/>
          <p:nvPr/>
        </p:nvSpPr>
        <p:spPr>
          <a:xfrm>
            <a:off x="592124" y="1943100"/>
            <a:ext cx="11018851" cy="4023653"/>
          </a:xfrm>
          <a:custGeom>
            <a:avLst/>
            <a:gdLst/>
            <a:ahLst/>
            <a:cxnLst/>
            <a:rect l="0" t="0" r="0" b="0"/>
            <a:pathLst>
              <a:path w="11018851" h="4023653">
                <a:moveTo>
                  <a:pt x="0" y="208408"/>
                </a:moveTo>
                <a:cubicBezTo>
                  <a:pt x="0" y="93346"/>
                  <a:pt x="93320" y="0"/>
                  <a:pt x="208433" y="0"/>
                </a:cubicBezTo>
                <a:lnTo>
                  <a:pt x="10810444" y="0"/>
                </a:lnTo>
                <a:cubicBezTo>
                  <a:pt x="10925506" y="0"/>
                  <a:pt x="11018851" y="93346"/>
                  <a:pt x="11018851" y="208408"/>
                </a:cubicBezTo>
                <a:lnTo>
                  <a:pt x="11018851" y="3815220"/>
                </a:lnTo>
                <a:cubicBezTo>
                  <a:pt x="11018851" y="3930333"/>
                  <a:pt x="10925506" y="4023653"/>
                  <a:pt x="10810444" y="4023653"/>
                </a:cubicBezTo>
                <a:lnTo>
                  <a:pt x="208433" y="4023653"/>
                </a:lnTo>
                <a:cubicBezTo>
                  <a:pt x="93320" y="4023653"/>
                  <a:pt x="0" y="3930333"/>
                  <a:pt x="0" y="3815220"/>
                </a:cubicBezTo>
                <a:close/>
                <a:moveTo>
                  <a:pt x="4114368" y="4914900"/>
                </a:moveTo>
              </a:path>
            </a:pathLst>
          </a:custGeom>
          <a:solidFill>
            <a:srgbClr val="F9F9F9">
              <a:alpha val="70196"/>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12" name="Freeform 375">
            <a:extLst>
              <a:ext uri="{FF2B5EF4-FFF2-40B4-BE49-F238E27FC236}">
                <a16:creationId xmlns:a16="http://schemas.microsoft.com/office/drawing/2014/main" id="{F2CE37E9-2C77-4667-C628-8659A1B6BDA6}"/>
              </a:ext>
            </a:extLst>
          </p:cNvPr>
          <p:cNvSpPr/>
          <p:nvPr/>
        </p:nvSpPr>
        <p:spPr>
          <a:xfrm>
            <a:off x="802078" y="2737913"/>
            <a:ext cx="10591447" cy="3028521"/>
          </a:xfrm>
          <a:custGeom>
            <a:avLst/>
            <a:gdLst/>
            <a:ahLst/>
            <a:cxnLst/>
            <a:rect l="0" t="0" r="0" b="0"/>
            <a:pathLst>
              <a:path w="1696148" h="443480">
                <a:moveTo>
                  <a:pt x="21767" y="0"/>
                </a:moveTo>
                <a:lnTo>
                  <a:pt x="823493" y="0"/>
                </a:lnTo>
                <a:cubicBezTo>
                  <a:pt x="832548" y="0"/>
                  <a:pt x="839889" y="7341"/>
                  <a:pt x="839889" y="16383"/>
                </a:cubicBezTo>
                <a:lnTo>
                  <a:pt x="839889" y="23267"/>
                </a:lnTo>
                <a:cubicBezTo>
                  <a:pt x="839889" y="27813"/>
                  <a:pt x="843572" y="31483"/>
                  <a:pt x="848106" y="31483"/>
                </a:cubicBezTo>
                <a:cubicBezTo>
                  <a:pt x="852640" y="31483"/>
                  <a:pt x="856323" y="27813"/>
                  <a:pt x="856323" y="23267"/>
                </a:cubicBezTo>
                <a:lnTo>
                  <a:pt x="856323" y="16383"/>
                </a:lnTo>
                <a:cubicBezTo>
                  <a:pt x="856323" y="7341"/>
                  <a:pt x="863663" y="0"/>
                  <a:pt x="872719" y="0"/>
                </a:cubicBezTo>
                <a:lnTo>
                  <a:pt x="1674431" y="0"/>
                </a:lnTo>
                <a:cubicBezTo>
                  <a:pt x="1686497" y="0"/>
                  <a:pt x="1696148" y="9741"/>
                  <a:pt x="1696148" y="21755"/>
                </a:cubicBezTo>
                <a:lnTo>
                  <a:pt x="1696148" y="421719"/>
                </a:lnTo>
                <a:cubicBezTo>
                  <a:pt x="1696148" y="433737"/>
                  <a:pt x="1686497" y="443480"/>
                  <a:pt x="1674431" y="443480"/>
                </a:cubicBezTo>
                <a:lnTo>
                  <a:pt x="872719" y="443480"/>
                </a:lnTo>
                <a:cubicBezTo>
                  <a:pt x="863663" y="443480"/>
                  <a:pt x="856323" y="436140"/>
                  <a:pt x="856323" y="427086"/>
                </a:cubicBezTo>
                <a:lnTo>
                  <a:pt x="856323" y="409681"/>
                </a:lnTo>
                <a:cubicBezTo>
                  <a:pt x="856323" y="405143"/>
                  <a:pt x="852640" y="401466"/>
                  <a:pt x="848106" y="401466"/>
                </a:cubicBezTo>
                <a:cubicBezTo>
                  <a:pt x="843572" y="401466"/>
                  <a:pt x="839889" y="405143"/>
                  <a:pt x="839889" y="409681"/>
                </a:cubicBezTo>
                <a:lnTo>
                  <a:pt x="839889" y="427086"/>
                </a:lnTo>
                <a:cubicBezTo>
                  <a:pt x="839889" y="436140"/>
                  <a:pt x="832548" y="443480"/>
                  <a:pt x="823493" y="443480"/>
                </a:cubicBezTo>
                <a:lnTo>
                  <a:pt x="21767" y="443480"/>
                </a:lnTo>
                <a:cubicBezTo>
                  <a:pt x="9745" y="443480"/>
                  <a:pt x="0" y="433737"/>
                  <a:pt x="0" y="421719"/>
                </a:cubicBezTo>
                <a:lnTo>
                  <a:pt x="0" y="21755"/>
                </a:lnTo>
                <a:cubicBezTo>
                  <a:pt x="0" y="9741"/>
                  <a:pt x="9745" y="0"/>
                  <a:pt x="21767" y="0"/>
                </a:cubicBezTo>
                <a:close/>
                <a:moveTo>
                  <a:pt x="443154" y="444233"/>
                </a:moveTo>
              </a:path>
            </a:pathLst>
          </a:custGeom>
          <a:solidFill>
            <a:srgbClr val="FFFFFF">
              <a:alpha val="100000"/>
            </a:srgbClr>
          </a:solidFill>
          <a:ln w="79304">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13" name="Freeform 376">
            <a:extLst>
              <a:ext uri="{FF2B5EF4-FFF2-40B4-BE49-F238E27FC236}">
                <a16:creationId xmlns:a16="http://schemas.microsoft.com/office/drawing/2014/main" id="{E4797A8F-7591-0565-55D6-A83032C844F1}"/>
              </a:ext>
            </a:extLst>
          </p:cNvPr>
          <p:cNvSpPr/>
          <p:nvPr/>
        </p:nvSpPr>
        <p:spPr>
          <a:xfrm>
            <a:off x="997356" y="2078610"/>
            <a:ext cx="997814" cy="435990"/>
          </a:xfrm>
          <a:custGeom>
            <a:avLst/>
            <a:gdLst/>
            <a:ahLst/>
            <a:cxnLst/>
            <a:rect l="0" t="0" r="0" b="0"/>
            <a:pathLst>
              <a:path w="997814" h="435990">
                <a:moveTo>
                  <a:pt x="0" y="218058"/>
                </a:moveTo>
                <a:cubicBezTo>
                  <a:pt x="0" y="97662"/>
                  <a:pt x="97599" y="0"/>
                  <a:pt x="217983" y="0"/>
                </a:cubicBezTo>
                <a:lnTo>
                  <a:pt x="779754" y="0"/>
                </a:lnTo>
                <a:cubicBezTo>
                  <a:pt x="900151" y="0"/>
                  <a:pt x="997814" y="97662"/>
                  <a:pt x="997814" y="218058"/>
                </a:cubicBezTo>
                <a:lnTo>
                  <a:pt x="997814" y="218058"/>
                </a:lnTo>
                <a:cubicBezTo>
                  <a:pt x="997814" y="338455"/>
                  <a:pt x="900151" y="435990"/>
                  <a:pt x="779754" y="435990"/>
                </a:cubicBezTo>
                <a:lnTo>
                  <a:pt x="217983" y="435990"/>
                </a:lnTo>
                <a:cubicBezTo>
                  <a:pt x="97599" y="435990"/>
                  <a:pt x="0" y="338455"/>
                  <a:pt x="0" y="218058"/>
                </a:cubicBezTo>
                <a:close/>
                <a:moveTo>
                  <a:pt x="3563976" y="4779390"/>
                </a:moveTo>
              </a:path>
            </a:pathLst>
          </a:custGeom>
          <a:solidFill>
            <a:srgbClr val="225B61">
              <a:alpha val="100000"/>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14" name="Freeform 377">
            <a:extLst>
              <a:ext uri="{FF2B5EF4-FFF2-40B4-BE49-F238E27FC236}">
                <a16:creationId xmlns:a16="http://schemas.microsoft.com/office/drawing/2014/main" id="{EBAD9A9C-7B9B-9258-DE2A-6F052CC97FE4}"/>
              </a:ext>
            </a:extLst>
          </p:cNvPr>
          <p:cNvSpPr/>
          <p:nvPr/>
        </p:nvSpPr>
        <p:spPr>
          <a:xfrm>
            <a:off x="6671436" y="2091564"/>
            <a:ext cx="997712" cy="435990"/>
          </a:xfrm>
          <a:custGeom>
            <a:avLst/>
            <a:gdLst/>
            <a:ahLst/>
            <a:cxnLst/>
            <a:rect l="0" t="0" r="0" b="0"/>
            <a:pathLst>
              <a:path w="997712" h="435990">
                <a:moveTo>
                  <a:pt x="0" y="218058"/>
                </a:moveTo>
                <a:cubicBezTo>
                  <a:pt x="0" y="97663"/>
                  <a:pt x="97536" y="0"/>
                  <a:pt x="217932" y="0"/>
                </a:cubicBezTo>
                <a:lnTo>
                  <a:pt x="779781" y="0"/>
                </a:lnTo>
                <a:cubicBezTo>
                  <a:pt x="900177" y="0"/>
                  <a:pt x="997712" y="97663"/>
                  <a:pt x="997712" y="218058"/>
                </a:cubicBezTo>
                <a:lnTo>
                  <a:pt x="997712" y="218058"/>
                </a:lnTo>
                <a:cubicBezTo>
                  <a:pt x="997712" y="338454"/>
                  <a:pt x="900177" y="435990"/>
                  <a:pt x="779781" y="435990"/>
                </a:cubicBezTo>
                <a:lnTo>
                  <a:pt x="217932" y="435990"/>
                </a:lnTo>
                <a:cubicBezTo>
                  <a:pt x="97536" y="435990"/>
                  <a:pt x="0" y="338454"/>
                  <a:pt x="0" y="218058"/>
                </a:cubicBezTo>
                <a:close/>
                <a:moveTo>
                  <a:pt x="-2123058" y="4766436"/>
                </a:moveTo>
              </a:path>
            </a:pathLst>
          </a:custGeom>
          <a:solidFill>
            <a:srgbClr val="225B61">
              <a:alpha val="100000"/>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lstStyle/>
          <a:p>
            <a:pPr algn="ctr"/>
            <a:endParaRPr lang="en-GB"/>
          </a:p>
        </p:txBody>
      </p:sp>
      <p:sp>
        <p:nvSpPr>
          <p:cNvPr id="15" name="Freeform 378">
            <a:extLst>
              <a:ext uri="{FF2B5EF4-FFF2-40B4-BE49-F238E27FC236}">
                <a16:creationId xmlns:a16="http://schemas.microsoft.com/office/drawing/2014/main" id="{BF32E0B5-23DB-E6B1-D300-61BE77F0923B}"/>
              </a:ext>
            </a:extLst>
          </p:cNvPr>
          <p:cNvSpPr/>
          <p:nvPr/>
        </p:nvSpPr>
        <p:spPr>
          <a:xfrm>
            <a:off x="6007608" y="3136393"/>
            <a:ext cx="193548" cy="193548"/>
          </a:xfrm>
          <a:custGeom>
            <a:avLst/>
            <a:gdLst/>
            <a:ahLst/>
            <a:cxnLst/>
            <a:rect l="0" t="0" r="0" b="0"/>
            <a:pathLst>
              <a:path w="193548" h="193548">
                <a:moveTo>
                  <a:pt x="0" y="193548"/>
                </a:moveTo>
                <a:lnTo>
                  <a:pt x="193548" y="193548"/>
                </a:lnTo>
                <a:lnTo>
                  <a:pt x="193548" y="0"/>
                </a:lnTo>
                <a:lnTo>
                  <a:pt x="0" y="0"/>
                </a:lnTo>
                <a:lnTo>
                  <a:pt x="0" y="193548"/>
                </a:lnTo>
                <a:close/>
              </a:path>
            </a:pathLst>
          </a:custGeom>
          <a:noFill/>
          <a:ln w="1778" cap="flat" cmpd="sng">
            <a:solidFill>
              <a:srgbClr val="000000">
                <a:alpha val="0"/>
              </a:srgbClr>
            </a:solidFill>
            <a:miter lim="127000"/>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pic>
        <p:nvPicPr>
          <p:cNvPr id="16" name="Picture 379">
            <a:extLst>
              <a:ext uri="{FF2B5EF4-FFF2-40B4-BE49-F238E27FC236}">
                <a16:creationId xmlns:a16="http://schemas.microsoft.com/office/drawing/2014/main" id="{9FB62B9D-E315-4148-62F8-A1501C1F4CEF}"/>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a:xfrm>
            <a:off x="5995542" y="3123947"/>
            <a:ext cx="138048" cy="217296"/>
          </a:xfrm>
          <a:prstGeom prst="rect">
            <a:avLst/>
          </a:prstGeom>
          <a:noFill/>
        </p:spPr>
      </p:pic>
      <p:pic>
        <p:nvPicPr>
          <p:cNvPr id="17" name="Picture 380">
            <a:extLst>
              <a:ext uri="{FF2B5EF4-FFF2-40B4-BE49-F238E27FC236}">
                <a16:creationId xmlns:a16="http://schemas.microsoft.com/office/drawing/2014/main" id="{341C89BD-F36E-52A0-41F0-422A17FE2557}"/>
              </a:ext>
            </a:extLst>
          </p:cNvPr>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a:xfrm>
            <a:off x="6074536" y="3123947"/>
            <a:ext cx="138048" cy="217296"/>
          </a:xfrm>
          <a:prstGeom prst="rect">
            <a:avLst/>
          </a:prstGeom>
          <a:noFill/>
        </p:spPr>
      </p:pic>
      <p:sp>
        <p:nvSpPr>
          <p:cNvPr id="18" name="Freeform 381">
            <a:extLst>
              <a:ext uri="{FF2B5EF4-FFF2-40B4-BE49-F238E27FC236}">
                <a16:creationId xmlns:a16="http://schemas.microsoft.com/office/drawing/2014/main" id="{87159E91-2ED4-D701-E84D-F11910AFD228}"/>
              </a:ext>
            </a:extLst>
          </p:cNvPr>
          <p:cNvSpPr/>
          <p:nvPr/>
        </p:nvSpPr>
        <p:spPr>
          <a:xfrm>
            <a:off x="997356" y="3552698"/>
            <a:ext cx="4523207" cy="0"/>
          </a:xfrm>
          <a:custGeom>
            <a:avLst/>
            <a:gdLst/>
            <a:ahLst/>
            <a:cxnLst/>
            <a:rect l="0" t="0" r="0" b="0"/>
            <a:pathLst>
              <a:path w="4523207">
                <a:moveTo>
                  <a:pt x="0" y="0"/>
                </a:moveTo>
                <a:lnTo>
                  <a:pt x="4523207" y="0"/>
                </a:lnTo>
              </a:path>
            </a:pathLst>
          </a:custGeom>
          <a:noFill/>
          <a:ln w="3175" cap="flat" cmpd="sng">
            <a:solidFill>
              <a:srgbClr val="DDDDDD">
                <a:alpha val="100000"/>
              </a:srgbClr>
            </a:solidFill>
            <a:miter lim="127000"/>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19" name="Freeform 382">
            <a:extLst>
              <a:ext uri="{FF2B5EF4-FFF2-40B4-BE49-F238E27FC236}">
                <a16:creationId xmlns:a16="http://schemas.microsoft.com/office/drawing/2014/main" id="{34035E78-F33A-87D8-3EDE-983B683D0CC2}"/>
              </a:ext>
            </a:extLst>
          </p:cNvPr>
          <p:cNvSpPr/>
          <p:nvPr/>
        </p:nvSpPr>
        <p:spPr>
          <a:xfrm>
            <a:off x="997356" y="4192652"/>
            <a:ext cx="4523207" cy="126"/>
          </a:xfrm>
          <a:custGeom>
            <a:avLst/>
            <a:gdLst/>
            <a:ahLst/>
            <a:cxnLst/>
            <a:rect l="0" t="0" r="0" b="0"/>
            <a:pathLst>
              <a:path w="4523207" h="126">
                <a:moveTo>
                  <a:pt x="0" y="0"/>
                </a:moveTo>
                <a:lnTo>
                  <a:pt x="4523207" y="126"/>
                </a:lnTo>
              </a:path>
            </a:pathLst>
          </a:custGeom>
          <a:noFill/>
          <a:ln w="3175" cap="flat" cmpd="sng">
            <a:solidFill>
              <a:srgbClr val="DDDDDD">
                <a:alpha val="100000"/>
              </a:srgbClr>
            </a:solidFill>
            <a:miter lim="127000"/>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20" name="Freeform 383">
            <a:extLst>
              <a:ext uri="{FF2B5EF4-FFF2-40B4-BE49-F238E27FC236}">
                <a16:creationId xmlns:a16="http://schemas.microsoft.com/office/drawing/2014/main" id="{2E988045-1F7A-9F29-5CB9-1BEBAB280848}"/>
              </a:ext>
            </a:extLst>
          </p:cNvPr>
          <p:cNvSpPr/>
          <p:nvPr/>
        </p:nvSpPr>
        <p:spPr>
          <a:xfrm>
            <a:off x="997356" y="4832731"/>
            <a:ext cx="4523207" cy="0"/>
          </a:xfrm>
          <a:custGeom>
            <a:avLst/>
            <a:gdLst/>
            <a:ahLst/>
            <a:cxnLst/>
            <a:rect l="0" t="0" r="0" b="0"/>
            <a:pathLst>
              <a:path w="4523207">
                <a:moveTo>
                  <a:pt x="0" y="0"/>
                </a:moveTo>
                <a:lnTo>
                  <a:pt x="4523207" y="0"/>
                </a:lnTo>
              </a:path>
            </a:pathLst>
          </a:custGeom>
          <a:noFill/>
          <a:ln w="3175" cap="flat" cmpd="sng">
            <a:solidFill>
              <a:srgbClr val="DDDDDD">
                <a:alpha val="100000"/>
              </a:srgbClr>
            </a:solidFill>
            <a:miter lim="127000"/>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21" name="Freeform 384">
            <a:extLst>
              <a:ext uri="{FF2B5EF4-FFF2-40B4-BE49-F238E27FC236}">
                <a16:creationId xmlns:a16="http://schemas.microsoft.com/office/drawing/2014/main" id="{BA2E2106-F6D4-7177-A080-8C13B01E66BE}"/>
              </a:ext>
            </a:extLst>
          </p:cNvPr>
          <p:cNvSpPr/>
          <p:nvPr/>
        </p:nvSpPr>
        <p:spPr>
          <a:xfrm>
            <a:off x="6007608" y="3779521"/>
            <a:ext cx="193548" cy="192024"/>
          </a:xfrm>
          <a:custGeom>
            <a:avLst/>
            <a:gdLst/>
            <a:ahLst/>
            <a:cxnLst/>
            <a:rect l="0" t="0" r="0" b="0"/>
            <a:pathLst>
              <a:path w="193548" h="192024">
                <a:moveTo>
                  <a:pt x="0" y="192024"/>
                </a:moveTo>
                <a:lnTo>
                  <a:pt x="193548" y="192024"/>
                </a:lnTo>
                <a:lnTo>
                  <a:pt x="193548" y="0"/>
                </a:lnTo>
                <a:lnTo>
                  <a:pt x="0" y="0"/>
                </a:lnTo>
                <a:lnTo>
                  <a:pt x="0" y="192024"/>
                </a:lnTo>
                <a:close/>
              </a:path>
            </a:pathLst>
          </a:custGeom>
          <a:noFill/>
          <a:ln w="1778" cap="flat" cmpd="sng">
            <a:solidFill>
              <a:srgbClr val="000000">
                <a:alpha val="0"/>
              </a:srgbClr>
            </a:solidFill>
            <a:miter lim="127000"/>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pic>
        <p:nvPicPr>
          <p:cNvPr id="22" name="Picture 385">
            <a:extLst>
              <a:ext uri="{FF2B5EF4-FFF2-40B4-BE49-F238E27FC236}">
                <a16:creationId xmlns:a16="http://schemas.microsoft.com/office/drawing/2014/main" id="{1572BADA-E68C-AE69-D2BA-8BF8D3FE9F72}"/>
              </a:ext>
            </a:extLst>
          </p:cNvPr>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a:xfrm>
            <a:off x="5995542" y="3766821"/>
            <a:ext cx="138048" cy="217392"/>
          </a:xfrm>
          <a:prstGeom prst="rect">
            <a:avLst/>
          </a:prstGeom>
          <a:noFill/>
        </p:spPr>
      </p:pic>
      <p:pic>
        <p:nvPicPr>
          <p:cNvPr id="23" name="Picture 386">
            <a:extLst>
              <a:ext uri="{FF2B5EF4-FFF2-40B4-BE49-F238E27FC236}">
                <a16:creationId xmlns:a16="http://schemas.microsoft.com/office/drawing/2014/main" id="{B104C467-0A54-0EC2-720E-47B0D77C8F63}"/>
              </a:ext>
            </a:extLst>
          </p:cNvPr>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a:xfrm>
            <a:off x="6074536" y="3766821"/>
            <a:ext cx="138048" cy="217392"/>
          </a:xfrm>
          <a:prstGeom prst="rect">
            <a:avLst/>
          </a:prstGeom>
          <a:noFill/>
        </p:spPr>
      </p:pic>
      <p:sp>
        <p:nvSpPr>
          <p:cNvPr id="24" name="Freeform 387">
            <a:extLst>
              <a:ext uri="{FF2B5EF4-FFF2-40B4-BE49-F238E27FC236}">
                <a16:creationId xmlns:a16="http://schemas.microsoft.com/office/drawing/2014/main" id="{9FC7AB3C-F967-E538-EA50-E8162AE92FD2}"/>
              </a:ext>
            </a:extLst>
          </p:cNvPr>
          <p:cNvSpPr/>
          <p:nvPr/>
        </p:nvSpPr>
        <p:spPr>
          <a:xfrm>
            <a:off x="6671436" y="3552698"/>
            <a:ext cx="4523232" cy="0"/>
          </a:xfrm>
          <a:custGeom>
            <a:avLst/>
            <a:gdLst/>
            <a:ahLst/>
            <a:cxnLst/>
            <a:rect l="0" t="0" r="0" b="0"/>
            <a:pathLst>
              <a:path w="4523232">
                <a:moveTo>
                  <a:pt x="0" y="0"/>
                </a:moveTo>
                <a:lnTo>
                  <a:pt x="4523232" y="0"/>
                </a:lnTo>
              </a:path>
            </a:pathLst>
          </a:custGeom>
          <a:noFill/>
          <a:ln w="3175" cap="flat" cmpd="sng">
            <a:solidFill>
              <a:srgbClr val="DDDDDD">
                <a:alpha val="100000"/>
              </a:srgbClr>
            </a:solidFill>
            <a:miter lim="127000"/>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25" name="Freeform 388">
            <a:extLst>
              <a:ext uri="{FF2B5EF4-FFF2-40B4-BE49-F238E27FC236}">
                <a16:creationId xmlns:a16="http://schemas.microsoft.com/office/drawing/2014/main" id="{513EC667-3E1E-E7AF-BF5C-FEF0081AAEC2}"/>
              </a:ext>
            </a:extLst>
          </p:cNvPr>
          <p:cNvSpPr/>
          <p:nvPr/>
        </p:nvSpPr>
        <p:spPr>
          <a:xfrm>
            <a:off x="6671436" y="4192652"/>
            <a:ext cx="4523232" cy="126"/>
          </a:xfrm>
          <a:custGeom>
            <a:avLst/>
            <a:gdLst/>
            <a:ahLst/>
            <a:cxnLst/>
            <a:rect l="0" t="0" r="0" b="0"/>
            <a:pathLst>
              <a:path w="4523232" h="126">
                <a:moveTo>
                  <a:pt x="0" y="0"/>
                </a:moveTo>
                <a:lnTo>
                  <a:pt x="4523232" y="126"/>
                </a:lnTo>
              </a:path>
            </a:pathLst>
          </a:custGeom>
          <a:noFill/>
          <a:ln w="3175" cap="flat" cmpd="sng">
            <a:solidFill>
              <a:srgbClr val="DDDDDD">
                <a:alpha val="100000"/>
              </a:srgbClr>
            </a:solidFill>
            <a:miter lim="127000"/>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26" name="Freeform 389">
            <a:extLst>
              <a:ext uri="{FF2B5EF4-FFF2-40B4-BE49-F238E27FC236}">
                <a16:creationId xmlns:a16="http://schemas.microsoft.com/office/drawing/2014/main" id="{BEBB0E9E-4057-857F-10A8-597A5A6336D7}"/>
              </a:ext>
            </a:extLst>
          </p:cNvPr>
          <p:cNvSpPr/>
          <p:nvPr/>
        </p:nvSpPr>
        <p:spPr>
          <a:xfrm>
            <a:off x="6671436" y="4832731"/>
            <a:ext cx="4523232" cy="0"/>
          </a:xfrm>
          <a:custGeom>
            <a:avLst/>
            <a:gdLst/>
            <a:ahLst/>
            <a:cxnLst/>
            <a:rect l="0" t="0" r="0" b="0"/>
            <a:pathLst>
              <a:path w="4523232">
                <a:moveTo>
                  <a:pt x="0" y="0"/>
                </a:moveTo>
                <a:lnTo>
                  <a:pt x="4523232" y="0"/>
                </a:lnTo>
              </a:path>
            </a:pathLst>
          </a:custGeom>
          <a:noFill/>
          <a:ln w="3175" cap="flat" cmpd="sng">
            <a:solidFill>
              <a:srgbClr val="DDDDDD">
                <a:alpha val="100000"/>
              </a:srgbClr>
            </a:solidFill>
            <a:miter lim="127000"/>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27" name="Freeform 390">
            <a:extLst>
              <a:ext uri="{FF2B5EF4-FFF2-40B4-BE49-F238E27FC236}">
                <a16:creationId xmlns:a16="http://schemas.microsoft.com/office/drawing/2014/main" id="{35A1177C-19E4-A033-DD07-C77BE97F4AA4}"/>
              </a:ext>
            </a:extLst>
          </p:cNvPr>
          <p:cNvSpPr/>
          <p:nvPr/>
        </p:nvSpPr>
        <p:spPr>
          <a:xfrm>
            <a:off x="6007608" y="4421125"/>
            <a:ext cx="193548" cy="193548"/>
          </a:xfrm>
          <a:custGeom>
            <a:avLst/>
            <a:gdLst/>
            <a:ahLst/>
            <a:cxnLst/>
            <a:rect l="0" t="0" r="0" b="0"/>
            <a:pathLst>
              <a:path w="193548" h="193548">
                <a:moveTo>
                  <a:pt x="0" y="193548"/>
                </a:moveTo>
                <a:lnTo>
                  <a:pt x="193548" y="193548"/>
                </a:lnTo>
                <a:lnTo>
                  <a:pt x="193548" y="0"/>
                </a:lnTo>
                <a:lnTo>
                  <a:pt x="0" y="0"/>
                </a:lnTo>
                <a:lnTo>
                  <a:pt x="0" y="193548"/>
                </a:lnTo>
                <a:close/>
              </a:path>
            </a:pathLst>
          </a:custGeom>
          <a:noFill/>
          <a:ln w="1778" cap="flat" cmpd="sng">
            <a:solidFill>
              <a:srgbClr val="000000">
                <a:alpha val="0"/>
              </a:srgbClr>
            </a:solidFill>
            <a:miter lim="127000"/>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pic>
        <p:nvPicPr>
          <p:cNvPr id="28" name="Picture 391">
            <a:extLst>
              <a:ext uri="{FF2B5EF4-FFF2-40B4-BE49-F238E27FC236}">
                <a16:creationId xmlns:a16="http://schemas.microsoft.com/office/drawing/2014/main" id="{DBBEA4DD-490E-C651-81CC-84BE87F9A329}"/>
              </a:ext>
            </a:extLst>
          </p:cNvPr>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a:xfrm>
            <a:off x="5995542" y="4409821"/>
            <a:ext cx="138048" cy="217297"/>
          </a:xfrm>
          <a:prstGeom prst="rect">
            <a:avLst/>
          </a:prstGeom>
          <a:noFill/>
        </p:spPr>
      </p:pic>
      <p:pic>
        <p:nvPicPr>
          <p:cNvPr id="29" name="Picture 392">
            <a:extLst>
              <a:ext uri="{FF2B5EF4-FFF2-40B4-BE49-F238E27FC236}">
                <a16:creationId xmlns:a16="http://schemas.microsoft.com/office/drawing/2014/main" id="{525C3DFF-D794-3273-6DDA-83E97D765154}"/>
              </a:ext>
            </a:extLst>
          </p:cNvPr>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a:xfrm>
            <a:off x="6074536" y="4409821"/>
            <a:ext cx="138048" cy="217297"/>
          </a:xfrm>
          <a:prstGeom prst="rect">
            <a:avLst/>
          </a:prstGeom>
          <a:noFill/>
        </p:spPr>
      </p:pic>
      <p:sp>
        <p:nvSpPr>
          <p:cNvPr id="30" name="Freeform 393">
            <a:extLst>
              <a:ext uri="{FF2B5EF4-FFF2-40B4-BE49-F238E27FC236}">
                <a16:creationId xmlns:a16="http://schemas.microsoft.com/office/drawing/2014/main" id="{5C9D3392-A1A1-3F37-A0C6-305F20C241A3}"/>
              </a:ext>
            </a:extLst>
          </p:cNvPr>
          <p:cNvSpPr/>
          <p:nvPr/>
        </p:nvSpPr>
        <p:spPr>
          <a:xfrm>
            <a:off x="6007608" y="5064253"/>
            <a:ext cx="193548" cy="193547"/>
          </a:xfrm>
          <a:custGeom>
            <a:avLst/>
            <a:gdLst/>
            <a:ahLst/>
            <a:cxnLst/>
            <a:rect l="0" t="0" r="0" b="0"/>
            <a:pathLst>
              <a:path w="193548" h="193547">
                <a:moveTo>
                  <a:pt x="0" y="193547"/>
                </a:moveTo>
                <a:lnTo>
                  <a:pt x="193548" y="193547"/>
                </a:lnTo>
                <a:lnTo>
                  <a:pt x="193548" y="0"/>
                </a:lnTo>
                <a:lnTo>
                  <a:pt x="0" y="0"/>
                </a:lnTo>
                <a:lnTo>
                  <a:pt x="0" y="193547"/>
                </a:lnTo>
                <a:close/>
              </a:path>
            </a:pathLst>
          </a:custGeom>
          <a:noFill/>
          <a:ln w="1778" cap="flat" cmpd="sng">
            <a:solidFill>
              <a:srgbClr val="000000">
                <a:alpha val="0"/>
              </a:srgbClr>
            </a:solidFill>
            <a:miter lim="127000"/>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pic>
        <p:nvPicPr>
          <p:cNvPr id="31" name="Picture 394">
            <a:extLst>
              <a:ext uri="{FF2B5EF4-FFF2-40B4-BE49-F238E27FC236}">
                <a16:creationId xmlns:a16="http://schemas.microsoft.com/office/drawing/2014/main" id="{FD7B82ED-A2D9-F469-ED8C-61D7C4F9217D}"/>
              </a:ext>
            </a:extLst>
          </p:cNvPr>
          <p:cNvPicPr>
            <a:picLocks noChangeArrowheads="1"/>
          </p:cNvPicPr>
          <p:nvPr/>
        </p:nvPicPr>
        <p:blipFill>
          <a:blip r:embed="rId11">
            <a:extLst>
              <a:ext uri="{28A0092B-C50C-407E-A947-70E740481C1C}">
                <a14:useLocalDpi xmlns:a14="http://schemas.microsoft.com/office/drawing/2010/main" val="0"/>
              </a:ext>
            </a:extLst>
          </a:blip>
          <a:srcRect/>
          <a:stretch>
            <a:fillRect/>
          </a:stretch>
        </p:blipFill>
        <p:spPr>
          <a:xfrm>
            <a:off x="5995542" y="5052696"/>
            <a:ext cx="138048" cy="217296"/>
          </a:xfrm>
          <a:prstGeom prst="rect">
            <a:avLst/>
          </a:prstGeom>
          <a:noFill/>
        </p:spPr>
      </p:pic>
      <p:pic>
        <p:nvPicPr>
          <p:cNvPr id="32" name="Picture 395">
            <a:extLst>
              <a:ext uri="{FF2B5EF4-FFF2-40B4-BE49-F238E27FC236}">
                <a16:creationId xmlns:a16="http://schemas.microsoft.com/office/drawing/2014/main" id="{2E9A91C4-205F-D19F-51DB-0549EED0CBD5}"/>
              </a:ext>
            </a:extLst>
          </p:cNvPr>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a:xfrm>
            <a:off x="6074536" y="5052696"/>
            <a:ext cx="138048" cy="217296"/>
          </a:xfrm>
          <a:prstGeom prst="rect">
            <a:avLst/>
          </a:prstGeom>
          <a:noFill/>
        </p:spPr>
      </p:pic>
      <p:sp>
        <p:nvSpPr>
          <p:cNvPr id="33" name="Rectangle 396">
            <a:extLst>
              <a:ext uri="{FF2B5EF4-FFF2-40B4-BE49-F238E27FC236}">
                <a16:creationId xmlns:a16="http://schemas.microsoft.com/office/drawing/2014/main" id="{CCF24D60-AB52-4ED3-3655-322C9552C3A9}"/>
              </a:ext>
            </a:extLst>
          </p:cNvPr>
          <p:cNvSpPr/>
          <p:nvPr/>
        </p:nvSpPr>
        <p:spPr>
          <a:xfrm>
            <a:off x="2094229" y="623800"/>
            <a:ext cx="5156668" cy="967894"/>
          </a:xfrm>
          <a:prstGeom prst="rect">
            <a:avLst/>
          </a:prstGeom>
        </p:spPr>
        <p:txBody>
          <a:bodyPr wrap="none" lIns="0" tIns="0" rIns="0" bIns="0">
            <a:spAutoFit/>
          </a:bodyPr>
          <a:lstStyle/>
          <a:p>
            <a:pPr marL="0"/>
            <a:r>
              <a:rPr lang="en-GB" sz="3206" b="1" i="0" spc="0" baseline="0">
                <a:solidFill>
                  <a:schemeClr val="accent2">
                    <a:lumMod val="60000"/>
                    <a:lumOff val="40000"/>
                  </a:schemeClr>
                </a:solidFill>
              </a:rPr>
              <a:t>Microsoft Fabric </a:t>
            </a:r>
          </a:p>
          <a:p>
            <a:pPr marL="635">
              <a:lnSpc>
                <a:spcPts val="4075"/>
              </a:lnSpc>
            </a:pPr>
            <a:r>
              <a:rPr lang="en-GB" sz="2604" b="0" i="0" spc="0" baseline="0">
                <a:solidFill>
                  <a:schemeClr val="bg1"/>
                </a:solidFill>
              </a:rPr>
              <a:t>The data platform for the era of AI</a:t>
            </a:r>
          </a:p>
        </p:txBody>
      </p:sp>
      <p:sp>
        <p:nvSpPr>
          <p:cNvPr id="34" name="Rectangle 397">
            <a:extLst>
              <a:ext uri="{FF2B5EF4-FFF2-40B4-BE49-F238E27FC236}">
                <a16:creationId xmlns:a16="http://schemas.microsoft.com/office/drawing/2014/main" id="{96103D90-7152-2CC7-040D-DC9C871BDB0B}"/>
              </a:ext>
            </a:extLst>
          </p:cNvPr>
          <p:cNvSpPr/>
          <p:nvPr/>
        </p:nvSpPr>
        <p:spPr>
          <a:xfrm>
            <a:off x="1152753" y="2157478"/>
            <a:ext cx="6003823" cy="311496"/>
          </a:xfrm>
          <a:prstGeom prst="rect">
            <a:avLst/>
          </a:prstGeom>
        </p:spPr>
        <p:txBody>
          <a:bodyPr wrap="none" lIns="0" tIns="0" rIns="0" bIns="0">
            <a:spAutoFit/>
          </a:bodyPr>
          <a:lstStyle/>
          <a:p>
            <a:pPr marL="0">
              <a:tabLst>
                <a:tab pos="5674766" algn="l"/>
              </a:tabLst>
            </a:pPr>
            <a:r>
              <a:rPr lang="en-GB" sz="2006" b="1" i="0" spc="0" baseline="0">
                <a:solidFill>
                  <a:srgbClr val="FFFFFF"/>
                </a:solidFill>
              </a:rPr>
              <a:t>From	</a:t>
            </a:r>
            <a:r>
              <a:rPr lang="en-GB" sz="3036" b="1" i="0" spc="0" baseline="-5189">
                <a:solidFill>
                  <a:srgbClr val="FFFFFF"/>
                </a:solidFill>
              </a:rPr>
              <a:t>To</a:t>
            </a:r>
          </a:p>
        </p:txBody>
      </p:sp>
      <p:sp>
        <p:nvSpPr>
          <p:cNvPr id="35" name="Rectangle 398">
            <a:extLst>
              <a:ext uri="{FF2B5EF4-FFF2-40B4-BE49-F238E27FC236}">
                <a16:creationId xmlns:a16="http://schemas.microsoft.com/office/drawing/2014/main" id="{1F3C96AF-3CF6-D987-838F-563BD8D7ED8A}"/>
              </a:ext>
            </a:extLst>
          </p:cNvPr>
          <p:cNvSpPr/>
          <p:nvPr/>
        </p:nvSpPr>
        <p:spPr>
          <a:xfrm>
            <a:off x="997610" y="3107716"/>
            <a:ext cx="7073283" cy="276999"/>
          </a:xfrm>
          <a:prstGeom prst="rect">
            <a:avLst/>
          </a:prstGeom>
        </p:spPr>
        <p:txBody>
          <a:bodyPr wrap="none" lIns="0" tIns="0" rIns="0" bIns="0">
            <a:spAutoFit/>
          </a:bodyPr>
          <a:lstStyle/>
          <a:p>
            <a:pPr marL="0">
              <a:tabLst>
                <a:tab pos="5674715" algn="l"/>
              </a:tabLst>
            </a:pPr>
            <a:r>
              <a:rPr lang="en-GB" sz="1800" b="0" i="0" spc="0" baseline="0">
                <a:solidFill>
                  <a:srgbClr val="000000"/>
                </a:solidFill>
              </a:rPr>
              <a:t>Multiple analytics services	Unified stack</a:t>
            </a:r>
          </a:p>
        </p:txBody>
      </p:sp>
      <p:sp>
        <p:nvSpPr>
          <p:cNvPr id="36" name="Rectangle 399">
            <a:extLst>
              <a:ext uri="{FF2B5EF4-FFF2-40B4-BE49-F238E27FC236}">
                <a16:creationId xmlns:a16="http://schemas.microsoft.com/office/drawing/2014/main" id="{C5F48C06-EFF4-3993-8554-8698139CDB9E}"/>
              </a:ext>
            </a:extLst>
          </p:cNvPr>
          <p:cNvSpPr/>
          <p:nvPr/>
        </p:nvSpPr>
        <p:spPr>
          <a:xfrm>
            <a:off x="997610" y="3750844"/>
            <a:ext cx="8287782" cy="276999"/>
          </a:xfrm>
          <a:prstGeom prst="rect">
            <a:avLst/>
          </a:prstGeom>
        </p:spPr>
        <p:txBody>
          <a:bodyPr wrap="none" lIns="0" tIns="0" rIns="0" bIns="0">
            <a:spAutoFit/>
          </a:bodyPr>
          <a:lstStyle/>
          <a:p>
            <a:pPr marL="0">
              <a:tabLst>
                <a:tab pos="5674715" algn="l"/>
              </a:tabLst>
            </a:pPr>
            <a:r>
              <a:rPr lang="en-GB" sz="1800" b="0" i="0" spc="0" baseline="0">
                <a:solidFill>
                  <a:srgbClr val="000000"/>
                </a:solidFill>
              </a:rPr>
              <a:t>Disconnected data sources	All the data in one place </a:t>
            </a:r>
          </a:p>
        </p:txBody>
      </p:sp>
      <p:sp>
        <p:nvSpPr>
          <p:cNvPr id="37" name="Rectangle 400">
            <a:extLst>
              <a:ext uri="{FF2B5EF4-FFF2-40B4-BE49-F238E27FC236}">
                <a16:creationId xmlns:a16="http://schemas.microsoft.com/office/drawing/2014/main" id="{EE91355F-D199-8BA5-D57B-1ABACD6F4705}"/>
              </a:ext>
            </a:extLst>
          </p:cNvPr>
          <p:cNvSpPr/>
          <p:nvPr/>
        </p:nvSpPr>
        <p:spPr>
          <a:xfrm>
            <a:off x="997610" y="4393718"/>
            <a:ext cx="7057445" cy="276999"/>
          </a:xfrm>
          <a:prstGeom prst="rect">
            <a:avLst/>
          </a:prstGeom>
        </p:spPr>
        <p:txBody>
          <a:bodyPr wrap="none" lIns="0" tIns="0" rIns="0" bIns="0">
            <a:spAutoFit/>
          </a:bodyPr>
          <a:lstStyle/>
          <a:p>
            <a:pPr marL="0">
              <a:tabLst>
                <a:tab pos="5674715" algn="l"/>
              </a:tabLst>
            </a:pPr>
            <a:r>
              <a:rPr lang="en-GB" sz="1800" b="0" i="0" spc="0" baseline="0">
                <a:solidFill>
                  <a:srgbClr val="000000"/>
                </a:solidFill>
              </a:rPr>
              <a:t>Isolated application	Entire estate</a:t>
            </a:r>
          </a:p>
        </p:txBody>
      </p:sp>
      <p:sp>
        <p:nvSpPr>
          <p:cNvPr id="38" name="Rectangle 401">
            <a:extLst>
              <a:ext uri="{FF2B5EF4-FFF2-40B4-BE49-F238E27FC236}">
                <a16:creationId xmlns:a16="http://schemas.microsoft.com/office/drawing/2014/main" id="{48BD2304-6151-D284-1A1F-96AED75F13B5}"/>
              </a:ext>
            </a:extLst>
          </p:cNvPr>
          <p:cNvSpPr/>
          <p:nvPr/>
        </p:nvSpPr>
        <p:spPr>
          <a:xfrm>
            <a:off x="997610" y="5036846"/>
            <a:ext cx="7189148" cy="276999"/>
          </a:xfrm>
          <a:prstGeom prst="rect">
            <a:avLst/>
          </a:prstGeom>
        </p:spPr>
        <p:txBody>
          <a:bodyPr wrap="none" lIns="0" tIns="0" rIns="0" bIns="0">
            <a:spAutoFit/>
          </a:bodyPr>
          <a:lstStyle/>
          <a:p>
            <a:pPr marL="0">
              <a:tabLst>
                <a:tab pos="5674715" algn="l"/>
              </a:tabLst>
            </a:pPr>
            <a:r>
              <a:rPr lang="en-GB" sz="1800" b="0" i="0" spc="0" baseline="0">
                <a:solidFill>
                  <a:srgbClr val="000000"/>
                </a:solidFill>
              </a:rPr>
              <a:t>Gen AI bolt on	Gen AI built in</a:t>
            </a:r>
          </a:p>
        </p:txBody>
      </p:sp>
    </p:spTree>
    <p:extLst>
      <p:ext uri="{BB962C8B-B14F-4D97-AF65-F5344CB8AC3E}">
        <p14:creationId xmlns:p14="http://schemas.microsoft.com/office/powerpoint/2010/main" val="34601455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A39E42-364E-696E-9FFB-21E70068E99F}"/>
            </a:ext>
          </a:extLst>
        </p:cNvPr>
        <p:cNvGrpSpPr/>
        <p:nvPr/>
      </p:nvGrpSpPr>
      <p:grpSpPr>
        <a:xfrm>
          <a:off x="0" y="0"/>
          <a:ext cx="0" cy="0"/>
          <a:chOff x="0" y="0"/>
          <a:chExt cx="0" cy="0"/>
        </a:xfrm>
      </p:grpSpPr>
      <p:pic>
        <p:nvPicPr>
          <p:cNvPr id="5" name="Picture 370">
            <a:extLst>
              <a:ext uri="{FF2B5EF4-FFF2-40B4-BE49-F238E27FC236}">
                <a16:creationId xmlns:a16="http://schemas.microsoft.com/office/drawing/2014/main" id="{2C9A5B2C-CC0A-A066-AC98-4B3585855754}"/>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a:xfrm rot="1">
            <a:off x="3363340" y="376035"/>
            <a:ext cx="854595" cy="854595"/>
          </a:xfrm>
          <a:prstGeom prst="rect">
            <a:avLst/>
          </a:prstGeom>
          <a:noFill/>
          <a:effectDag name="">
            <a:xfrm kx="1"/>
          </a:effectDag>
        </p:spPr>
      </p:pic>
      <p:sp>
        <p:nvSpPr>
          <p:cNvPr id="7" name="Freeform 407">
            <a:extLst>
              <a:ext uri="{FF2B5EF4-FFF2-40B4-BE49-F238E27FC236}">
                <a16:creationId xmlns:a16="http://schemas.microsoft.com/office/drawing/2014/main" id="{09ED0379-B068-7599-FECE-1B04DF7EE27E}"/>
              </a:ext>
            </a:extLst>
          </p:cNvPr>
          <p:cNvSpPr/>
          <p:nvPr/>
        </p:nvSpPr>
        <p:spPr>
          <a:xfrm>
            <a:off x="184069" y="1586163"/>
            <a:ext cx="1440000" cy="1334389"/>
          </a:xfrm>
          <a:custGeom>
            <a:avLst/>
            <a:gdLst/>
            <a:ahLst/>
            <a:cxnLst/>
            <a:rect l="0" t="0" r="0" b="0"/>
            <a:pathLst>
              <a:path w="1435863" h="1334389">
                <a:moveTo>
                  <a:pt x="0" y="72010"/>
                </a:moveTo>
                <a:cubicBezTo>
                  <a:pt x="0" y="32258"/>
                  <a:pt x="32259" y="0"/>
                  <a:pt x="72048" y="0"/>
                </a:cubicBezTo>
                <a:lnTo>
                  <a:pt x="1363854" y="0"/>
                </a:lnTo>
                <a:cubicBezTo>
                  <a:pt x="1403604" y="0"/>
                  <a:pt x="1435863" y="32258"/>
                  <a:pt x="1435863" y="72010"/>
                </a:cubicBezTo>
                <a:lnTo>
                  <a:pt x="1435863" y="1262381"/>
                </a:lnTo>
                <a:cubicBezTo>
                  <a:pt x="1435863" y="1302131"/>
                  <a:pt x="1403604" y="1334389"/>
                  <a:pt x="1363854" y="1334389"/>
                </a:cubicBezTo>
                <a:lnTo>
                  <a:pt x="72048" y="1334389"/>
                </a:lnTo>
                <a:cubicBezTo>
                  <a:pt x="32259" y="1334389"/>
                  <a:pt x="0" y="1302131"/>
                  <a:pt x="0" y="1262381"/>
                </a:cubicBezTo>
                <a:close/>
                <a:moveTo>
                  <a:pt x="4164330" y="4962271"/>
                </a:moveTo>
              </a:path>
            </a:pathLst>
          </a:custGeom>
          <a:solidFill>
            <a:srgbClr val="FFFFFF">
              <a:alpha val="94117"/>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9" name="Freeform 409">
            <a:extLst>
              <a:ext uri="{FF2B5EF4-FFF2-40B4-BE49-F238E27FC236}">
                <a16:creationId xmlns:a16="http://schemas.microsoft.com/office/drawing/2014/main" id="{C00A9732-D61B-86E5-DD4D-1D2A273CBC74}"/>
              </a:ext>
            </a:extLst>
          </p:cNvPr>
          <p:cNvSpPr/>
          <p:nvPr/>
        </p:nvSpPr>
        <p:spPr>
          <a:xfrm>
            <a:off x="1657527" y="1586163"/>
            <a:ext cx="1440000" cy="1334389"/>
          </a:xfrm>
          <a:custGeom>
            <a:avLst/>
            <a:gdLst/>
            <a:ahLst/>
            <a:cxnLst/>
            <a:rect l="0" t="0" r="0" b="0"/>
            <a:pathLst>
              <a:path w="1435863" h="1334389">
                <a:moveTo>
                  <a:pt x="0" y="72010"/>
                </a:moveTo>
                <a:cubicBezTo>
                  <a:pt x="0" y="32258"/>
                  <a:pt x="32259" y="0"/>
                  <a:pt x="72137" y="0"/>
                </a:cubicBezTo>
                <a:lnTo>
                  <a:pt x="1363853" y="0"/>
                </a:lnTo>
                <a:cubicBezTo>
                  <a:pt x="1403732" y="0"/>
                  <a:pt x="1435863" y="32258"/>
                  <a:pt x="1435863" y="72010"/>
                </a:cubicBezTo>
                <a:lnTo>
                  <a:pt x="1435863" y="1262381"/>
                </a:lnTo>
                <a:cubicBezTo>
                  <a:pt x="1435863" y="1302131"/>
                  <a:pt x="1403732" y="1334389"/>
                  <a:pt x="1363853" y="1334389"/>
                </a:cubicBezTo>
                <a:lnTo>
                  <a:pt x="72137" y="1334389"/>
                </a:lnTo>
                <a:cubicBezTo>
                  <a:pt x="32259" y="1334389"/>
                  <a:pt x="0" y="1302131"/>
                  <a:pt x="0" y="1262381"/>
                </a:cubicBezTo>
                <a:close/>
                <a:moveTo>
                  <a:pt x="2613660" y="4962271"/>
                </a:moveTo>
              </a:path>
            </a:pathLst>
          </a:custGeom>
          <a:solidFill>
            <a:srgbClr val="FFFFFF">
              <a:alpha val="94117"/>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11" name="Freeform 411">
            <a:extLst>
              <a:ext uri="{FF2B5EF4-FFF2-40B4-BE49-F238E27FC236}">
                <a16:creationId xmlns:a16="http://schemas.microsoft.com/office/drawing/2014/main" id="{3E437CA6-E0EE-5D46-CB20-4F9C4BFFA736}"/>
              </a:ext>
            </a:extLst>
          </p:cNvPr>
          <p:cNvSpPr/>
          <p:nvPr/>
        </p:nvSpPr>
        <p:spPr>
          <a:xfrm>
            <a:off x="3130985" y="1586163"/>
            <a:ext cx="1440000" cy="1334389"/>
          </a:xfrm>
          <a:custGeom>
            <a:avLst/>
            <a:gdLst/>
            <a:ahLst/>
            <a:cxnLst/>
            <a:rect l="0" t="0" r="0" b="0"/>
            <a:pathLst>
              <a:path w="1435862" h="1334389">
                <a:moveTo>
                  <a:pt x="0" y="72010"/>
                </a:moveTo>
                <a:cubicBezTo>
                  <a:pt x="0" y="32258"/>
                  <a:pt x="32259" y="0"/>
                  <a:pt x="72010" y="0"/>
                </a:cubicBezTo>
                <a:lnTo>
                  <a:pt x="1363854" y="0"/>
                </a:lnTo>
                <a:cubicBezTo>
                  <a:pt x="1403605" y="0"/>
                  <a:pt x="1435862" y="32258"/>
                  <a:pt x="1435862" y="72010"/>
                </a:cubicBezTo>
                <a:lnTo>
                  <a:pt x="1435862" y="1262381"/>
                </a:lnTo>
                <a:cubicBezTo>
                  <a:pt x="1435862" y="1302131"/>
                  <a:pt x="1403605" y="1334389"/>
                  <a:pt x="1363854" y="1334389"/>
                </a:cubicBezTo>
                <a:lnTo>
                  <a:pt x="72010" y="1334389"/>
                </a:lnTo>
                <a:cubicBezTo>
                  <a:pt x="32259" y="1334389"/>
                  <a:pt x="0" y="1302131"/>
                  <a:pt x="0" y="1262381"/>
                </a:cubicBezTo>
                <a:close/>
                <a:moveTo>
                  <a:pt x="1062863" y="4962271"/>
                </a:moveTo>
              </a:path>
            </a:pathLst>
          </a:custGeom>
          <a:solidFill>
            <a:srgbClr val="FFFFFF">
              <a:alpha val="94117"/>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13" name="Freeform 413">
            <a:extLst>
              <a:ext uri="{FF2B5EF4-FFF2-40B4-BE49-F238E27FC236}">
                <a16:creationId xmlns:a16="http://schemas.microsoft.com/office/drawing/2014/main" id="{3C6535EE-6734-F4C9-2EF5-38FB589EB2BE}"/>
              </a:ext>
            </a:extLst>
          </p:cNvPr>
          <p:cNvSpPr/>
          <p:nvPr/>
        </p:nvSpPr>
        <p:spPr>
          <a:xfrm>
            <a:off x="4604443" y="1586163"/>
            <a:ext cx="1440000" cy="1334389"/>
          </a:xfrm>
          <a:custGeom>
            <a:avLst/>
            <a:gdLst/>
            <a:ahLst/>
            <a:cxnLst/>
            <a:rect l="0" t="0" r="0" b="0"/>
            <a:pathLst>
              <a:path w="1435862" h="1334389">
                <a:moveTo>
                  <a:pt x="0" y="72010"/>
                </a:moveTo>
                <a:cubicBezTo>
                  <a:pt x="0" y="32258"/>
                  <a:pt x="32258" y="0"/>
                  <a:pt x="72009" y="0"/>
                </a:cubicBezTo>
                <a:lnTo>
                  <a:pt x="1363852" y="0"/>
                </a:lnTo>
                <a:cubicBezTo>
                  <a:pt x="1403603" y="0"/>
                  <a:pt x="1435862" y="32258"/>
                  <a:pt x="1435862" y="72010"/>
                </a:cubicBezTo>
                <a:lnTo>
                  <a:pt x="1435862" y="1262381"/>
                </a:lnTo>
                <a:cubicBezTo>
                  <a:pt x="1435862" y="1302131"/>
                  <a:pt x="1403603" y="1334389"/>
                  <a:pt x="1363852" y="1334389"/>
                </a:cubicBezTo>
                <a:lnTo>
                  <a:pt x="72009" y="1334389"/>
                </a:lnTo>
                <a:cubicBezTo>
                  <a:pt x="32258" y="1334389"/>
                  <a:pt x="0" y="1302131"/>
                  <a:pt x="0" y="1262381"/>
                </a:cubicBezTo>
                <a:close/>
                <a:moveTo>
                  <a:pt x="-487808" y="4962271"/>
                </a:moveTo>
              </a:path>
            </a:pathLst>
          </a:custGeom>
          <a:solidFill>
            <a:srgbClr val="FFFFFF">
              <a:alpha val="94117"/>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pic>
        <p:nvPicPr>
          <p:cNvPr id="14" name="Picture 406">
            <a:extLst>
              <a:ext uri="{FF2B5EF4-FFF2-40B4-BE49-F238E27FC236}">
                <a16:creationId xmlns:a16="http://schemas.microsoft.com/office/drawing/2014/main" id="{2168E1FE-CFC7-46E0-0CE1-FBBC2F289A16}"/>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a:xfrm>
            <a:off x="6284133" y="1492669"/>
            <a:ext cx="504000" cy="1583436"/>
          </a:xfrm>
          <a:prstGeom prst="rect">
            <a:avLst/>
          </a:prstGeom>
          <a:noFill/>
        </p:spPr>
      </p:pic>
      <p:sp>
        <p:nvSpPr>
          <p:cNvPr id="15" name="Freeform 415">
            <a:extLst>
              <a:ext uri="{FF2B5EF4-FFF2-40B4-BE49-F238E27FC236}">
                <a16:creationId xmlns:a16="http://schemas.microsoft.com/office/drawing/2014/main" id="{B7E24D58-5018-537F-49B9-0F80593166F6}"/>
              </a:ext>
            </a:extLst>
          </p:cNvPr>
          <p:cNvSpPr/>
          <p:nvPr/>
        </p:nvSpPr>
        <p:spPr>
          <a:xfrm>
            <a:off x="6077901" y="1586163"/>
            <a:ext cx="1440000" cy="1334389"/>
          </a:xfrm>
          <a:custGeom>
            <a:avLst/>
            <a:gdLst/>
            <a:ahLst/>
            <a:cxnLst/>
            <a:rect l="0" t="0" r="0" b="0"/>
            <a:pathLst>
              <a:path w="1435862" h="1334389">
                <a:moveTo>
                  <a:pt x="0" y="72010"/>
                </a:moveTo>
                <a:cubicBezTo>
                  <a:pt x="0" y="32258"/>
                  <a:pt x="32257" y="0"/>
                  <a:pt x="72008" y="0"/>
                </a:cubicBezTo>
                <a:lnTo>
                  <a:pt x="1363853" y="0"/>
                </a:lnTo>
                <a:cubicBezTo>
                  <a:pt x="1403604" y="0"/>
                  <a:pt x="1435862" y="32258"/>
                  <a:pt x="1435862" y="72010"/>
                </a:cubicBezTo>
                <a:lnTo>
                  <a:pt x="1435862" y="1262381"/>
                </a:lnTo>
                <a:cubicBezTo>
                  <a:pt x="1435862" y="1302131"/>
                  <a:pt x="1403604" y="1334389"/>
                  <a:pt x="1363853" y="1334389"/>
                </a:cubicBezTo>
                <a:lnTo>
                  <a:pt x="72008" y="1334389"/>
                </a:lnTo>
                <a:cubicBezTo>
                  <a:pt x="32257" y="1334389"/>
                  <a:pt x="0" y="1302131"/>
                  <a:pt x="0" y="1262381"/>
                </a:cubicBezTo>
                <a:close/>
                <a:moveTo>
                  <a:pt x="-2038478" y="4962271"/>
                </a:moveTo>
              </a:path>
            </a:pathLst>
          </a:custGeom>
          <a:solidFill>
            <a:srgbClr val="FFFFFF">
              <a:alpha val="94117"/>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17" name="Freeform 417">
            <a:extLst>
              <a:ext uri="{FF2B5EF4-FFF2-40B4-BE49-F238E27FC236}">
                <a16:creationId xmlns:a16="http://schemas.microsoft.com/office/drawing/2014/main" id="{48B3A24A-1925-6316-5E0A-37EFF55C7252}"/>
              </a:ext>
            </a:extLst>
          </p:cNvPr>
          <p:cNvSpPr/>
          <p:nvPr/>
        </p:nvSpPr>
        <p:spPr>
          <a:xfrm>
            <a:off x="9024817" y="1586163"/>
            <a:ext cx="1440000" cy="1334389"/>
          </a:xfrm>
          <a:custGeom>
            <a:avLst/>
            <a:gdLst/>
            <a:ahLst/>
            <a:cxnLst/>
            <a:rect l="0" t="0" r="0" b="0"/>
            <a:pathLst>
              <a:path w="1435989" h="1334389">
                <a:moveTo>
                  <a:pt x="0" y="72010"/>
                </a:moveTo>
                <a:cubicBezTo>
                  <a:pt x="0" y="32258"/>
                  <a:pt x="32259" y="0"/>
                  <a:pt x="72136" y="0"/>
                </a:cubicBezTo>
                <a:lnTo>
                  <a:pt x="1363853" y="0"/>
                </a:lnTo>
                <a:cubicBezTo>
                  <a:pt x="1403732" y="0"/>
                  <a:pt x="1435989" y="32258"/>
                  <a:pt x="1435989" y="72010"/>
                </a:cubicBezTo>
                <a:lnTo>
                  <a:pt x="1435989" y="1262381"/>
                </a:lnTo>
                <a:cubicBezTo>
                  <a:pt x="1435989" y="1302131"/>
                  <a:pt x="1403732" y="1334389"/>
                  <a:pt x="1363853" y="1334389"/>
                </a:cubicBezTo>
                <a:lnTo>
                  <a:pt x="72136" y="1334389"/>
                </a:lnTo>
                <a:cubicBezTo>
                  <a:pt x="32259" y="1334389"/>
                  <a:pt x="0" y="1302131"/>
                  <a:pt x="0" y="1262381"/>
                </a:cubicBezTo>
                <a:close/>
                <a:moveTo>
                  <a:pt x="-3589147" y="4962271"/>
                </a:moveTo>
              </a:path>
            </a:pathLst>
          </a:custGeom>
          <a:solidFill>
            <a:srgbClr val="FFFFFF">
              <a:alpha val="94117"/>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pic>
        <p:nvPicPr>
          <p:cNvPr id="18" name="Picture 418">
            <a:extLst>
              <a:ext uri="{FF2B5EF4-FFF2-40B4-BE49-F238E27FC236}">
                <a16:creationId xmlns:a16="http://schemas.microsoft.com/office/drawing/2014/main" id="{6A7CFE1D-A7F9-6249-B044-DB704A097B31}"/>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a:xfrm>
            <a:off x="-19131" y="3758831"/>
            <a:ext cx="11183873" cy="1175664"/>
          </a:xfrm>
          <a:prstGeom prst="rect">
            <a:avLst/>
          </a:prstGeom>
          <a:noFill/>
        </p:spPr>
      </p:pic>
      <p:sp>
        <p:nvSpPr>
          <p:cNvPr id="19" name="Freeform 419">
            <a:extLst>
              <a:ext uri="{FF2B5EF4-FFF2-40B4-BE49-F238E27FC236}">
                <a16:creationId xmlns:a16="http://schemas.microsoft.com/office/drawing/2014/main" id="{4BB4B752-9D55-ADA5-E739-4B27306EA327}"/>
              </a:ext>
            </a:extLst>
          </p:cNvPr>
          <p:cNvSpPr/>
          <p:nvPr/>
        </p:nvSpPr>
        <p:spPr>
          <a:xfrm>
            <a:off x="184069" y="3962438"/>
            <a:ext cx="11754206" cy="731519"/>
          </a:xfrm>
          <a:custGeom>
            <a:avLst/>
            <a:gdLst/>
            <a:ahLst/>
            <a:cxnLst/>
            <a:rect l="0" t="0" r="0" b="0"/>
            <a:pathLst>
              <a:path w="10740137" h="731519">
                <a:moveTo>
                  <a:pt x="0" y="80009"/>
                </a:moveTo>
                <a:cubicBezTo>
                  <a:pt x="0" y="35813"/>
                  <a:pt x="35853" y="0"/>
                  <a:pt x="80061" y="0"/>
                </a:cubicBezTo>
                <a:lnTo>
                  <a:pt x="10660126" y="0"/>
                </a:lnTo>
                <a:cubicBezTo>
                  <a:pt x="10704323" y="0"/>
                  <a:pt x="10740137" y="35813"/>
                  <a:pt x="10740137" y="80009"/>
                </a:cubicBezTo>
                <a:lnTo>
                  <a:pt x="10740137" y="651509"/>
                </a:lnTo>
                <a:cubicBezTo>
                  <a:pt x="10740137" y="695706"/>
                  <a:pt x="10704323" y="731519"/>
                  <a:pt x="10660126" y="731519"/>
                </a:cubicBezTo>
                <a:lnTo>
                  <a:pt x="80061" y="731519"/>
                </a:lnTo>
                <a:cubicBezTo>
                  <a:pt x="35853" y="731519"/>
                  <a:pt x="0" y="695706"/>
                  <a:pt x="0" y="651509"/>
                </a:cubicBezTo>
                <a:close/>
                <a:moveTo>
                  <a:pt x="1788542" y="2594482"/>
                </a:moveTo>
              </a:path>
            </a:pathLst>
          </a:custGeom>
          <a:solidFill>
            <a:srgbClr val="FFFFFF">
              <a:alpha val="100000"/>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pic>
        <p:nvPicPr>
          <p:cNvPr id="20" name="Picture 418">
            <a:extLst>
              <a:ext uri="{FF2B5EF4-FFF2-40B4-BE49-F238E27FC236}">
                <a16:creationId xmlns:a16="http://schemas.microsoft.com/office/drawing/2014/main" id="{DAD33915-91EA-5873-2470-71BC1DF13B36}"/>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a:xfrm>
            <a:off x="-19131" y="2876435"/>
            <a:ext cx="11183873" cy="1175664"/>
          </a:xfrm>
          <a:prstGeom prst="rect">
            <a:avLst/>
          </a:prstGeom>
          <a:noFill/>
        </p:spPr>
      </p:pic>
      <p:sp>
        <p:nvSpPr>
          <p:cNvPr id="21" name="Freeform 421">
            <a:extLst>
              <a:ext uri="{FF2B5EF4-FFF2-40B4-BE49-F238E27FC236}">
                <a16:creationId xmlns:a16="http://schemas.microsoft.com/office/drawing/2014/main" id="{B6616E53-9EFA-6B1C-297D-B9C0ABEF74D5}"/>
              </a:ext>
            </a:extLst>
          </p:cNvPr>
          <p:cNvSpPr/>
          <p:nvPr/>
        </p:nvSpPr>
        <p:spPr>
          <a:xfrm>
            <a:off x="184069" y="3080042"/>
            <a:ext cx="11754206" cy="731520"/>
          </a:xfrm>
          <a:custGeom>
            <a:avLst/>
            <a:gdLst/>
            <a:ahLst/>
            <a:cxnLst/>
            <a:rect l="0" t="0" r="0" b="0"/>
            <a:pathLst>
              <a:path w="10740137" h="731520">
                <a:moveTo>
                  <a:pt x="0" y="80009"/>
                </a:moveTo>
                <a:cubicBezTo>
                  <a:pt x="0" y="35813"/>
                  <a:pt x="35853" y="0"/>
                  <a:pt x="80061" y="0"/>
                </a:cubicBezTo>
                <a:lnTo>
                  <a:pt x="10660126" y="0"/>
                </a:lnTo>
                <a:cubicBezTo>
                  <a:pt x="10704323" y="0"/>
                  <a:pt x="10740137" y="35813"/>
                  <a:pt x="10740137" y="80009"/>
                </a:cubicBezTo>
                <a:lnTo>
                  <a:pt x="10740137" y="651383"/>
                </a:lnTo>
                <a:cubicBezTo>
                  <a:pt x="10740137" y="695578"/>
                  <a:pt x="10704323" y="731520"/>
                  <a:pt x="10660126" y="731520"/>
                </a:cubicBezTo>
                <a:lnTo>
                  <a:pt x="80061" y="731520"/>
                </a:lnTo>
                <a:cubicBezTo>
                  <a:pt x="35853" y="731520"/>
                  <a:pt x="0" y="695578"/>
                  <a:pt x="0" y="651383"/>
                </a:cubicBezTo>
                <a:close/>
                <a:moveTo>
                  <a:pt x="2670938" y="3476878"/>
                </a:moveTo>
              </a:path>
            </a:pathLst>
          </a:custGeom>
          <a:solidFill>
            <a:srgbClr val="FFFFFF">
              <a:alpha val="100000"/>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pic>
        <p:nvPicPr>
          <p:cNvPr id="22" name="Picture 418">
            <a:extLst>
              <a:ext uri="{FF2B5EF4-FFF2-40B4-BE49-F238E27FC236}">
                <a16:creationId xmlns:a16="http://schemas.microsoft.com/office/drawing/2014/main" id="{53E15038-E42B-B5CE-59AF-1A005FC36678}"/>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a:xfrm>
            <a:off x="-19131" y="4641252"/>
            <a:ext cx="11183873" cy="1175664"/>
          </a:xfrm>
          <a:prstGeom prst="rect">
            <a:avLst/>
          </a:prstGeom>
          <a:noFill/>
        </p:spPr>
      </p:pic>
      <p:sp>
        <p:nvSpPr>
          <p:cNvPr id="23" name="Freeform 423">
            <a:extLst>
              <a:ext uri="{FF2B5EF4-FFF2-40B4-BE49-F238E27FC236}">
                <a16:creationId xmlns:a16="http://schemas.microsoft.com/office/drawing/2014/main" id="{ED72E746-4525-3C6D-A124-0DCBCA3537E6}"/>
              </a:ext>
            </a:extLst>
          </p:cNvPr>
          <p:cNvSpPr/>
          <p:nvPr/>
        </p:nvSpPr>
        <p:spPr>
          <a:xfrm>
            <a:off x="184069" y="4844960"/>
            <a:ext cx="11754206" cy="731482"/>
          </a:xfrm>
          <a:custGeom>
            <a:avLst/>
            <a:gdLst/>
            <a:ahLst/>
            <a:cxnLst/>
            <a:rect l="0" t="0" r="0" b="0"/>
            <a:pathLst>
              <a:path w="10740137" h="731482">
                <a:moveTo>
                  <a:pt x="0" y="80010"/>
                </a:moveTo>
                <a:cubicBezTo>
                  <a:pt x="0" y="35815"/>
                  <a:pt x="35853" y="0"/>
                  <a:pt x="80061" y="0"/>
                </a:cubicBezTo>
                <a:lnTo>
                  <a:pt x="10660126" y="0"/>
                </a:lnTo>
                <a:cubicBezTo>
                  <a:pt x="10704323" y="0"/>
                  <a:pt x="10740137" y="35815"/>
                  <a:pt x="10740137" y="80010"/>
                </a:cubicBezTo>
                <a:lnTo>
                  <a:pt x="10740137" y="651422"/>
                </a:lnTo>
                <a:cubicBezTo>
                  <a:pt x="10740137" y="695630"/>
                  <a:pt x="10704323" y="731482"/>
                  <a:pt x="10660126" y="731482"/>
                </a:cubicBezTo>
                <a:lnTo>
                  <a:pt x="80061" y="731482"/>
                </a:lnTo>
                <a:cubicBezTo>
                  <a:pt x="35853" y="731482"/>
                  <a:pt x="0" y="695630"/>
                  <a:pt x="0" y="651422"/>
                </a:cubicBezTo>
                <a:close/>
                <a:moveTo>
                  <a:pt x="906019" y="1711960"/>
                </a:moveTo>
              </a:path>
            </a:pathLst>
          </a:custGeom>
          <a:solidFill>
            <a:srgbClr val="FFFFFF">
              <a:alpha val="100000"/>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24" name="Freeform 424">
            <a:extLst>
              <a:ext uri="{FF2B5EF4-FFF2-40B4-BE49-F238E27FC236}">
                <a16:creationId xmlns:a16="http://schemas.microsoft.com/office/drawing/2014/main" id="{3A2D8B86-E68E-83BA-E124-A804D32F5441}"/>
              </a:ext>
            </a:extLst>
          </p:cNvPr>
          <p:cNvSpPr/>
          <p:nvPr/>
        </p:nvSpPr>
        <p:spPr>
          <a:xfrm>
            <a:off x="39162" y="1487293"/>
            <a:ext cx="12071383" cy="5104007"/>
          </a:xfrm>
          <a:custGeom>
            <a:avLst/>
            <a:gdLst/>
            <a:ahLst/>
            <a:cxnLst/>
            <a:rect l="0" t="0" r="0" b="0"/>
            <a:pathLst>
              <a:path w="11029950" h="4518025">
                <a:moveTo>
                  <a:pt x="0" y="156210"/>
                </a:moveTo>
                <a:cubicBezTo>
                  <a:pt x="0" y="69978"/>
                  <a:pt x="69926" y="0"/>
                  <a:pt x="156184" y="0"/>
                </a:cubicBezTo>
                <a:lnTo>
                  <a:pt x="10873740" y="0"/>
                </a:lnTo>
                <a:cubicBezTo>
                  <a:pt x="10959972" y="0"/>
                  <a:pt x="11029950" y="69978"/>
                  <a:pt x="11029950" y="156210"/>
                </a:cubicBezTo>
                <a:lnTo>
                  <a:pt x="11029950" y="4361841"/>
                </a:lnTo>
                <a:cubicBezTo>
                  <a:pt x="11029950" y="4448099"/>
                  <a:pt x="10959972" y="4518025"/>
                  <a:pt x="10873740" y="4518025"/>
                </a:cubicBezTo>
                <a:lnTo>
                  <a:pt x="156184" y="4518025"/>
                </a:lnTo>
                <a:cubicBezTo>
                  <a:pt x="69926" y="4518025"/>
                  <a:pt x="0" y="4448099"/>
                  <a:pt x="0" y="4361841"/>
                </a:cubicBezTo>
                <a:close/>
                <a:moveTo>
                  <a:pt x="4542790" y="5280025"/>
                </a:moveTo>
              </a:path>
            </a:pathLst>
          </a:custGeom>
          <a:noFill/>
          <a:ln w="19050" cap="rnd" cmpd="sng">
            <a:solidFill>
              <a:srgbClr val="C1C1C1">
                <a:alpha val="100000"/>
              </a:srgbClr>
            </a:solidFill>
            <a:miter lim="127000"/>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pic>
        <p:nvPicPr>
          <p:cNvPr id="25" name="Picture 425">
            <a:extLst>
              <a:ext uri="{FF2B5EF4-FFF2-40B4-BE49-F238E27FC236}">
                <a16:creationId xmlns:a16="http://schemas.microsoft.com/office/drawing/2014/main" id="{3DE2285C-B707-D268-98BF-181B183D01C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a:xfrm>
            <a:off x="705867" y="1770496"/>
            <a:ext cx="396000" cy="396000"/>
          </a:xfrm>
          <a:prstGeom prst="rect">
            <a:avLst/>
          </a:prstGeom>
          <a:noFill/>
        </p:spPr>
      </p:pic>
      <p:pic>
        <p:nvPicPr>
          <p:cNvPr id="26" name="Picture 426">
            <a:extLst>
              <a:ext uri="{FF2B5EF4-FFF2-40B4-BE49-F238E27FC236}">
                <a16:creationId xmlns:a16="http://schemas.microsoft.com/office/drawing/2014/main" id="{A92BABF1-3BE0-FAF8-5EE8-422D6796B19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a:xfrm>
            <a:off x="2170321" y="1770496"/>
            <a:ext cx="396000" cy="396000"/>
          </a:xfrm>
          <a:prstGeom prst="rect">
            <a:avLst/>
          </a:prstGeom>
          <a:noFill/>
        </p:spPr>
      </p:pic>
      <p:pic>
        <p:nvPicPr>
          <p:cNvPr id="27" name="Picture 427">
            <a:extLst>
              <a:ext uri="{FF2B5EF4-FFF2-40B4-BE49-F238E27FC236}">
                <a16:creationId xmlns:a16="http://schemas.microsoft.com/office/drawing/2014/main" id="{85997451-25C5-B2AE-8D82-4A6D97B0C6C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a:xfrm>
            <a:off x="3664722" y="1770496"/>
            <a:ext cx="396000" cy="396000"/>
          </a:xfrm>
          <a:prstGeom prst="rect">
            <a:avLst/>
          </a:prstGeom>
          <a:noFill/>
        </p:spPr>
      </p:pic>
      <p:pic>
        <p:nvPicPr>
          <p:cNvPr id="28" name="Picture 428">
            <a:extLst>
              <a:ext uri="{FF2B5EF4-FFF2-40B4-BE49-F238E27FC236}">
                <a16:creationId xmlns:a16="http://schemas.microsoft.com/office/drawing/2014/main" id="{55F4C337-4FFB-AD3F-B94E-1C8136230CB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a:xfrm>
            <a:off x="5122247" y="1770496"/>
            <a:ext cx="396000" cy="396000"/>
          </a:xfrm>
          <a:prstGeom prst="rect">
            <a:avLst/>
          </a:prstGeom>
          <a:noFill/>
        </p:spPr>
      </p:pic>
      <p:pic>
        <p:nvPicPr>
          <p:cNvPr id="29" name="Picture 429">
            <a:extLst>
              <a:ext uri="{FF2B5EF4-FFF2-40B4-BE49-F238E27FC236}">
                <a16:creationId xmlns:a16="http://schemas.microsoft.com/office/drawing/2014/main" id="{59559C24-CB3B-5F88-A7AA-205BA46BA44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a:xfrm>
            <a:off x="6597901" y="1770496"/>
            <a:ext cx="396000" cy="396000"/>
          </a:xfrm>
          <a:prstGeom prst="rect">
            <a:avLst/>
          </a:prstGeom>
          <a:noFill/>
        </p:spPr>
      </p:pic>
      <p:pic>
        <p:nvPicPr>
          <p:cNvPr id="30" name="Picture 430">
            <a:extLst>
              <a:ext uri="{FF2B5EF4-FFF2-40B4-BE49-F238E27FC236}">
                <a16:creationId xmlns:a16="http://schemas.microsoft.com/office/drawing/2014/main" id="{EFAD37D5-AAF6-8226-F648-6CB398FAA7FB}"/>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a:xfrm>
            <a:off x="9491072" y="1770496"/>
            <a:ext cx="396000" cy="396000"/>
          </a:xfrm>
          <a:prstGeom prst="rect">
            <a:avLst/>
          </a:prstGeom>
          <a:noFill/>
        </p:spPr>
      </p:pic>
      <p:sp>
        <p:nvSpPr>
          <p:cNvPr id="32" name="Freeform 432">
            <a:extLst>
              <a:ext uri="{FF2B5EF4-FFF2-40B4-BE49-F238E27FC236}">
                <a16:creationId xmlns:a16="http://schemas.microsoft.com/office/drawing/2014/main" id="{466B6DB7-5ED2-93A7-0551-9CFEFB8052BA}"/>
              </a:ext>
            </a:extLst>
          </p:cNvPr>
          <p:cNvSpPr/>
          <p:nvPr/>
        </p:nvSpPr>
        <p:spPr>
          <a:xfrm>
            <a:off x="10498275" y="1586163"/>
            <a:ext cx="1440000" cy="1334389"/>
          </a:xfrm>
          <a:custGeom>
            <a:avLst/>
            <a:gdLst/>
            <a:ahLst/>
            <a:cxnLst/>
            <a:rect l="0" t="0" r="0" b="0"/>
            <a:pathLst>
              <a:path w="1435862" h="1334389">
                <a:moveTo>
                  <a:pt x="0" y="72010"/>
                </a:moveTo>
                <a:cubicBezTo>
                  <a:pt x="0" y="32258"/>
                  <a:pt x="32258" y="0"/>
                  <a:pt x="72009" y="0"/>
                </a:cubicBezTo>
                <a:lnTo>
                  <a:pt x="1363852" y="0"/>
                </a:lnTo>
                <a:cubicBezTo>
                  <a:pt x="1403603" y="0"/>
                  <a:pt x="1435862" y="32258"/>
                  <a:pt x="1435862" y="72010"/>
                </a:cubicBezTo>
                <a:lnTo>
                  <a:pt x="1435862" y="1262381"/>
                </a:lnTo>
                <a:cubicBezTo>
                  <a:pt x="1435862" y="1302131"/>
                  <a:pt x="1403603" y="1334389"/>
                  <a:pt x="1363852" y="1334389"/>
                </a:cubicBezTo>
                <a:lnTo>
                  <a:pt x="72009" y="1334389"/>
                </a:lnTo>
                <a:cubicBezTo>
                  <a:pt x="32258" y="1334389"/>
                  <a:pt x="0" y="1302131"/>
                  <a:pt x="0" y="1262381"/>
                </a:cubicBezTo>
                <a:close/>
                <a:moveTo>
                  <a:pt x="-5139945" y="4962271"/>
                </a:moveTo>
              </a:path>
            </a:pathLst>
          </a:custGeom>
          <a:solidFill>
            <a:srgbClr val="FFFFFF">
              <a:alpha val="94117"/>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pic>
        <p:nvPicPr>
          <p:cNvPr id="34" name="Picture 434">
            <a:extLst>
              <a:ext uri="{FF2B5EF4-FFF2-40B4-BE49-F238E27FC236}">
                <a16:creationId xmlns:a16="http://schemas.microsoft.com/office/drawing/2014/main" id="{D913EA48-1402-BCC5-5BC8-6C3F09F123F8}"/>
              </a:ext>
            </a:extLst>
          </p:cNvPr>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a:xfrm>
            <a:off x="10913260" y="1770496"/>
            <a:ext cx="468000" cy="396000"/>
          </a:xfrm>
          <a:prstGeom prst="rect">
            <a:avLst/>
          </a:prstGeom>
          <a:noFill/>
        </p:spPr>
      </p:pic>
      <p:pic>
        <p:nvPicPr>
          <p:cNvPr id="35" name="Picture 435">
            <a:extLst>
              <a:ext uri="{FF2B5EF4-FFF2-40B4-BE49-F238E27FC236}">
                <a16:creationId xmlns:a16="http://schemas.microsoft.com/office/drawing/2014/main" id="{0C27071C-80B3-10E0-5BDC-CEAA2B0ACD5C}"/>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a:xfrm>
            <a:off x="4825411" y="3195408"/>
            <a:ext cx="501256" cy="500710"/>
          </a:xfrm>
          <a:prstGeom prst="rect">
            <a:avLst/>
          </a:prstGeom>
          <a:noFill/>
        </p:spPr>
      </p:pic>
      <p:pic>
        <p:nvPicPr>
          <p:cNvPr id="36" name="Picture 436">
            <a:extLst>
              <a:ext uri="{FF2B5EF4-FFF2-40B4-BE49-F238E27FC236}">
                <a16:creationId xmlns:a16="http://schemas.microsoft.com/office/drawing/2014/main" id="{0D1C08C0-C4AB-42F2-C763-8B47B0AD0632}"/>
              </a:ext>
            </a:extLst>
          </p:cNvPr>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a:xfrm>
            <a:off x="5289978" y="4119067"/>
            <a:ext cx="417360" cy="418172"/>
          </a:xfrm>
          <a:prstGeom prst="rect">
            <a:avLst/>
          </a:prstGeom>
          <a:noFill/>
        </p:spPr>
      </p:pic>
      <p:pic>
        <p:nvPicPr>
          <p:cNvPr id="37" name="Picture 437">
            <a:extLst>
              <a:ext uri="{FF2B5EF4-FFF2-40B4-BE49-F238E27FC236}">
                <a16:creationId xmlns:a16="http://schemas.microsoft.com/office/drawing/2014/main" id="{00E1A3B5-BF93-CBBE-EC47-C371F753C0A3}"/>
              </a:ext>
            </a:extLst>
          </p:cNvPr>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a:xfrm>
            <a:off x="4812711" y="4966754"/>
            <a:ext cx="487857" cy="487857"/>
          </a:xfrm>
          <a:prstGeom prst="rect">
            <a:avLst/>
          </a:prstGeom>
          <a:noFill/>
        </p:spPr>
      </p:pic>
      <p:sp>
        <p:nvSpPr>
          <p:cNvPr id="38" name="Rectangle 438">
            <a:extLst>
              <a:ext uri="{FF2B5EF4-FFF2-40B4-BE49-F238E27FC236}">
                <a16:creationId xmlns:a16="http://schemas.microsoft.com/office/drawing/2014/main" id="{262F1E1B-81A9-1538-E50C-C9EAECE5F34D}"/>
              </a:ext>
            </a:extLst>
          </p:cNvPr>
          <p:cNvSpPr/>
          <p:nvPr/>
        </p:nvSpPr>
        <p:spPr>
          <a:xfrm>
            <a:off x="4570985" y="573733"/>
            <a:ext cx="3657091" cy="493084"/>
          </a:xfrm>
          <a:prstGeom prst="rect">
            <a:avLst/>
          </a:prstGeom>
        </p:spPr>
        <p:txBody>
          <a:bodyPr wrap="none" lIns="0" tIns="0" rIns="0" bIns="0">
            <a:spAutoFit/>
          </a:bodyPr>
          <a:lstStyle/>
          <a:p>
            <a:pPr marL="0"/>
            <a:r>
              <a:rPr lang="en-GB" sz="3204" b="1" i="0" spc="0" baseline="0">
                <a:solidFill>
                  <a:schemeClr val="accent2">
                    <a:lumMod val="60000"/>
                    <a:lumOff val="40000"/>
                  </a:schemeClr>
                </a:solidFill>
              </a:rPr>
              <a:t>Microsoft Fabri</a:t>
            </a:r>
            <a:r>
              <a:rPr lang="en-GB" sz="3204" b="1" i="0" spc="1509" baseline="0">
                <a:solidFill>
                  <a:schemeClr val="accent2">
                    <a:lumMod val="60000"/>
                    <a:lumOff val="40000"/>
                  </a:schemeClr>
                </a:solidFill>
              </a:rPr>
              <a:t>c </a:t>
            </a:r>
          </a:p>
        </p:txBody>
      </p:sp>
      <p:sp>
        <p:nvSpPr>
          <p:cNvPr id="39" name="Rectangle 439">
            <a:extLst>
              <a:ext uri="{FF2B5EF4-FFF2-40B4-BE49-F238E27FC236}">
                <a16:creationId xmlns:a16="http://schemas.microsoft.com/office/drawing/2014/main" id="{84C55374-B9AC-3D35-096F-D05328D5B2D9}"/>
              </a:ext>
            </a:extLst>
          </p:cNvPr>
          <p:cNvSpPr/>
          <p:nvPr/>
        </p:nvSpPr>
        <p:spPr>
          <a:xfrm>
            <a:off x="598272" y="2277510"/>
            <a:ext cx="625108" cy="422616"/>
          </a:xfrm>
          <a:prstGeom prst="rect">
            <a:avLst/>
          </a:prstGeom>
        </p:spPr>
        <p:txBody>
          <a:bodyPr wrap="none" lIns="0" tIns="0" rIns="0" bIns="0">
            <a:spAutoFit/>
          </a:bodyPr>
          <a:lstStyle/>
          <a:p>
            <a:pPr marL="115823"/>
            <a:r>
              <a:rPr lang="en-GB" sz="1403" b="1" i="0" spc="0" baseline="0">
                <a:solidFill>
                  <a:srgbClr val="225B61"/>
                </a:solidFill>
              </a:rPr>
              <a:t>Data </a:t>
            </a:r>
          </a:p>
          <a:p>
            <a:pPr marL="0">
              <a:lnSpc>
                <a:spcPts val="1679"/>
              </a:lnSpc>
            </a:pPr>
            <a:r>
              <a:rPr lang="en-GB" sz="1403" b="1" i="0" spc="0" baseline="0">
                <a:solidFill>
                  <a:srgbClr val="225B61"/>
                </a:solidFill>
              </a:rPr>
              <a:t>Factory</a:t>
            </a:r>
          </a:p>
        </p:txBody>
      </p:sp>
      <p:sp>
        <p:nvSpPr>
          <p:cNvPr id="40" name="Rectangle 440">
            <a:extLst>
              <a:ext uri="{FF2B5EF4-FFF2-40B4-BE49-F238E27FC236}">
                <a16:creationId xmlns:a16="http://schemas.microsoft.com/office/drawing/2014/main" id="{6E4F2C92-3890-ADC8-717E-696597459E07}"/>
              </a:ext>
            </a:extLst>
          </p:cNvPr>
          <p:cNvSpPr/>
          <p:nvPr/>
        </p:nvSpPr>
        <p:spPr>
          <a:xfrm>
            <a:off x="1896720" y="2277510"/>
            <a:ext cx="993862" cy="422616"/>
          </a:xfrm>
          <a:prstGeom prst="rect">
            <a:avLst/>
          </a:prstGeom>
        </p:spPr>
        <p:txBody>
          <a:bodyPr wrap="none" lIns="0" tIns="0" rIns="0" bIns="0">
            <a:spAutoFit/>
          </a:bodyPr>
          <a:lstStyle/>
          <a:p>
            <a:pPr marL="292608"/>
            <a:r>
              <a:rPr lang="en-GB" sz="1403" b="1" i="0" spc="0" baseline="0">
                <a:solidFill>
                  <a:srgbClr val="225B61"/>
                </a:solidFill>
              </a:rPr>
              <a:t>Data </a:t>
            </a:r>
          </a:p>
          <a:p>
            <a:pPr marL="0">
              <a:lnSpc>
                <a:spcPts val="1679"/>
              </a:lnSpc>
            </a:pPr>
            <a:r>
              <a:rPr lang="en-GB" sz="1403" b="1" i="0" spc="0" baseline="0">
                <a:solidFill>
                  <a:srgbClr val="225B61"/>
                </a:solidFill>
              </a:rPr>
              <a:t>Engineering</a:t>
            </a:r>
          </a:p>
        </p:txBody>
      </p:sp>
      <p:sp>
        <p:nvSpPr>
          <p:cNvPr id="41" name="Rectangle 441">
            <a:extLst>
              <a:ext uri="{FF2B5EF4-FFF2-40B4-BE49-F238E27FC236}">
                <a16:creationId xmlns:a16="http://schemas.microsoft.com/office/drawing/2014/main" id="{218A764D-D997-4542-C96B-DCCB33AB33FD}"/>
              </a:ext>
            </a:extLst>
          </p:cNvPr>
          <p:cNvSpPr/>
          <p:nvPr/>
        </p:nvSpPr>
        <p:spPr>
          <a:xfrm>
            <a:off x="3395944" y="2277510"/>
            <a:ext cx="910083" cy="422158"/>
          </a:xfrm>
          <a:prstGeom prst="rect">
            <a:avLst/>
          </a:prstGeom>
        </p:spPr>
        <p:txBody>
          <a:bodyPr wrap="none" lIns="0" tIns="0" rIns="0" bIns="0">
            <a:spAutoFit/>
          </a:bodyPr>
          <a:lstStyle/>
          <a:p>
            <a:pPr marL="265429"/>
            <a:r>
              <a:rPr lang="en-GB" sz="1403" b="1" i="0" spc="0" baseline="0">
                <a:solidFill>
                  <a:srgbClr val="225B61"/>
                </a:solidFill>
              </a:rPr>
              <a:t>Data </a:t>
            </a:r>
          </a:p>
          <a:p>
            <a:pPr marL="0">
              <a:lnSpc>
                <a:spcPts val="1679"/>
              </a:lnSpc>
            </a:pPr>
            <a:r>
              <a:rPr lang="en-GB" sz="1403" b="1" i="0" spc="0" baseline="0">
                <a:solidFill>
                  <a:srgbClr val="225B61"/>
                </a:solidFill>
              </a:rPr>
              <a:t>Warehouse</a:t>
            </a:r>
          </a:p>
        </p:txBody>
      </p:sp>
      <p:sp>
        <p:nvSpPr>
          <p:cNvPr id="42" name="Rectangle 442">
            <a:extLst>
              <a:ext uri="{FF2B5EF4-FFF2-40B4-BE49-F238E27FC236}">
                <a16:creationId xmlns:a16="http://schemas.microsoft.com/office/drawing/2014/main" id="{7FE6D77C-B7A5-80E4-B7AC-138C4AE534F6}"/>
              </a:ext>
            </a:extLst>
          </p:cNvPr>
          <p:cNvSpPr/>
          <p:nvPr/>
        </p:nvSpPr>
        <p:spPr>
          <a:xfrm>
            <a:off x="5009819" y="2277510"/>
            <a:ext cx="646011" cy="422616"/>
          </a:xfrm>
          <a:prstGeom prst="rect">
            <a:avLst/>
          </a:prstGeom>
        </p:spPr>
        <p:txBody>
          <a:bodyPr wrap="none" lIns="0" tIns="0" rIns="0" bIns="0">
            <a:spAutoFit/>
          </a:bodyPr>
          <a:lstStyle/>
          <a:p>
            <a:pPr marL="124968"/>
            <a:r>
              <a:rPr lang="en-GB" sz="1403" b="1" i="0" spc="0" baseline="0">
                <a:solidFill>
                  <a:srgbClr val="225B61"/>
                </a:solidFill>
              </a:rPr>
              <a:t>Data </a:t>
            </a:r>
          </a:p>
          <a:p>
            <a:pPr marL="0">
              <a:lnSpc>
                <a:spcPts val="1679"/>
              </a:lnSpc>
            </a:pPr>
            <a:r>
              <a:rPr lang="en-GB" sz="1403" b="1" i="0" spc="0" baseline="0">
                <a:solidFill>
                  <a:srgbClr val="225B61"/>
                </a:solidFill>
              </a:rPr>
              <a:t>Science</a:t>
            </a:r>
          </a:p>
        </p:txBody>
      </p:sp>
      <p:sp>
        <p:nvSpPr>
          <p:cNvPr id="43" name="Rectangle 443">
            <a:extLst>
              <a:ext uri="{FF2B5EF4-FFF2-40B4-BE49-F238E27FC236}">
                <a16:creationId xmlns:a16="http://schemas.microsoft.com/office/drawing/2014/main" id="{C1CD0B2B-C723-4213-74D9-3BF9997EAEF2}"/>
              </a:ext>
            </a:extLst>
          </p:cNvPr>
          <p:cNvSpPr/>
          <p:nvPr/>
        </p:nvSpPr>
        <p:spPr>
          <a:xfrm>
            <a:off x="6325564" y="2277510"/>
            <a:ext cx="962251" cy="422616"/>
          </a:xfrm>
          <a:prstGeom prst="rect">
            <a:avLst/>
          </a:prstGeom>
        </p:spPr>
        <p:txBody>
          <a:bodyPr wrap="none" lIns="0" tIns="0" rIns="0" bIns="0">
            <a:spAutoFit/>
          </a:bodyPr>
          <a:lstStyle/>
          <a:p>
            <a:pPr marL="71627"/>
            <a:r>
              <a:rPr lang="en-GB" sz="1403" b="1" i="0" spc="0" baseline="0">
                <a:solidFill>
                  <a:srgbClr val="225B61"/>
                </a:solidFill>
              </a:rPr>
              <a:t>Real-Time </a:t>
            </a:r>
          </a:p>
          <a:p>
            <a:pPr marL="0">
              <a:lnSpc>
                <a:spcPts val="1679"/>
              </a:lnSpc>
            </a:pPr>
            <a:r>
              <a:rPr lang="en-GB" sz="1403" b="1" i="0" spc="0" baseline="0">
                <a:solidFill>
                  <a:srgbClr val="225B61"/>
                </a:solidFill>
              </a:rPr>
              <a:t>Intelligence</a:t>
            </a:r>
          </a:p>
        </p:txBody>
      </p:sp>
      <p:sp>
        <p:nvSpPr>
          <p:cNvPr id="44" name="Rectangle 444">
            <a:extLst>
              <a:ext uri="{FF2B5EF4-FFF2-40B4-BE49-F238E27FC236}">
                <a16:creationId xmlns:a16="http://schemas.microsoft.com/office/drawing/2014/main" id="{4E923C17-B29B-0DFD-FB00-4CFA214E2DDB}"/>
              </a:ext>
            </a:extLst>
          </p:cNvPr>
          <p:cNvSpPr/>
          <p:nvPr/>
        </p:nvSpPr>
        <p:spPr>
          <a:xfrm>
            <a:off x="9492868" y="2277510"/>
            <a:ext cx="517257" cy="422616"/>
          </a:xfrm>
          <a:prstGeom prst="rect">
            <a:avLst/>
          </a:prstGeom>
        </p:spPr>
        <p:txBody>
          <a:bodyPr wrap="none" lIns="0" tIns="0" rIns="0" bIns="0">
            <a:spAutoFit/>
          </a:bodyPr>
          <a:lstStyle/>
          <a:p>
            <a:pPr marL="0"/>
            <a:r>
              <a:rPr lang="en-GB" sz="1403" b="1" i="0" spc="0" baseline="0">
                <a:solidFill>
                  <a:srgbClr val="225B61"/>
                </a:solidFill>
              </a:rPr>
              <a:t>Power</a:t>
            </a:r>
          </a:p>
          <a:p>
            <a:pPr marL="173735">
              <a:lnSpc>
                <a:spcPts val="1679"/>
              </a:lnSpc>
            </a:pPr>
            <a:r>
              <a:rPr lang="en-GB" sz="1403" b="1" i="0" spc="0" baseline="0">
                <a:solidFill>
                  <a:srgbClr val="225B61"/>
                </a:solidFill>
              </a:rPr>
              <a:t>BI</a:t>
            </a:r>
          </a:p>
        </p:txBody>
      </p:sp>
      <p:sp>
        <p:nvSpPr>
          <p:cNvPr id="45" name="Rectangle 445">
            <a:extLst>
              <a:ext uri="{FF2B5EF4-FFF2-40B4-BE49-F238E27FC236}">
                <a16:creationId xmlns:a16="http://schemas.microsoft.com/office/drawing/2014/main" id="{7E9EEA6A-2E2E-5EC2-DDF0-544B570388D0}"/>
              </a:ext>
            </a:extLst>
          </p:cNvPr>
          <p:cNvSpPr/>
          <p:nvPr/>
        </p:nvSpPr>
        <p:spPr>
          <a:xfrm>
            <a:off x="10794888" y="2170830"/>
            <a:ext cx="885371" cy="640625"/>
          </a:xfrm>
          <a:prstGeom prst="rect">
            <a:avLst/>
          </a:prstGeom>
        </p:spPr>
        <p:txBody>
          <a:bodyPr wrap="none" lIns="0" tIns="0" rIns="0" bIns="0">
            <a:spAutoFit/>
          </a:bodyPr>
          <a:lstStyle/>
          <a:p>
            <a:pPr marL="30480"/>
            <a:r>
              <a:rPr lang="en-GB" sz="1403" b="1" i="0" spc="0" baseline="0">
                <a:solidFill>
                  <a:srgbClr val="225B61"/>
                </a:solidFill>
              </a:rPr>
              <a:t>Partner &amp; </a:t>
            </a:r>
          </a:p>
          <a:p>
            <a:pPr marL="77723">
              <a:lnSpc>
                <a:spcPts val="1679"/>
              </a:lnSpc>
            </a:pPr>
            <a:r>
              <a:rPr lang="en-GB" sz="1403" b="1" i="0" spc="0" baseline="0">
                <a:solidFill>
                  <a:srgbClr val="225B61"/>
                </a:solidFill>
              </a:rPr>
              <a:t>Industry </a:t>
            </a:r>
          </a:p>
          <a:p>
            <a:pPr marL="0">
              <a:lnSpc>
                <a:spcPts val="1679"/>
              </a:lnSpc>
            </a:pPr>
            <a:r>
              <a:rPr lang="en-GB" sz="1403" b="1" i="0" spc="0" baseline="0">
                <a:solidFill>
                  <a:srgbClr val="225B61"/>
                </a:solidFill>
              </a:rPr>
              <a:t>workloads</a:t>
            </a:r>
          </a:p>
        </p:txBody>
      </p:sp>
      <p:sp>
        <p:nvSpPr>
          <p:cNvPr id="46" name="Rectangle 446">
            <a:extLst>
              <a:ext uri="{FF2B5EF4-FFF2-40B4-BE49-F238E27FC236}">
                <a16:creationId xmlns:a16="http://schemas.microsoft.com/office/drawing/2014/main" id="{C4AB98F1-2E8E-9E24-8AE0-AD86BCFE908F}"/>
              </a:ext>
            </a:extLst>
          </p:cNvPr>
          <p:cNvSpPr/>
          <p:nvPr/>
        </p:nvSpPr>
        <p:spPr>
          <a:xfrm>
            <a:off x="5415199" y="3307277"/>
            <a:ext cx="1914242" cy="308418"/>
          </a:xfrm>
          <a:prstGeom prst="rect">
            <a:avLst/>
          </a:prstGeom>
        </p:spPr>
        <p:txBody>
          <a:bodyPr wrap="none" lIns="0" tIns="0" rIns="0" bIns="0">
            <a:spAutoFit/>
          </a:bodyPr>
          <a:lstStyle/>
          <a:p>
            <a:pPr marL="0"/>
            <a:r>
              <a:rPr lang="en-GB" sz="2004" b="1" i="0" spc="0" baseline="0">
                <a:solidFill>
                  <a:srgbClr val="225B61"/>
                </a:solidFill>
              </a:rPr>
              <a:t>Copilot in Fabric</a:t>
            </a:r>
          </a:p>
        </p:txBody>
      </p:sp>
      <p:sp>
        <p:nvSpPr>
          <p:cNvPr id="47" name="Rectangle 447">
            <a:extLst>
              <a:ext uri="{FF2B5EF4-FFF2-40B4-BE49-F238E27FC236}">
                <a16:creationId xmlns:a16="http://schemas.microsoft.com/office/drawing/2014/main" id="{89B04B6D-12E9-35C5-C4F9-6180C89EB768}"/>
              </a:ext>
            </a:extLst>
          </p:cNvPr>
          <p:cNvSpPr/>
          <p:nvPr/>
        </p:nvSpPr>
        <p:spPr>
          <a:xfrm>
            <a:off x="5834299" y="4189927"/>
            <a:ext cx="1037143" cy="308418"/>
          </a:xfrm>
          <a:prstGeom prst="rect">
            <a:avLst/>
          </a:prstGeom>
        </p:spPr>
        <p:txBody>
          <a:bodyPr wrap="none" lIns="0" tIns="0" rIns="0" bIns="0">
            <a:spAutoFit/>
          </a:bodyPr>
          <a:lstStyle/>
          <a:p>
            <a:pPr marL="0"/>
            <a:r>
              <a:rPr lang="en-GB" sz="2004" b="1" i="0" spc="0" baseline="0">
                <a:solidFill>
                  <a:srgbClr val="225B61"/>
                </a:solidFill>
              </a:rPr>
              <a:t>OneLake</a:t>
            </a:r>
          </a:p>
        </p:txBody>
      </p:sp>
      <p:sp>
        <p:nvSpPr>
          <p:cNvPr id="48" name="Rectangle 448">
            <a:extLst>
              <a:ext uri="{FF2B5EF4-FFF2-40B4-BE49-F238E27FC236}">
                <a16:creationId xmlns:a16="http://schemas.microsoft.com/office/drawing/2014/main" id="{F63E0945-6B42-0EA3-6A8A-429DF478BBEB}"/>
              </a:ext>
            </a:extLst>
          </p:cNvPr>
          <p:cNvSpPr/>
          <p:nvPr/>
        </p:nvSpPr>
        <p:spPr>
          <a:xfrm>
            <a:off x="5402499" y="5072679"/>
            <a:ext cx="2148409" cy="308418"/>
          </a:xfrm>
          <a:prstGeom prst="rect">
            <a:avLst/>
          </a:prstGeom>
        </p:spPr>
        <p:txBody>
          <a:bodyPr wrap="none" lIns="0" tIns="0" rIns="0" bIns="0">
            <a:spAutoFit/>
          </a:bodyPr>
          <a:lstStyle/>
          <a:p>
            <a:pPr marL="0"/>
            <a:r>
              <a:rPr lang="en-GB" sz="2004" b="1" i="0" spc="0" baseline="0">
                <a:solidFill>
                  <a:srgbClr val="225B61"/>
                </a:solidFill>
              </a:rPr>
              <a:t>Microsoft Purview</a:t>
            </a:r>
          </a:p>
        </p:txBody>
      </p:sp>
      <p:sp>
        <p:nvSpPr>
          <p:cNvPr id="3" name="Freeform 417">
            <a:extLst>
              <a:ext uri="{FF2B5EF4-FFF2-40B4-BE49-F238E27FC236}">
                <a16:creationId xmlns:a16="http://schemas.microsoft.com/office/drawing/2014/main" id="{F0306BF8-7F84-B52C-5724-CF77E8E38A60}"/>
              </a:ext>
            </a:extLst>
          </p:cNvPr>
          <p:cNvSpPr/>
          <p:nvPr/>
        </p:nvSpPr>
        <p:spPr>
          <a:xfrm>
            <a:off x="7551359" y="1586163"/>
            <a:ext cx="1440000" cy="1334389"/>
          </a:xfrm>
          <a:custGeom>
            <a:avLst/>
            <a:gdLst/>
            <a:ahLst/>
            <a:cxnLst/>
            <a:rect l="0" t="0" r="0" b="0"/>
            <a:pathLst>
              <a:path w="1435989" h="1334389">
                <a:moveTo>
                  <a:pt x="0" y="72010"/>
                </a:moveTo>
                <a:cubicBezTo>
                  <a:pt x="0" y="32258"/>
                  <a:pt x="32259" y="0"/>
                  <a:pt x="72136" y="0"/>
                </a:cubicBezTo>
                <a:lnTo>
                  <a:pt x="1363853" y="0"/>
                </a:lnTo>
                <a:cubicBezTo>
                  <a:pt x="1403732" y="0"/>
                  <a:pt x="1435989" y="32258"/>
                  <a:pt x="1435989" y="72010"/>
                </a:cubicBezTo>
                <a:lnTo>
                  <a:pt x="1435989" y="1262381"/>
                </a:lnTo>
                <a:cubicBezTo>
                  <a:pt x="1435989" y="1302131"/>
                  <a:pt x="1403732" y="1334389"/>
                  <a:pt x="1363853" y="1334389"/>
                </a:cubicBezTo>
                <a:lnTo>
                  <a:pt x="72136" y="1334389"/>
                </a:lnTo>
                <a:cubicBezTo>
                  <a:pt x="32259" y="1334389"/>
                  <a:pt x="0" y="1302131"/>
                  <a:pt x="0" y="1262381"/>
                </a:cubicBezTo>
                <a:close/>
                <a:moveTo>
                  <a:pt x="-3589147" y="4962271"/>
                </a:moveTo>
              </a:path>
            </a:pathLst>
          </a:custGeom>
          <a:solidFill>
            <a:srgbClr val="FFFFFF">
              <a:alpha val="94117"/>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pic>
        <p:nvPicPr>
          <p:cNvPr id="4" name="Picture 430">
            <a:extLst>
              <a:ext uri="{FF2B5EF4-FFF2-40B4-BE49-F238E27FC236}">
                <a16:creationId xmlns:a16="http://schemas.microsoft.com/office/drawing/2014/main" id="{25F97009-A9F5-AEE4-BB66-1C3B6F95D39E}"/>
              </a:ext>
            </a:extLst>
          </p:cNvPr>
          <p:cNvPicPr>
            <a:picLocks noChangeAspect="1" noChangeArrowheads="1"/>
          </p:cNvPicPr>
          <p:nvPr/>
        </p:nvPicPr>
        <p:blipFill>
          <a:blip r:embed="rId16">
            <a:extLst>
              <a:ext uri="{96DAC541-7B7A-43D3-8B79-37D633B846F1}">
                <asvg:svgBlip xmlns:asvg="http://schemas.microsoft.com/office/drawing/2016/SVG/main" r:embed="rId17"/>
              </a:ext>
            </a:extLst>
          </a:blip>
          <a:srcRect/>
          <a:stretch/>
        </p:blipFill>
        <p:spPr>
          <a:xfrm>
            <a:off x="8029805" y="1770496"/>
            <a:ext cx="396000" cy="396000"/>
          </a:xfrm>
          <a:prstGeom prst="rect">
            <a:avLst/>
          </a:prstGeom>
          <a:noFill/>
        </p:spPr>
      </p:pic>
      <p:sp>
        <p:nvSpPr>
          <p:cNvPr id="50" name="Rectangle 444">
            <a:extLst>
              <a:ext uri="{FF2B5EF4-FFF2-40B4-BE49-F238E27FC236}">
                <a16:creationId xmlns:a16="http://schemas.microsoft.com/office/drawing/2014/main" id="{E97198AA-101B-841B-2FFF-973F6FABF7CF}"/>
              </a:ext>
            </a:extLst>
          </p:cNvPr>
          <p:cNvSpPr/>
          <p:nvPr/>
        </p:nvSpPr>
        <p:spPr>
          <a:xfrm>
            <a:off x="7849769" y="2380643"/>
            <a:ext cx="866071" cy="215893"/>
          </a:xfrm>
          <a:prstGeom prst="rect">
            <a:avLst/>
          </a:prstGeom>
        </p:spPr>
        <p:txBody>
          <a:bodyPr wrap="none" lIns="0" tIns="0" rIns="0" bIns="0">
            <a:spAutoFit/>
          </a:bodyPr>
          <a:lstStyle/>
          <a:p>
            <a:pPr marL="0"/>
            <a:r>
              <a:rPr lang="en-GB" sz="1403" b="1" i="0" spc="0" baseline="0">
                <a:solidFill>
                  <a:srgbClr val="225B61"/>
                </a:solidFill>
              </a:rPr>
              <a:t>Databases</a:t>
            </a:r>
          </a:p>
        </p:txBody>
      </p:sp>
      <p:sp>
        <p:nvSpPr>
          <p:cNvPr id="51" name="Freeform 433">
            <a:extLst>
              <a:ext uri="{FF2B5EF4-FFF2-40B4-BE49-F238E27FC236}">
                <a16:creationId xmlns:a16="http://schemas.microsoft.com/office/drawing/2014/main" id="{449CC8B8-D9C9-3E06-AC7F-329F922777B7}"/>
              </a:ext>
            </a:extLst>
          </p:cNvPr>
          <p:cNvSpPr/>
          <p:nvPr/>
        </p:nvSpPr>
        <p:spPr>
          <a:xfrm>
            <a:off x="10491213" y="1579833"/>
            <a:ext cx="1440000" cy="1334389"/>
          </a:xfrm>
          <a:custGeom>
            <a:avLst/>
            <a:gdLst/>
            <a:ahLst/>
            <a:cxnLst/>
            <a:rect l="0" t="0" r="0" b="0"/>
            <a:pathLst>
              <a:path w="1435862" h="1334389">
                <a:moveTo>
                  <a:pt x="0" y="72010"/>
                </a:moveTo>
                <a:cubicBezTo>
                  <a:pt x="0" y="32258"/>
                  <a:pt x="32258" y="0"/>
                  <a:pt x="72009" y="0"/>
                </a:cubicBezTo>
                <a:lnTo>
                  <a:pt x="1363852" y="0"/>
                </a:lnTo>
                <a:cubicBezTo>
                  <a:pt x="1403603" y="0"/>
                  <a:pt x="1435862" y="32258"/>
                  <a:pt x="1435862" y="72010"/>
                </a:cubicBezTo>
                <a:lnTo>
                  <a:pt x="1435862" y="1262381"/>
                </a:lnTo>
                <a:cubicBezTo>
                  <a:pt x="1435862" y="1302131"/>
                  <a:pt x="1403603" y="1334389"/>
                  <a:pt x="1363852" y="1334389"/>
                </a:cubicBezTo>
                <a:lnTo>
                  <a:pt x="72009" y="1334389"/>
                </a:lnTo>
                <a:cubicBezTo>
                  <a:pt x="32258" y="1334389"/>
                  <a:pt x="0" y="1302131"/>
                  <a:pt x="0" y="1262381"/>
                </a:cubicBezTo>
                <a:close/>
                <a:moveTo>
                  <a:pt x="-5139945" y="4962271"/>
                </a:moveTo>
              </a:path>
            </a:pathLst>
          </a:custGeom>
          <a:noFill/>
          <a:ln w="12700" cap="flat" cmpd="sng">
            <a:solidFill>
              <a:srgbClr val="818181">
                <a:alpha val="100000"/>
              </a:srgbClr>
            </a:solidFill>
            <a:custDash>
              <a:ds d="400000" sp="300000"/>
            </a:custDash>
            <a:miter lim="127000"/>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52" name="Freeform 423">
            <a:extLst>
              <a:ext uri="{FF2B5EF4-FFF2-40B4-BE49-F238E27FC236}">
                <a16:creationId xmlns:a16="http://schemas.microsoft.com/office/drawing/2014/main" id="{ABEEF83E-DCDB-64A0-D94F-2539A9359C7D}"/>
              </a:ext>
            </a:extLst>
          </p:cNvPr>
          <p:cNvSpPr/>
          <p:nvPr/>
        </p:nvSpPr>
        <p:spPr>
          <a:xfrm>
            <a:off x="197750" y="5732019"/>
            <a:ext cx="11754206" cy="731482"/>
          </a:xfrm>
          <a:custGeom>
            <a:avLst/>
            <a:gdLst/>
            <a:ahLst/>
            <a:cxnLst/>
            <a:rect l="0" t="0" r="0" b="0"/>
            <a:pathLst>
              <a:path w="10740137" h="731482">
                <a:moveTo>
                  <a:pt x="0" y="80010"/>
                </a:moveTo>
                <a:cubicBezTo>
                  <a:pt x="0" y="35815"/>
                  <a:pt x="35853" y="0"/>
                  <a:pt x="80061" y="0"/>
                </a:cubicBezTo>
                <a:lnTo>
                  <a:pt x="10660126" y="0"/>
                </a:lnTo>
                <a:cubicBezTo>
                  <a:pt x="10704323" y="0"/>
                  <a:pt x="10740137" y="35815"/>
                  <a:pt x="10740137" y="80010"/>
                </a:cubicBezTo>
                <a:lnTo>
                  <a:pt x="10740137" y="651422"/>
                </a:lnTo>
                <a:cubicBezTo>
                  <a:pt x="10740137" y="695630"/>
                  <a:pt x="10704323" y="731482"/>
                  <a:pt x="10660126" y="731482"/>
                </a:cubicBezTo>
                <a:lnTo>
                  <a:pt x="80061" y="731482"/>
                </a:lnTo>
                <a:cubicBezTo>
                  <a:pt x="35853" y="731482"/>
                  <a:pt x="0" y="695630"/>
                  <a:pt x="0" y="651422"/>
                </a:cubicBezTo>
                <a:close/>
                <a:moveTo>
                  <a:pt x="906019" y="1711960"/>
                </a:moveTo>
              </a:path>
            </a:pathLst>
          </a:custGeom>
          <a:solidFill>
            <a:srgbClr val="FFFFFF">
              <a:alpha val="100000"/>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53" name="TextBox 52">
            <a:extLst>
              <a:ext uri="{FF2B5EF4-FFF2-40B4-BE49-F238E27FC236}">
                <a16:creationId xmlns:a16="http://schemas.microsoft.com/office/drawing/2014/main" id="{E03384D5-9B9C-CA7F-6EAA-EC4826EBB8D6}"/>
              </a:ext>
            </a:extLst>
          </p:cNvPr>
          <p:cNvSpPr txBox="1"/>
          <p:nvPr/>
        </p:nvSpPr>
        <p:spPr>
          <a:xfrm>
            <a:off x="5774289" y="5816891"/>
            <a:ext cx="601127" cy="193899"/>
          </a:xfrm>
          <a:prstGeom prst="rect">
            <a:avLst/>
          </a:prstGeom>
          <a:noFill/>
        </p:spPr>
        <p:txBody>
          <a:bodyPr wrap="none" lIns="0" tIns="36576" rIns="0" bIns="0" rtlCol="0">
            <a:spAutoFit/>
          </a:bodyPr>
          <a:lstStyle/>
          <a:p>
            <a:pPr>
              <a:lnSpc>
                <a:spcPct val="85000"/>
              </a:lnSpc>
              <a:spcAft>
                <a:spcPts val="600"/>
              </a:spcAft>
              <a:buClr>
                <a:schemeClr val="accent2"/>
              </a:buClr>
              <a:buSzPct val="70000"/>
            </a:pPr>
            <a:r>
              <a:rPr lang="en-IN" sz="1200" b="1">
                <a:solidFill>
                  <a:schemeClr val="accent2">
                    <a:lumMod val="75000"/>
                  </a:schemeClr>
                </a:solidFill>
              </a:rPr>
              <a:t>UNIFIED</a:t>
            </a:r>
            <a:endParaRPr lang="en-GB" sz="1200" b="1">
              <a:solidFill>
                <a:schemeClr val="accent2">
                  <a:lumMod val="75000"/>
                </a:schemeClr>
              </a:solidFill>
            </a:endParaRPr>
          </a:p>
        </p:txBody>
      </p:sp>
      <p:sp>
        <p:nvSpPr>
          <p:cNvPr id="54" name="TextBox 53">
            <a:extLst>
              <a:ext uri="{FF2B5EF4-FFF2-40B4-BE49-F238E27FC236}">
                <a16:creationId xmlns:a16="http://schemas.microsoft.com/office/drawing/2014/main" id="{B1558980-EC27-035E-6B9F-249561A05878}"/>
              </a:ext>
            </a:extLst>
          </p:cNvPr>
          <p:cNvSpPr txBox="1"/>
          <p:nvPr/>
        </p:nvSpPr>
        <p:spPr>
          <a:xfrm>
            <a:off x="804680" y="6090368"/>
            <a:ext cx="1801840" cy="193899"/>
          </a:xfrm>
          <a:prstGeom prst="rect">
            <a:avLst/>
          </a:prstGeom>
          <a:noFill/>
        </p:spPr>
        <p:txBody>
          <a:bodyPr wrap="none" lIns="0" tIns="36576" rIns="0" bIns="0" rtlCol="0">
            <a:spAutoFit/>
          </a:bodyPr>
          <a:lstStyle/>
          <a:p>
            <a:pPr>
              <a:lnSpc>
                <a:spcPct val="85000"/>
              </a:lnSpc>
              <a:spcAft>
                <a:spcPts val="600"/>
              </a:spcAft>
              <a:buClr>
                <a:schemeClr val="accent2"/>
              </a:buClr>
              <a:buSzPct val="70000"/>
            </a:pPr>
            <a:r>
              <a:rPr lang="en-IN" sz="1200"/>
              <a:t>SaaS Product Experience</a:t>
            </a:r>
            <a:endParaRPr lang="en-GB" sz="1200"/>
          </a:p>
        </p:txBody>
      </p:sp>
      <p:sp>
        <p:nvSpPr>
          <p:cNvPr id="55" name="TextBox 54">
            <a:extLst>
              <a:ext uri="{FF2B5EF4-FFF2-40B4-BE49-F238E27FC236}">
                <a16:creationId xmlns:a16="http://schemas.microsoft.com/office/drawing/2014/main" id="{4582AB24-4E5C-472E-1C82-35F9E5348F5D}"/>
              </a:ext>
            </a:extLst>
          </p:cNvPr>
          <p:cNvSpPr txBox="1"/>
          <p:nvPr/>
        </p:nvSpPr>
        <p:spPr>
          <a:xfrm>
            <a:off x="4035902" y="6090368"/>
            <a:ext cx="1767472" cy="193899"/>
          </a:xfrm>
          <a:prstGeom prst="rect">
            <a:avLst/>
          </a:prstGeom>
          <a:noFill/>
        </p:spPr>
        <p:txBody>
          <a:bodyPr wrap="none" lIns="0" tIns="36576" rIns="0" bIns="0" rtlCol="0">
            <a:spAutoFit/>
          </a:bodyPr>
          <a:lstStyle/>
          <a:p>
            <a:pPr>
              <a:lnSpc>
                <a:spcPct val="85000"/>
              </a:lnSpc>
              <a:spcAft>
                <a:spcPts val="600"/>
              </a:spcAft>
              <a:buClr>
                <a:schemeClr val="accent2"/>
              </a:buClr>
              <a:buSzPct val="70000"/>
            </a:pPr>
            <a:r>
              <a:rPr lang="en-IN" sz="1200"/>
              <a:t>Security and governance</a:t>
            </a:r>
            <a:endParaRPr lang="en-GB" sz="1200"/>
          </a:p>
        </p:txBody>
      </p:sp>
      <p:sp>
        <p:nvSpPr>
          <p:cNvPr id="56" name="TextBox 55">
            <a:extLst>
              <a:ext uri="{FF2B5EF4-FFF2-40B4-BE49-F238E27FC236}">
                <a16:creationId xmlns:a16="http://schemas.microsoft.com/office/drawing/2014/main" id="{C3BEB6E2-528F-DDD1-B0C5-2F55BB015E6E}"/>
              </a:ext>
            </a:extLst>
          </p:cNvPr>
          <p:cNvSpPr txBox="1"/>
          <p:nvPr/>
        </p:nvSpPr>
        <p:spPr>
          <a:xfrm>
            <a:off x="7232756" y="6090368"/>
            <a:ext cx="1524392" cy="193899"/>
          </a:xfrm>
          <a:prstGeom prst="rect">
            <a:avLst/>
          </a:prstGeom>
          <a:noFill/>
        </p:spPr>
        <p:txBody>
          <a:bodyPr wrap="none" lIns="0" tIns="36576" rIns="0" bIns="0" rtlCol="0">
            <a:spAutoFit/>
          </a:bodyPr>
          <a:lstStyle/>
          <a:p>
            <a:pPr>
              <a:lnSpc>
                <a:spcPct val="85000"/>
              </a:lnSpc>
              <a:spcAft>
                <a:spcPts val="600"/>
              </a:spcAft>
              <a:buClr>
                <a:schemeClr val="accent2"/>
              </a:buClr>
              <a:buSzPct val="70000"/>
            </a:pPr>
            <a:r>
              <a:rPr lang="en-IN" sz="1200"/>
              <a:t>Compute and storage</a:t>
            </a:r>
            <a:endParaRPr lang="en-GB" sz="1200"/>
          </a:p>
        </p:txBody>
      </p:sp>
      <p:sp>
        <p:nvSpPr>
          <p:cNvPr id="57" name="TextBox 56">
            <a:extLst>
              <a:ext uri="{FF2B5EF4-FFF2-40B4-BE49-F238E27FC236}">
                <a16:creationId xmlns:a16="http://schemas.microsoft.com/office/drawing/2014/main" id="{EBC4985D-D40B-1D01-0F67-3675D4F5E84B}"/>
              </a:ext>
            </a:extLst>
          </p:cNvPr>
          <p:cNvSpPr txBox="1"/>
          <p:nvPr/>
        </p:nvSpPr>
        <p:spPr>
          <a:xfrm>
            <a:off x="10186529" y="6090368"/>
            <a:ext cx="1108060" cy="193899"/>
          </a:xfrm>
          <a:prstGeom prst="rect">
            <a:avLst/>
          </a:prstGeom>
          <a:noFill/>
        </p:spPr>
        <p:txBody>
          <a:bodyPr wrap="none" lIns="0" tIns="36576" rIns="0" bIns="0" rtlCol="0">
            <a:spAutoFit/>
          </a:bodyPr>
          <a:lstStyle/>
          <a:p>
            <a:pPr>
              <a:lnSpc>
                <a:spcPct val="85000"/>
              </a:lnSpc>
              <a:spcAft>
                <a:spcPts val="600"/>
              </a:spcAft>
              <a:buClr>
                <a:schemeClr val="accent2"/>
              </a:buClr>
              <a:buSzPct val="70000"/>
            </a:pPr>
            <a:r>
              <a:rPr lang="en-IN" sz="1200"/>
              <a:t>Business model</a:t>
            </a:r>
            <a:endParaRPr lang="en-GB" sz="1200"/>
          </a:p>
        </p:txBody>
      </p:sp>
      <p:cxnSp>
        <p:nvCxnSpPr>
          <p:cNvPr id="59" name="Straight Connector 58">
            <a:extLst>
              <a:ext uri="{FF2B5EF4-FFF2-40B4-BE49-F238E27FC236}">
                <a16:creationId xmlns:a16="http://schemas.microsoft.com/office/drawing/2014/main" id="{1E62CD8E-E7D7-A634-A69D-0CAD0094BB2B}"/>
              </a:ext>
            </a:extLst>
          </p:cNvPr>
          <p:cNvCxnSpPr>
            <a:cxnSpLocks/>
          </p:cNvCxnSpPr>
          <p:nvPr/>
        </p:nvCxnSpPr>
        <p:spPr>
          <a:xfrm>
            <a:off x="3279237" y="6101952"/>
            <a:ext cx="0" cy="180000"/>
          </a:xfrm>
          <a:prstGeom prst="line">
            <a:avLst/>
          </a:prstGeom>
          <a:ln w="9525">
            <a:solidFill>
              <a:schemeClr val="accent2">
                <a:lumMod val="75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856157E5-B993-CDC4-E0C7-42BB6A374112}"/>
              </a:ext>
            </a:extLst>
          </p:cNvPr>
          <p:cNvCxnSpPr>
            <a:cxnSpLocks/>
          </p:cNvCxnSpPr>
          <p:nvPr/>
        </p:nvCxnSpPr>
        <p:spPr>
          <a:xfrm>
            <a:off x="6553202" y="6101952"/>
            <a:ext cx="0" cy="180000"/>
          </a:xfrm>
          <a:prstGeom prst="line">
            <a:avLst/>
          </a:prstGeom>
          <a:ln w="9525">
            <a:solidFill>
              <a:schemeClr val="accent2">
                <a:lumMod val="75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F6BE860D-5291-D407-CBE9-7278EA4EC1A1}"/>
              </a:ext>
            </a:extLst>
          </p:cNvPr>
          <p:cNvCxnSpPr>
            <a:cxnSpLocks/>
          </p:cNvCxnSpPr>
          <p:nvPr/>
        </p:nvCxnSpPr>
        <p:spPr>
          <a:xfrm>
            <a:off x="9485574" y="6101952"/>
            <a:ext cx="0" cy="180000"/>
          </a:xfrm>
          <a:prstGeom prst="line">
            <a:avLst/>
          </a:prstGeom>
          <a:ln w="9525">
            <a:solidFill>
              <a:schemeClr val="accent2">
                <a:lumMod val="75000"/>
              </a:schemeClr>
            </a:solidFill>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654755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301EAD-1DD9-A629-A3D4-794F16ECAA8A}"/>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6F12F156-27A3-F766-BC76-80945AD2EE2F}"/>
              </a:ext>
            </a:extLst>
          </p:cNvPr>
          <p:cNvSpPr>
            <a:spLocks noGrp="1"/>
          </p:cNvSpPr>
          <p:nvPr>
            <p:ph type="title"/>
          </p:nvPr>
        </p:nvSpPr>
        <p:spPr>
          <a:xfrm>
            <a:off x="600258" y="284424"/>
            <a:ext cx="10883819" cy="369332"/>
          </a:xfrm>
        </p:spPr>
        <p:txBody>
          <a:bodyPr/>
          <a:lstStyle/>
          <a:p>
            <a:r>
              <a:rPr lang="en-IN" dirty="0">
                <a:latin typeface="+mn-lt"/>
              </a:rPr>
              <a:t>What </a:t>
            </a:r>
            <a:r>
              <a:rPr lang="en-IN" dirty="0">
                <a:solidFill>
                  <a:schemeClr val="accent2">
                    <a:lumMod val="40000"/>
                    <a:lumOff val="60000"/>
                  </a:schemeClr>
                </a:solidFill>
                <a:latin typeface="+mn-lt"/>
              </a:rPr>
              <a:t>Microsoft Fabric </a:t>
            </a:r>
            <a:r>
              <a:rPr lang="en-IN" dirty="0">
                <a:latin typeface="+mn-lt"/>
              </a:rPr>
              <a:t>Solves</a:t>
            </a:r>
          </a:p>
        </p:txBody>
      </p:sp>
      <p:grpSp>
        <p:nvGrpSpPr>
          <p:cNvPr id="2" name="Group 1">
            <a:extLst>
              <a:ext uri="{FF2B5EF4-FFF2-40B4-BE49-F238E27FC236}">
                <a16:creationId xmlns:a16="http://schemas.microsoft.com/office/drawing/2014/main" id="{16C9240C-871D-B151-97B6-283E08DE32DA}"/>
              </a:ext>
              <a:ext uri="{C183D7F6-B498-43B3-948B-1728B52AA6E4}">
                <adec:decorative xmlns:adec="http://schemas.microsoft.com/office/drawing/2017/decorative" val="1"/>
              </a:ext>
            </a:extLst>
          </p:cNvPr>
          <p:cNvGrpSpPr/>
          <p:nvPr/>
        </p:nvGrpSpPr>
        <p:grpSpPr>
          <a:xfrm>
            <a:off x="581025" y="1701800"/>
            <a:ext cx="11029949" cy="4605338"/>
            <a:chOff x="581025" y="1701800"/>
            <a:chExt cx="11029949" cy="4605338"/>
          </a:xfrm>
        </p:grpSpPr>
        <p:sp>
          <p:nvSpPr>
            <p:cNvPr id="4" name="Freeform: Shape 3">
              <a:extLst>
                <a:ext uri="{FF2B5EF4-FFF2-40B4-BE49-F238E27FC236}">
                  <a16:creationId xmlns:a16="http://schemas.microsoft.com/office/drawing/2014/main" id="{CBEACCE0-30DF-35B2-532E-1203EBB58406}"/>
                </a:ext>
                <a:ext uri="{C183D7F6-B498-43B3-948B-1728B52AA6E4}">
                  <adec:decorative xmlns:adec="http://schemas.microsoft.com/office/drawing/2017/decorative" val="1"/>
                </a:ext>
              </a:extLst>
            </p:cNvPr>
            <p:cNvSpPr/>
            <p:nvPr/>
          </p:nvSpPr>
          <p:spPr bwMode="auto">
            <a:xfrm>
              <a:off x="581025" y="1701800"/>
              <a:ext cx="5475995" cy="4605338"/>
            </a:xfrm>
            <a:custGeom>
              <a:avLst/>
              <a:gdLst>
                <a:gd name="connsiteX0" fmla="*/ 101317 w 5475995"/>
                <a:gd name="connsiteY0" fmla="*/ 0 h 4605338"/>
                <a:gd name="connsiteX1" fmla="*/ 5374678 w 5475995"/>
                <a:gd name="connsiteY1" fmla="*/ 0 h 4605338"/>
                <a:gd name="connsiteX2" fmla="*/ 5475995 w 5475995"/>
                <a:gd name="connsiteY2" fmla="*/ 101317 h 4605338"/>
                <a:gd name="connsiteX3" fmla="*/ 5475995 w 5475995"/>
                <a:gd name="connsiteY3" fmla="*/ 328858 h 4605338"/>
                <a:gd name="connsiteX4" fmla="*/ 5452268 w 5475995"/>
                <a:gd name="connsiteY4" fmla="*/ 331250 h 4605338"/>
                <a:gd name="connsiteX5" fmla="*/ 5203826 w 5475995"/>
                <a:gd name="connsiteY5" fmla="*/ 636077 h 4605338"/>
                <a:gd name="connsiteX6" fmla="*/ 5452268 w 5475995"/>
                <a:gd name="connsiteY6" fmla="*/ 940905 h 4605338"/>
                <a:gd name="connsiteX7" fmla="*/ 5475995 w 5475995"/>
                <a:gd name="connsiteY7" fmla="*/ 943297 h 4605338"/>
                <a:gd name="connsiteX8" fmla="*/ 5475995 w 5475995"/>
                <a:gd name="connsiteY8" fmla="*/ 1439919 h 4605338"/>
                <a:gd name="connsiteX9" fmla="*/ 5452268 w 5475995"/>
                <a:gd name="connsiteY9" fmla="*/ 1442311 h 4605338"/>
                <a:gd name="connsiteX10" fmla="*/ 5203826 w 5475995"/>
                <a:gd name="connsiteY10" fmla="*/ 1747138 h 4605338"/>
                <a:gd name="connsiteX11" fmla="*/ 5452268 w 5475995"/>
                <a:gd name="connsiteY11" fmla="*/ 2051966 h 4605338"/>
                <a:gd name="connsiteX12" fmla="*/ 5475995 w 5475995"/>
                <a:gd name="connsiteY12" fmla="*/ 2054358 h 4605338"/>
                <a:gd name="connsiteX13" fmla="*/ 5475995 w 5475995"/>
                <a:gd name="connsiteY13" fmla="*/ 2550980 h 4605338"/>
                <a:gd name="connsiteX14" fmla="*/ 5452268 w 5475995"/>
                <a:gd name="connsiteY14" fmla="*/ 2553372 h 4605338"/>
                <a:gd name="connsiteX15" fmla="*/ 5203826 w 5475995"/>
                <a:gd name="connsiteY15" fmla="*/ 2858199 h 4605338"/>
                <a:gd name="connsiteX16" fmla="*/ 5452268 w 5475995"/>
                <a:gd name="connsiteY16" fmla="*/ 3163027 h 4605338"/>
                <a:gd name="connsiteX17" fmla="*/ 5475995 w 5475995"/>
                <a:gd name="connsiteY17" fmla="*/ 3165419 h 4605338"/>
                <a:gd name="connsiteX18" fmla="*/ 5475995 w 5475995"/>
                <a:gd name="connsiteY18" fmla="*/ 3662042 h 4605338"/>
                <a:gd name="connsiteX19" fmla="*/ 5452268 w 5475995"/>
                <a:gd name="connsiteY19" fmla="*/ 3664434 h 4605338"/>
                <a:gd name="connsiteX20" fmla="*/ 5203826 w 5475995"/>
                <a:gd name="connsiteY20" fmla="*/ 3969261 h 4605338"/>
                <a:gd name="connsiteX21" fmla="*/ 5452268 w 5475995"/>
                <a:gd name="connsiteY21" fmla="*/ 4274089 h 4605338"/>
                <a:gd name="connsiteX22" fmla="*/ 5475995 w 5475995"/>
                <a:gd name="connsiteY22" fmla="*/ 4276481 h 4605338"/>
                <a:gd name="connsiteX23" fmla="*/ 5475995 w 5475995"/>
                <a:gd name="connsiteY23" fmla="*/ 4504021 h 4605338"/>
                <a:gd name="connsiteX24" fmla="*/ 5374678 w 5475995"/>
                <a:gd name="connsiteY24" fmla="*/ 4605338 h 4605338"/>
                <a:gd name="connsiteX25" fmla="*/ 101317 w 5475995"/>
                <a:gd name="connsiteY25" fmla="*/ 4605338 h 4605338"/>
                <a:gd name="connsiteX26" fmla="*/ 0 w 5475995"/>
                <a:gd name="connsiteY26" fmla="*/ 4504021 h 4605338"/>
                <a:gd name="connsiteX27" fmla="*/ 0 w 5475995"/>
                <a:gd name="connsiteY27" fmla="*/ 101317 h 4605338"/>
                <a:gd name="connsiteX28" fmla="*/ 101317 w 5475995"/>
                <a:gd name="connsiteY28" fmla="*/ 0 h 4605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475995" h="4605338">
                  <a:moveTo>
                    <a:pt x="101317" y="0"/>
                  </a:moveTo>
                  <a:lnTo>
                    <a:pt x="5374678" y="0"/>
                  </a:lnTo>
                  <a:cubicBezTo>
                    <a:pt x="5430634" y="0"/>
                    <a:pt x="5475995" y="45361"/>
                    <a:pt x="5475995" y="101317"/>
                  </a:cubicBezTo>
                  <a:lnTo>
                    <a:pt x="5475995" y="328858"/>
                  </a:lnTo>
                  <a:lnTo>
                    <a:pt x="5452268" y="331250"/>
                  </a:lnTo>
                  <a:cubicBezTo>
                    <a:pt x="5310482" y="360263"/>
                    <a:pt x="5203826" y="485715"/>
                    <a:pt x="5203826" y="636077"/>
                  </a:cubicBezTo>
                  <a:cubicBezTo>
                    <a:pt x="5203826" y="786440"/>
                    <a:pt x="5310482" y="911891"/>
                    <a:pt x="5452268" y="940905"/>
                  </a:cubicBezTo>
                  <a:lnTo>
                    <a:pt x="5475995" y="943297"/>
                  </a:lnTo>
                  <a:lnTo>
                    <a:pt x="5475995" y="1439919"/>
                  </a:lnTo>
                  <a:lnTo>
                    <a:pt x="5452268" y="1442311"/>
                  </a:lnTo>
                  <a:cubicBezTo>
                    <a:pt x="5310482" y="1471324"/>
                    <a:pt x="5203826" y="1596776"/>
                    <a:pt x="5203826" y="1747138"/>
                  </a:cubicBezTo>
                  <a:cubicBezTo>
                    <a:pt x="5203826" y="1897501"/>
                    <a:pt x="5310482" y="2022952"/>
                    <a:pt x="5452268" y="2051966"/>
                  </a:cubicBezTo>
                  <a:lnTo>
                    <a:pt x="5475995" y="2054358"/>
                  </a:lnTo>
                  <a:lnTo>
                    <a:pt x="5475995" y="2550980"/>
                  </a:lnTo>
                  <a:lnTo>
                    <a:pt x="5452268" y="2553372"/>
                  </a:lnTo>
                  <a:cubicBezTo>
                    <a:pt x="5310482" y="2582385"/>
                    <a:pt x="5203826" y="2707837"/>
                    <a:pt x="5203826" y="2858199"/>
                  </a:cubicBezTo>
                  <a:cubicBezTo>
                    <a:pt x="5203826" y="3008562"/>
                    <a:pt x="5310482" y="3134013"/>
                    <a:pt x="5452268" y="3163027"/>
                  </a:cubicBezTo>
                  <a:lnTo>
                    <a:pt x="5475995" y="3165419"/>
                  </a:lnTo>
                  <a:lnTo>
                    <a:pt x="5475995" y="3662042"/>
                  </a:lnTo>
                  <a:lnTo>
                    <a:pt x="5452268" y="3664434"/>
                  </a:lnTo>
                  <a:cubicBezTo>
                    <a:pt x="5310482" y="3693447"/>
                    <a:pt x="5203826" y="3818899"/>
                    <a:pt x="5203826" y="3969261"/>
                  </a:cubicBezTo>
                  <a:cubicBezTo>
                    <a:pt x="5203826" y="4119624"/>
                    <a:pt x="5310482" y="4245075"/>
                    <a:pt x="5452268" y="4274089"/>
                  </a:cubicBezTo>
                  <a:lnTo>
                    <a:pt x="5475995" y="4276481"/>
                  </a:lnTo>
                  <a:lnTo>
                    <a:pt x="5475995" y="4504021"/>
                  </a:lnTo>
                  <a:cubicBezTo>
                    <a:pt x="5475995" y="4559977"/>
                    <a:pt x="5430634" y="4605338"/>
                    <a:pt x="5374678" y="4605338"/>
                  </a:cubicBezTo>
                  <a:lnTo>
                    <a:pt x="101317" y="4605338"/>
                  </a:lnTo>
                  <a:cubicBezTo>
                    <a:pt x="45361" y="4605338"/>
                    <a:pt x="0" y="4559977"/>
                    <a:pt x="0" y="4504021"/>
                  </a:cubicBezTo>
                  <a:lnTo>
                    <a:pt x="0" y="101317"/>
                  </a:lnTo>
                  <a:cubicBezTo>
                    <a:pt x="0" y="45361"/>
                    <a:pt x="45361" y="0"/>
                    <a:pt x="101317" y="0"/>
                  </a:cubicBezTo>
                  <a:close/>
                </a:path>
              </a:pathLst>
            </a:custGeom>
            <a:solidFill>
              <a:srgbClr val="FFFFFF">
                <a:alpha val="94098"/>
              </a:srgbClr>
            </a:solidFill>
            <a:ln>
              <a:noFill/>
              <a:headEnd type="none" w="med" len="med"/>
              <a:tailEnd type="none" w="med" len="med"/>
            </a:ln>
            <a:effectLst>
              <a:outerShdw blurRad="508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800"/>
                </a:spcAft>
                <a:buClrTx/>
                <a:buSzTx/>
                <a:buFontTx/>
                <a:buNone/>
                <a:tabLst/>
                <a:defRPr/>
              </a:pPr>
              <a:endParaRPr kumimoji="0" lang="en-US" sz="1400" b="1" i="0" u="none" strike="noStrike" kern="1200" cap="none" spc="0" normalizeH="0" baseline="0" noProof="0">
                <a:ln>
                  <a:noFill/>
                </a:ln>
                <a:solidFill>
                  <a:srgbClr val="49C5B1"/>
                </a:solidFill>
                <a:effectLst/>
                <a:uLnTx/>
                <a:uFillTx/>
                <a:ea typeface="+mn-ea"/>
                <a:cs typeface="Segoe UI" pitchFamily="34" charset="0"/>
              </a:endParaRPr>
            </a:p>
          </p:txBody>
        </p:sp>
        <p:sp>
          <p:nvSpPr>
            <p:cNvPr id="5" name="Freeform: Shape 4">
              <a:extLst>
                <a:ext uri="{FF2B5EF4-FFF2-40B4-BE49-F238E27FC236}">
                  <a16:creationId xmlns:a16="http://schemas.microsoft.com/office/drawing/2014/main" id="{C6AF59EF-B8D1-27D6-B4A7-9377038B6C22}"/>
                </a:ext>
                <a:ext uri="{C183D7F6-B498-43B3-948B-1728B52AA6E4}">
                  <adec:decorative xmlns:adec="http://schemas.microsoft.com/office/drawing/2017/decorative" val="1"/>
                </a:ext>
              </a:extLst>
            </p:cNvPr>
            <p:cNvSpPr/>
            <p:nvPr/>
          </p:nvSpPr>
          <p:spPr bwMode="auto">
            <a:xfrm>
              <a:off x="6134979" y="1701800"/>
              <a:ext cx="5475995" cy="4605338"/>
            </a:xfrm>
            <a:custGeom>
              <a:avLst/>
              <a:gdLst>
                <a:gd name="connsiteX0" fmla="*/ 101317 w 5475995"/>
                <a:gd name="connsiteY0" fmla="*/ 0 h 4605338"/>
                <a:gd name="connsiteX1" fmla="*/ 5374678 w 5475995"/>
                <a:gd name="connsiteY1" fmla="*/ 0 h 4605338"/>
                <a:gd name="connsiteX2" fmla="*/ 5475995 w 5475995"/>
                <a:gd name="connsiteY2" fmla="*/ 101317 h 4605338"/>
                <a:gd name="connsiteX3" fmla="*/ 5475995 w 5475995"/>
                <a:gd name="connsiteY3" fmla="*/ 4504021 h 4605338"/>
                <a:gd name="connsiteX4" fmla="*/ 5374678 w 5475995"/>
                <a:gd name="connsiteY4" fmla="*/ 4605338 h 4605338"/>
                <a:gd name="connsiteX5" fmla="*/ 101317 w 5475995"/>
                <a:gd name="connsiteY5" fmla="*/ 4605338 h 4605338"/>
                <a:gd name="connsiteX6" fmla="*/ 0 w 5475995"/>
                <a:gd name="connsiteY6" fmla="*/ 4504021 h 4605338"/>
                <a:gd name="connsiteX7" fmla="*/ 0 w 5475995"/>
                <a:gd name="connsiteY7" fmla="*/ 4276481 h 4605338"/>
                <a:gd name="connsiteX8" fmla="*/ 23729 w 5475995"/>
                <a:gd name="connsiteY8" fmla="*/ 4274089 h 4605338"/>
                <a:gd name="connsiteX9" fmla="*/ 272170 w 5475995"/>
                <a:gd name="connsiteY9" fmla="*/ 3969261 h 4605338"/>
                <a:gd name="connsiteX10" fmla="*/ 23729 w 5475995"/>
                <a:gd name="connsiteY10" fmla="*/ 3664434 h 4605338"/>
                <a:gd name="connsiteX11" fmla="*/ 0 w 5475995"/>
                <a:gd name="connsiteY11" fmla="*/ 3662042 h 4605338"/>
                <a:gd name="connsiteX12" fmla="*/ 0 w 5475995"/>
                <a:gd name="connsiteY12" fmla="*/ 3165419 h 4605338"/>
                <a:gd name="connsiteX13" fmla="*/ 23729 w 5475995"/>
                <a:gd name="connsiteY13" fmla="*/ 3163027 h 4605338"/>
                <a:gd name="connsiteX14" fmla="*/ 272170 w 5475995"/>
                <a:gd name="connsiteY14" fmla="*/ 2858199 h 4605338"/>
                <a:gd name="connsiteX15" fmla="*/ 23729 w 5475995"/>
                <a:gd name="connsiteY15" fmla="*/ 2553372 h 4605338"/>
                <a:gd name="connsiteX16" fmla="*/ 0 w 5475995"/>
                <a:gd name="connsiteY16" fmla="*/ 2550980 h 4605338"/>
                <a:gd name="connsiteX17" fmla="*/ 0 w 5475995"/>
                <a:gd name="connsiteY17" fmla="*/ 2054358 h 4605338"/>
                <a:gd name="connsiteX18" fmla="*/ 23729 w 5475995"/>
                <a:gd name="connsiteY18" fmla="*/ 2051966 h 4605338"/>
                <a:gd name="connsiteX19" fmla="*/ 272170 w 5475995"/>
                <a:gd name="connsiteY19" fmla="*/ 1747138 h 4605338"/>
                <a:gd name="connsiteX20" fmla="*/ 23729 w 5475995"/>
                <a:gd name="connsiteY20" fmla="*/ 1442311 h 4605338"/>
                <a:gd name="connsiteX21" fmla="*/ 0 w 5475995"/>
                <a:gd name="connsiteY21" fmla="*/ 1439919 h 4605338"/>
                <a:gd name="connsiteX22" fmla="*/ 0 w 5475995"/>
                <a:gd name="connsiteY22" fmla="*/ 943297 h 4605338"/>
                <a:gd name="connsiteX23" fmla="*/ 23729 w 5475995"/>
                <a:gd name="connsiteY23" fmla="*/ 940905 h 4605338"/>
                <a:gd name="connsiteX24" fmla="*/ 272170 w 5475995"/>
                <a:gd name="connsiteY24" fmla="*/ 636077 h 4605338"/>
                <a:gd name="connsiteX25" fmla="*/ 23729 w 5475995"/>
                <a:gd name="connsiteY25" fmla="*/ 331250 h 4605338"/>
                <a:gd name="connsiteX26" fmla="*/ 0 w 5475995"/>
                <a:gd name="connsiteY26" fmla="*/ 328858 h 4605338"/>
                <a:gd name="connsiteX27" fmla="*/ 0 w 5475995"/>
                <a:gd name="connsiteY27" fmla="*/ 101317 h 4605338"/>
                <a:gd name="connsiteX28" fmla="*/ 101317 w 5475995"/>
                <a:gd name="connsiteY28" fmla="*/ 0 h 4605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475995" h="4605338">
                  <a:moveTo>
                    <a:pt x="101317" y="0"/>
                  </a:moveTo>
                  <a:lnTo>
                    <a:pt x="5374678" y="0"/>
                  </a:lnTo>
                  <a:cubicBezTo>
                    <a:pt x="5430634" y="0"/>
                    <a:pt x="5475995" y="45361"/>
                    <a:pt x="5475995" y="101317"/>
                  </a:cubicBezTo>
                  <a:lnTo>
                    <a:pt x="5475995" y="4504021"/>
                  </a:lnTo>
                  <a:cubicBezTo>
                    <a:pt x="5475995" y="4559977"/>
                    <a:pt x="5430634" y="4605338"/>
                    <a:pt x="5374678" y="4605338"/>
                  </a:cubicBezTo>
                  <a:lnTo>
                    <a:pt x="101317" y="4605338"/>
                  </a:lnTo>
                  <a:cubicBezTo>
                    <a:pt x="45361" y="4605338"/>
                    <a:pt x="0" y="4559977"/>
                    <a:pt x="0" y="4504021"/>
                  </a:cubicBezTo>
                  <a:lnTo>
                    <a:pt x="0" y="4276481"/>
                  </a:lnTo>
                  <a:lnTo>
                    <a:pt x="23729" y="4274089"/>
                  </a:lnTo>
                  <a:cubicBezTo>
                    <a:pt x="165514" y="4245075"/>
                    <a:pt x="272170" y="4119624"/>
                    <a:pt x="272170" y="3969261"/>
                  </a:cubicBezTo>
                  <a:cubicBezTo>
                    <a:pt x="272170" y="3818899"/>
                    <a:pt x="165514" y="3693447"/>
                    <a:pt x="23729" y="3664434"/>
                  </a:cubicBezTo>
                  <a:lnTo>
                    <a:pt x="0" y="3662042"/>
                  </a:lnTo>
                  <a:lnTo>
                    <a:pt x="0" y="3165419"/>
                  </a:lnTo>
                  <a:lnTo>
                    <a:pt x="23729" y="3163027"/>
                  </a:lnTo>
                  <a:cubicBezTo>
                    <a:pt x="165514" y="3134013"/>
                    <a:pt x="272170" y="3008562"/>
                    <a:pt x="272170" y="2858199"/>
                  </a:cubicBezTo>
                  <a:cubicBezTo>
                    <a:pt x="272170" y="2707837"/>
                    <a:pt x="165514" y="2582385"/>
                    <a:pt x="23729" y="2553372"/>
                  </a:cubicBezTo>
                  <a:lnTo>
                    <a:pt x="0" y="2550980"/>
                  </a:lnTo>
                  <a:lnTo>
                    <a:pt x="0" y="2054358"/>
                  </a:lnTo>
                  <a:lnTo>
                    <a:pt x="23729" y="2051966"/>
                  </a:lnTo>
                  <a:cubicBezTo>
                    <a:pt x="165514" y="2022952"/>
                    <a:pt x="272170" y="1897501"/>
                    <a:pt x="272170" y="1747138"/>
                  </a:cubicBezTo>
                  <a:cubicBezTo>
                    <a:pt x="272170" y="1596776"/>
                    <a:pt x="165514" y="1471324"/>
                    <a:pt x="23729" y="1442311"/>
                  </a:cubicBezTo>
                  <a:lnTo>
                    <a:pt x="0" y="1439919"/>
                  </a:lnTo>
                  <a:lnTo>
                    <a:pt x="0" y="943297"/>
                  </a:lnTo>
                  <a:lnTo>
                    <a:pt x="23729" y="940905"/>
                  </a:lnTo>
                  <a:cubicBezTo>
                    <a:pt x="165514" y="911891"/>
                    <a:pt x="272170" y="786440"/>
                    <a:pt x="272170" y="636077"/>
                  </a:cubicBezTo>
                  <a:cubicBezTo>
                    <a:pt x="272170" y="485715"/>
                    <a:pt x="165514" y="360263"/>
                    <a:pt x="23729" y="331250"/>
                  </a:cubicBezTo>
                  <a:lnTo>
                    <a:pt x="0" y="328858"/>
                  </a:lnTo>
                  <a:lnTo>
                    <a:pt x="0" y="101317"/>
                  </a:lnTo>
                  <a:cubicBezTo>
                    <a:pt x="0" y="45361"/>
                    <a:pt x="45361" y="0"/>
                    <a:pt x="101317" y="0"/>
                  </a:cubicBezTo>
                  <a:close/>
                </a:path>
              </a:pathLst>
            </a:custGeom>
            <a:solidFill>
              <a:schemeClr val="accent3">
                <a:lumMod val="20000"/>
                <a:lumOff val="80000"/>
              </a:schemeClr>
            </a:solidFill>
            <a:ln>
              <a:noFill/>
              <a:headEnd type="none" w="med" len="med"/>
              <a:tailEnd type="none" w="med" len="med"/>
            </a:ln>
            <a:effectLst>
              <a:outerShdw blurRad="508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800"/>
                </a:spcAft>
                <a:buClrTx/>
                <a:buSzTx/>
                <a:buFontTx/>
                <a:buNone/>
                <a:tabLst/>
                <a:defRPr/>
              </a:pPr>
              <a:endParaRPr kumimoji="0" lang="en-US" sz="1400" b="1" i="0" u="none" strike="noStrike" kern="1200" cap="none" spc="0" normalizeH="0" baseline="0" noProof="0">
                <a:ln>
                  <a:noFill/>
                </a:ln>
                <a:solidFill>
                  <a:srgbClr val="49C5B1"/>
                </a:solidFill>
                <a:effectLst/>
                <a:uLnTx/>
                <a:uFillTx/>
                <a:ea typeface="+mn-ea"/>
                <a:cs typeface="Segoe UI" pitchFamily="34" charset="0"/>
              </a:endParaRPr>
            </a:p>
          </p:txBody>
        </p:sp>
        <p:cxnSp>
          <p:nvCxnSpPr>
            <p:cNvPr id="6" name="Straight Connector 5">
              <a:extLst>
                <a:ext uri="{FF2B5EF4-FFF2-40B4-BE49-F238E27FC236}">
                  <a16:creationId xmlns:a16="http://schemas.microsoft.com/office/drawing/2014/main" id="{3C1B5A75-BC0E-A723-B6AC-07C5220BDAFD}"/>
                </a:ext>
                <a:ext uri="{C183D7F6-B498-43B3-948B-1728B52AA6E4}">
                  <adec:decorative xmlns:adec="http://schemas.microsoft.com/office/drawing/2017/decorative" val="1"/>
                </a:ext>
              </a:extLst>
            </p:cNvPr>
            <p:cNvCxnSpPr>
              <a:cxnSpLocks/>
            </p:cNvCxnSpPr>
            <p:nvPr/>
          </p:nvCxnSpPr>
          <p:spPr>
            <a:xfrm>
              <a:off x="857251" y="2893408"/>
              <a:ext cx="4715476" cy="0"/>
            </a:xfrm>
            <a:prstGeom prst="line">
              <a:avLst/>
            </a:prstGeom>
            <a:ln>
              <a:solidFill>
                <a:srgbClr val="E6E6E6"/>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8F4B7F2D-ADC1-1683-B2CB-EBA8F001EF6F}"/>
                </a:ext>
                <a:ext uri="{C183D7F6-B498-43B3-948B-1728B52AA6E4}">
                  <adec:decorative xmlns:adec="http://schemas.microsoft.com/office/drawing/2017/decorative" val="1"/>
                </a:ext>
              </a:extLst>
            </p:cNvPr>
            <p:cNvCxnSpPr>
              <a:cxnSpLocks/>
            </p:cNvCxnSpPr>
            <p:nvPr/>
          </p:nvCxnSpPr>
          <p:spPr>
            <a:xfrm>
              <a:off x="857251" y="4004470"/>
              <a:ext cx="4715476" cy="0"/>
            </a:xfrm>
            <a:prstGeom prst="line">
              <a:avLst/>
            </a:prstGeom>
            <a:ln>
              <a:solidFill>
                <a:srgbClr val="E6E6E6"/>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75CDCA0C-2820-DBF5-74AF-FA28A7165F5F}"/>
                </a:ext>
                <a:ext uri="{C183D7F6-B498-43B3-948B-1728B52AA6E4}">
                  <adec:decorative xmlns:adec="http://schemas.microsoft.com/office/drawing/2017/decorative" val="1"/>
                </a:ext>
              </a:extLst>
            </p:cNvPr>
            <p:cNvCxnSpPr>
              <a:cxnSpLocks/>
            </p:cNvCxnSpPr>
            <p:nvPr/>
          </p:nvCxnSpPr>
          <p:spPr>
            <a:xfrm>
              <a:off x="857251" y="5115532"/>
              <a:ext cx="4715476" cy="0"/>
            </a:xfrm>
            <a:prstGeom prst="line">
              <a:avLst/>
            </a:prstGeom>
            <a:ln>
              <a:solidFill>
                <a:srgbClr val="E6E6E6"/>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9FB59404-1B25-2F45-0150-ACEF184B9CBC}"/>
                </a:ext>
                <a:ext uri="{C183D7F6-B498-43B3-948B-1728B52AA6E4}">
                  <adec:decorative xmlns:adec="http://schemas.microsoft.com/office/drawing/2017/decorative" val="1"/>
                </a:ext>
              </a:extLst>
            </p:cNvPr>
            <p:cNvCxnSpPr>
              <a:cxnSpLocks/>
            </p:cNvCxnSpPr>
            <p:nvPr/>
          </p:nvCxnSpPr>
          <p:spPr>
            <a:xfrm>
              <a:off x="6627043" y="2893408"/>
              <a:ext cx="4707706" cy="0"/>
            </a:xfrm>
            <a:prstGeom prst="line">
              <a:avLst/>
            </a:prstGeom>
            <a:ln>
              <a:solidFill>
                <a:srgbClr val="FDFDFD"/>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6FEE4506-73D6-4F34-A671-EE375522E467}"/>
                </a:ext>
                <a:ext uri="{C183D7F6-B498-43B3-948B-1728B52AA6E4}">
                  <adec:decorative xmlns:adec="http://schemas.microsoft.com/office/drawing/2017/decorative" val="1"/>
                </a:ext>
              </a:extLst>
            </p:cNvPr>
            <p:cNvCxnSpPr>
              <a:cxnSpLocks/>
            </p:cNvCxnSpPr>
            <p:nvPr/>
          </p:nvCxnSpPr>
          <p:spPr>
            <a:xfrm>
              <a:off x="6627043" y="4004470"/>
              <a:ext cx="4707706" cy="0"/>
            </a:xfrm>
            <a:prstGeom prst="line">
              <a:avLst/>
            </a:prstGeom>
            <a:ln>
              <a:solidFill>
                <a:srgbClr val="FDFDFD"/>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39055D2D-A631-B0FD-9BFD-99EBD288909A}"/>
                </a:ext>
                <a:ext uri="{C183D7F6-B498-43B3-948B-1728B52AA6E4}">
                  <adec:decorative xmlns:adec="http://schemas.microsoft.com/office/drawing/2017/decorative" val="1"/>
                </a:ext>
              </a:extLst>
            </p:cNvPr>
            <p:cNvCxnSpPr>
              <a:cxnSpLocks/>
            </p:cNvCxnSpPr>
            <p:nvPr/>
          </p:nvCxnSpPr>
          <p:spPr>
            <a:xfrm>
              <a:off x="6627043" y="5115532"/>
              <a:ext cx="4707706" cy="0"/>
            </a:xfrm>
            <a:prstGeom prst="line">
              <a:avLst/>
            </a:prstGeom>
            <a:ln>
              <a:solidFill>
                <a:srgbClr val="FDFDFD"/>
              </a:solidFill>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31D3ADCC-2231-BD98-0602-264F79D0212B}"/>
                </a:ext>
                <a:ext uri="{C183D7F6-B498-43B3-948B-1728B52AA6E4}">
                  <adec:decorative xmlns:adec="http://schemas.microsoft.com/office/drawing/2017/decorative" val="1"/>
                </a:ext>
              </a:extLst>
            </p:cNvPr>
            <p:cNvSpPr/>
            <p:nvPr/>
          </p:nvSpPr>
          <p:spPr bwMode="auto">
            <a:xfrm>
              <a:off x="5843266" y="2085144"/>
              <a:ext cx="505466" cy="505466"/>
            </a:xfrm>
            <a:prstGeom prst="ellipse">
              <a:avLst/>
            </a:prstGeom>
            <a:solidFill>
              <a:srgbClr val="FFFFFF">
                <a:alpha val="94098"/>
              </a:srgbClr>
            </a:solidFill>
            <a:ln>
              <a:noFill/>
              <a:headEnd type="none" w="med" len="med"/>
              <a:tailEnd type="none" w="med" len="med"/>
            </a:ln>
            <a:effectLst>
              <a:outerShdw blurRad="508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800"/>
                </a:spcAft>
                <a:buClrTx/>
                <a:buSzTx/>
                <a:buFontTx/>
                <a:buNone/>
                <a:tabLst/>
                <a:defRPr/>
              </a:pPr>
              <a:endParaRPr kumimoji="0" lang="en-US" sz="1400" b="1" i="0" u="none" strike="noStrike" kern="1200" cap="none" spc="0" normalizeH="0" baseline="0" noProof="0">
                <a:ln>
                  <a:noFill/>
                </a:ln>
                <a:solidFill>
                  <a:srgbClr val="49C5B1"/>
                </a:solidFill>
                <a:effectLst/>
                <a:uLnTx/>
                <a:uFillTx/>
                <a:ea typeface="+mn-ea"/>
                <a:cs typeface="Segoe UI" pitchFamily="34" charset="0"/>
              </a:endParaRPr>
            </a:p>
          </p:txBody>
        </p:sp>
        <p:sp>
          <p:nvSpPr>
            <p:cNvPr id="13" name="Oval 12">
              <a:extLst>
                <a:ext uri="{FF2B5EF4-FFF2-40B4-BE49-F238E27FC236}">
                  <a16:creationId xmlns:a16="http://schemas.microsoft.com/office/drawing/2014/main" id="{480CDD45-289E-27DA-FBCF-3635520A5C2C}"/>
                </a:ext>
                <a:ext uri="{C183D7F6-B498-43B3-948B-1728B52AA6E4}">
                  <adec:decorative xmlns:adec="http://schemas.microsoft.com/office/drawing/2017/decorative" val="1"/>
                </a:ext>
              </a:extLst>
            </p:cNvPr>
            <p:cNvSpPr/>
            <p:nvPr/>
          </p:nvSpPr>
          <p:spPr bwMode="auto">
            <a:xfrm>
              <a:off x="5843266" y="3196206"/>
              <a:ext cx="505466" cy="505466"/>
            </a:xfrm>
            <a:prstGeom prst="ellipse">
              <a:avLst/>
            </a:prstGeom>
            <a:solidFill>
              <a:srgbClr val="FFFFFF">
                <a:alpha val="94098"/>
              </a:srgbClr>
            </a:solidFill>
            <a:ln>
              <a:noFill/>
              <a:headEnd type="none" w="med" len="med"/>
              <a:tailEnd type="none" w="med" len="med"/>
            </a:ln>
            <a:effectLst>
              <a:outerShdw blurRad="508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800"/>
                </a:spcAft>
                <a:buClrTx/>
                <a:buSzTx/>
                <a:buFontTx/>
                <a:buNone/>
                <a:tabLst/>
                <a:defRPr/>
              </a:pPr>
              <a:endParaRPr kumimoji="0" lang="en-US" sz="1400" b="1" i="0" u="none" strike="noStrike" kern="1200" cap="none" spc="0" normalizeH="0" baseline="0" noProof="0">
                <a:ln>
                  <a:noFill/>
                </a:ln>
                <a:solidFill>
                  <a:srgbClr val="49C5B1"/>
                </a:solidFill>
                <a:effectLst/>
                <a:uLnTx/>
                <a:uFillTx/>
                <a:ea typeface="+mn-ea"/>
                <a:cs typeface="Segoe UI" pitchFamily="34" charset="0"/>
              </a:endParaRPr>
            </a:p>
          </p:txBody>
        </p:sp>
        <p:sp>
          <p:nvSpPr>
            <p:cNvPr id="14" name="Oval 13">
              <a:extLst>
                <a:ext uri="{FF2B5EF4-FFF2-40B4-BE49-F238E27FC236}">
                  <a16:creationId xmlns:a16="http://schemas.microsoft.com/office/drawing/2014/main" id="{4EED1106-7B99-6722-C054-2AB617D5B9FE}"/>
                </a:ext>
                <a:ext uri="{C183D7F6-B498-43B3-948B-1728B52AA6E4}">
                  <adec:decorative xmlns:adec="http://schemas.microsoft.com/office/drawing/2017/decorative" val="1"/>
                </a:ext>
              </a:extLst>
            </p:cNvPr>
            <p:cNvSpPr/>
            <p:nvPr/>
          </p:nvSpPr>
          <p:spPr bwMode="auto">
            <a:xfrm>
              <a:off x="5843266" y="4307268"/>
              <a:ext cx="505466" cy="505466"/>
            </a:xfrm>
            <a:prstGeom prst="ellipse">
              <a:avLst/>
            </a:prstGeom>
            <a:solidFill>
              <a:srgbClr val="FFFFFF">
                <a:alpha val="94098"/>
              </a:srgbClr>
            </a:solidFill>
            <a:ln>
              <a:noFill/>
              <a:headEnd type="none" w="med" len="med"/>
              <a:tailEnd type="none" w="med" len="med"/>
            </a:ln>
            <a:effectLst>
              <a:outerShdw blurRad="508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800"/>
                </a:spcAft>
                <a:buClrTx/>
                <a:buSzTx/>
                <a:buFontTx/>
                <a:buNone/>
                <a:tabLst/>
                <a:defRPr/>
              </a:pPr>
              <a:endParaRPr kumimoji="0" lang="en-US" sz="1400" b="1" i="0" u="none" strike="noStrike" kern="1200" cap="none" spc="0" normalizeH="0" baseline="0" noProof="0">
                <a:ln>
                  <a:noFill/>
                </a:ln>
                <a:solidFill>
                  <a:srgbClr val="49C5B1"/>
                </a:solidFill>
                <a:effectLst/>
                <a:uLnTx/>
                <a:uFillTx/>
                <a:ea typeface="+mn-ea"/>
                <a:cs typeface="Segoe UI" pitchFamily="34" charset="0"/>
              </a:endParaRPr>
            </a:p>
          </p:txBody>
        </p:sp>
        <p:sp>
          <p:nvSpPr>
            <p:cNvPr id="15" name="Oval 14">
              <a:extLst>
                <a:ext uri="{FF2B5EF4-FFF2-40B4-BE49-F238E27FC236}">
                  <a16:creationId xmlns:a16="http://schemas.microsoft.com/office/drawing/2014/main" id="{ABC2CEBC-F0A7-2CDD-97DD-79B9C0AF3FA0}"/>
                </a:ext>
                <a:ext uri="{C183D7F6-B498-43B3-948B-1728B52AA6E4}">
                  <adec:decorative xmlns:adec="http://schemas.microsoft.com/office/drawing/2017/decorative" val="1"/>
                </a:ext>
              </a:extLst>
            </p:cNvPr>
            <p:cNvSpPr/>
            <p:nvPr/>
          </p:nvSpPr>
          <p:spPr bwMode="auto">
            <a:xfrm>
              <a:off x="5843266" y="5418328"/>
              <a:ext cx="505466" cy="505466"/>
            </a:xfrm>
            <a:prstGeom prst="ellipse">
              <a:avLst/>
            </a:prstGeom>
            <a:solidFill>
              <a:srgbClr val="FFFFFF">
                <a:alpha val="94098"/>
              </a:srgbClr>
            </a:solidFill>
            <a:ln>
              <a:noFill/>
              <a:headEnd type="none" w="med" len="med"/>
              <a:tailEnd type="none" w="med" len="med"/>
            </a:ln>
            <a:effectLst>
              <a:outerShdw blurRad="508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800"/>
                </a:spcAft>
                <a:buClrTx/>
                <a:buSzTx/>
                <a:buFontTx/>
                <a:buNone/>
                <a:tabLst/>
                <a:defRPr/>
              </a:pPr>
              <a:endParaRPr kumimoji="0" lang="en-US" sz="1400" b="1" i="0" u="none" strike="noStrike" kern="1200" cap="none" spc="0" normalizeH="0" baseline="0" noProof="0">
                <a:ln>
                  <a:noFill/>
                </a:ln>
                <a:solidFill>
                  <a:srgbClr val="49C5B1"/>
                </a:solidFill>
                <a:effectLst/>
                <a:uLnTx/>
                <a:uFillTx/>
                <a:ea typeface="+mn-ea"/>
                <a:cs typeface="Segoe UI" pitchFamily="34" charset="0"/>
              </a:endParaRPr>
            </a:p>
          </p:txBody>
        </p:sp>
      </p:grpSp>
      <p:sp>
        <p:nvSpPr>
          <p:cNvPr id="16" name="Rectangle 15">
            <a:extLst>
              <a:ext uri="{FF2B5EF4-FFF2-40B4-BE49-F238E27FC236}">
                <a16:creationId xmlns:a16="http://schemas.microsoft.com/office/drawing/2014/main" id="{4692E4AD-F1DD-1100-2F11-916480168E9A}"/>
              </a:ext>
            </a:extLst>
          </p:cNvPr>
          <p:cNvSpPr>
            <a:spLocks/>
          </p:cNvSpPr>
          <p:nvPr/>
        </p:nvSpPr>
        <p:spPr>
          <a:xfrm>
            <a:off x="857251" y="2199378"/>
            <a:ext cx="4715476"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25B61"/>
                </a:solidFill>
                <a:effectLst/>
                <a:uLnTx/>
                <a:uFillTx/>
                <a:ea typeface="+mn-ea"/>
                <a:cs typeface="Segoe Sans Display Semibold" pitchFamily="2" charset="0"/>
              </a:rPr>
              <a:t>Lack of access to quality data</a:t>
            </a:r>
          </a:p>
        </p:txBody>
      </p:sp>
      <p:grpSp>
        <p:nvGrpSpPr>
          <p:cNvPr id="17" name="Group 16" descr="Arrow pointing towards the right">
            <a:extLst>
              <a:ext uri="{FF2B5EF4-FFF2-40B4-BE49-F238E27FC236}">
                <a16:creationId xmlns:a16="http://schemas.microsoft.com/office/drawing/2014/main" id="{F67B325B-906F-6A87-4457-311F7F49E145}"/>
              </a:ext>
            </a:extLst>
          </p:cNvPr>
          <p:cNvGrpSpPr/>
          <p:nvPr/>
        </p:nvGrpSpPr>
        <p:grpSpPr>
          <a:xfrm>
            <a:off x="5952486" y="2265068"/>
            <a:ext cx="224608" cy="145618"/>
            <a:chOff x="3047591" y="2787258"/>
            <a:chExt cx="303157" cy="196543"/>
          </a:xfrm>
        </p:grpSpPr>
        <p:sp>
          <p:nvSpPr>
            <p:cNvPr id="18" name="Freeform 59">
              <a:extLst>
                <a:ext uri="{FF2B5EF4-FFF2-40B4-BE49-F238E27FC236}">
                  <a16:creationId xmlns:a16="http://schemas.microsoft.com/office/drawing/2014/main" id="{A92A2D72-3FF4-B9B0-B073-FC48A6466A4D}"/>
                </a:ext>
              </a:extLst>
            </p:cNvPr>
            <p:cNvSpPr/>
            <p:nvPr/>
          </p:nvSpPr>
          <p:spPr bwMode="auto">
            <a:xfrm rot="18900000">
              <a:off x="3047591" y="2787258"/>
              <a:ext cx="196547" cy="196543"/>
            </a:xfrm>
            <a:custGeom>
              <a:avLst/>
              <a:gdLst>
                <a:gd name="connsiteX0" fmla="*/ 1592338 w 1648494"/>
                <a:gd name="connsiteY0" fmla="*/ 56156 h 1648493"/>
                <a:gd name="connsiteX1" fmla="*/ 1648494 w 1648494"/>
                <a:gd name="connsiteY1" fmla="*/ 191729 h 1648493"/>
                <a:gd name="connsiteX2" fmla="*/ 1648494 w 1648494"/>
                <a:gd name="connsiteY2" fmla="*/ 1452716 h 1648493"/>
                <a:gd name="connsiteX3" fmla="*/ 1592338 w 1648494"/>
                <a:gd name="connsiteY3" fmla="*/ 1588289 h 1648493"/>
                <a:gd name="connsiteX4" fmla="*/ 1589920 w 1648494"/>
                <a:gd name="connsiteY4" fmla="*/ 1589919 h 1648493"/>
                <a:gd name="connsiteX5" fmla="*/ 1588289 w 1648494"/>
                <a:gd name="connsiteY5" fmla="*/ 1592338 h 1648493"/>
                <a:gd name="connsiteX6" fmla="*/ 1452717 w 1648494"/>
                <a:gd name="connsiteY6" fmla="*/ 1648493 h 1648493"/>
                <a:gd name="connsiteX7" fmla="*/ 191729 w 1648494"/>
                <a:gd name="connsiteY7" fmla="*/ 1648493 h 1648493"/>
                <a:gd name="connsiteX8" fmla="*/ 0 w 1648494"/>
                <a:gd name="connsiteY8" fmla="*/ 1456764 h 1648493"/>
                <a:gd name="connsiteX9" fmla="*/ 191729 w 1648494"/>
                <a:gd name="connsiteY9" fmla="*/ 1265036 h 1648493"/>
                <a:gd name="connsiteX10" fmla="*/ 1265036 w 1648494"/>
                <a:gd name="connsiteY10" fmla="*/ 1265036 h 1648493"/>
                <a:gd name="connsiteX11" fmla="*/ 1265036 w 1648494"/>
                <a:gd name="connsiteY11" fmla="*/ 191729 h 1648493"/>
                <a:gd name="connsiteX12" fmla="*/ 1456765 w 1648494"/>
                <a:gd name="connsiteY12" fmla="*/ 0 h 1648493"/>
                <a:gd name="connsiteX13" fmla="*/ 1592338 w 1648494"/>
                <a:gd name="connsiteY13" fmla="*/ 56156 h 1648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48494" h="1648493">
                  <a:moveTo>
                    <a:pt x="1592338" y="56156"/>
                  </a:moveTo>
                  <a:cubicBezTo>
                    <a:pt x="1627034" y="90852"/>
                    <a:pt x="1648494" y="138785"/>
                    <a:pt x="1648494" y="191729"/>
                  </a:cubicBezTo>
                  <a:lnTo>
                    <a:pt x="1648494" y="1452716"/>
                  </a:lnTo>
                  <a:cubicBezTo>
                    <a:pt x="1648494" y="1505661"/>
                    <a:pt x="1627034" y="1553593"/>
                    <a:pt x="1592338" y="1588289"/>
                  </a:cubicBezTo>
                  <a:lnTo>
                    <a:pt x="1589920" y="1589919"/>
                  </a:lnTo>
                  <a:lnTo>
                    <a:pt x="1588289" y="1592338"/>
                  </a:lnTo>
                  <a:cubicBezTo>
                    <a:pt x="1553593" y="1627034"/>
                    <a:pt x="1505661" y="1648493"/>
                    <a:pt x="1452717" y="1648493"/>
                  </a:cubicBezTo>
                  <a:lnTo>
                    <a:pt x="191729" y="1648493"/>
                  </a:lnTo>
                  <a:cubicBezTo>
                    <a:pt x="85840" y="1648494"/>
                    <a:pt x="0" y="1562654"/>
                    <a:pt x="0" y="1456764"/>
                  </a:cubicBezTo>
                  <a:cubicBezTo>
                    <a:pt x="0" y="1350876"/>
                    <a:pt x="85841" y="1265035"/>
                    <a:pt x="191729" y="1265036"/>
                  </a:cubicBezTo>
                  <a:lnTo>
                    <a:pt x="1265036" y="1265036"/>
                  </a:lnTo>
                  <a:lnTo>
                    <a:pt x="1265036" y="191729"/>
                  </a:lnTo>
                  <a:cubicBezTo>
                    <a:pt x="1265036" y="85840"/>
                    <a:pt x="1350876" y="0"/>
                    <a:pt x="1456765" y="0"/>
                  </a:cubicBezTo>
                  <a:cubicBezTo>
                    <a:pt x="1509710" y="0"/>
                    <a:pt x="1557642" y="21460"/>
                    <a:pt x="1592338" y="56156"/>
                  </a:cubicBezTo>
                  <a:close/>
                </a:path>
              </a:pathLst>
            </a:cu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ea typeface="Segoe UI" pitchFamily="34" charset="0"/>
                <a:cs typeface="Segoe UI" pitchFamily="34" charset="0"/>
              </a:endParaRPr>
            </a:p>
          </p:txBody>
        </p:sp>
        <p:sp>
          <p:nvSpPr>
            <p:cNvPr id="19" name="Freeform 60">
              <a:extLst>
                <a:ext uri="{FF2B5EF4-FFF2-40B4-BE49-F238E27FC236}">
                  <a16:creationId xmlns:a16="http://schemas.microsoft.com/office/drawing/2014/main" id="{60D158A8-89C6-906E-F206-A13AFE7E399A}"/>
                </a:ext>
              </a:extLst>
            </p:cNvPr>
            <p:cNvSpPr/>
            <p:nvPr/>
          </p:nvSpPr>
          <p:spPr bwMode="auto">
            <a:xfrm rot="18900000">
              <a:off x="3154201" y="2787258"/>
              <a:ext cx="196547" cy="196543"/>
            </a:xfrm>
            <a:custGeom>
              <a:avLst/>
              <a:gdLst>
                <a:gd name="connsiteX0" fmla="*/ 1592338 w 1648494"/>
                <a:gd name="connsiteY0" fmla="*/ 56156 h 1648493"/>
                <a:gd name="connsiteX1" fmla="*/ 1648494 w 1648494"/>
                <a:gd name="connsiteY1" fmla="*/ 191729 h 1648493"/>
                <a:gd name="connsiteX2" fmla="*/ 1648494 w 1648494"/>
                <a:gd name="connsiteY2" fmla="*/ 1452716 h 1648493"/>
                <a:gd name="connsiteX3" fmla="*/ 1592338 w 1648494"/>
                <a:gd name="connsiteY3" fmla="*/ 1588289 h 1648493"/>
                <a:gd name="connsiteX4" fmla="*/ 1589920 w 1648494"/>
                <a:gd name="connsiteY4" fmla="*/ 1589919 h 1648493"/>
                <a:gd name="connsiteX5" fmla="*/ 1588289 w 1648494"/>
                <a:gd name="connsiteY5" fmla="*/ 1592338 h 1648493"/>
                <a:gd name="connsiteX6" fmla="*/ 1452717 w 1648494"/>
                <a:gd name="connsiteY6" fmla="*/ 1648493 h 1648493"/>
                <a:gd name="connsiteX7" fmla="*/ 191729 w 1648494"/>
                <a:gd name="connsiteY7" fmla="*/ 1648493 h 1648493"/>
                <a:gd name="connsiteX8" fmla="*/ 0 w 1648494"/>
                <a:gd name="connsiteY8" fmla="*/ 1456764 h 1648493"/>
                <a:gd name="connsiteX9" fmla="*/ 191729 w 1648494"/>
                <a:gd name="connsiteY9" fmla="*/ 1265036 h 1648493"/>
                <a:gd name="connsiteX10" fmla="*/ 1265036 w 1648494"/>
                <a:gd name="connsiteY10" fmla="*/ 1265036 h 1648493"/>
                <a:gd name="connsiteX11" fmla="*/ 1265036 w 1648494"/>
                <a:gd name="connsiteY11" fmla="*/ 191729 h 1648493"/>
                <a:gd name="connsiteX12" fmla="*/ 1456765 w 1648494"/>
                <a:gd name="connsiteY12" fmla="*/ 0 h 1648493"/>
                <a:gd name="connsiteX13" fmla="*/ 1592338 w 1648494"/>
                <a:gd name="connsiteY13" fmla="*/ 56156 h 1648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48494" h="1648493">
                  <a:moveTo>
                    <a:pt x="1592338" y="56156"/>
                  </a:moveTo>
                  <a:cubicBezTo>
                    <a:pt x="1627034" y="90852"/>
                    <a:pt x="1648494" y="138785"/>
                    <a:pt x="1648494" y="191729"/>
                  </a:cubicBezTo>
                  <a:lnTo>
                    <a:pt x="1648494" y="1452716"/>
                  </a:lnTo>
                  <a:cubicBezTo>
                    <a:pt x="1648494" y="1505661"/>
                    <a:pt x="1627034" y="1553593"/>
                    <a:pt x="1592338" y="1588289"/>
                  </a:cubicBezTo>
                  <a:lnTo>
                    <a:pt x="1589920" y="1589919"/>
                  </a:lnTo>
                  <a:lnTo>
                    <a:pt x="1588289" y="1592338"/>
                  </a:lnTo>
                  <a:cubicBezTo>
                    <a:pt x="1553593" y="1627034"/>
                    <a:pt x="1505661" y="1648493"/>
                    <a:pt x="1452717" y="1648493"/>
                  </a:cubicBezTo>
                  <a:lnTo>
                    <a:pt x="191729" y="1648493"/>
                  </a:lnTo>
                  <a:cubicBezTo>
                    <a:pt x="85840" y="1648494"/>
                    <a:pt x="0" y="1562654"/>
                    <a:pt x="0" y="1456764"/>
                  </a:cubicBezTo>
                  <a:cubicBezTo>
                    <a:pt x="0" y="1350876"/>
                    <a:pt x="85841" y="1265035"/>
                    <a:pt x="191729" y="1265036"/>
                  </a:cubicBezTo>
                  <a:lnTo>
                    <a:pt x="1265036" y="1265036"/>
                  </a:lnTo>
                  <a:lnTo>
                    <a:pt x="1265036" y="191729"/>
                  </a:lnTo>
                  <a:cubicBezTo>
                    <a:pt x="1265036" y="85840"/>
                    <a:pt x="1350876" y="0"/>
                    <a:pt x="1456765" y="0"/>
                  </a:cubicBezTo>
                  <a:cubicBezTo>
                    <a:pt x="1509710" y="0"/>
                    <a:pt x="1557642" y="21460"/>
                    <a:pt x="1592338" y="56156"/>
                  </a:cubicBezTo>
                  <a:close/>
                </a:path>
              </a:pathLst>
            </a:cu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ea typeface="Segoe UI" pitchFamily="34" charset="0"/>
                <a:cs typeface="Segoe UI" pitchFamily="34" charset="0"/>
              </a:endParaRPr>
            </a:p>
          </p:txBody>
        </p:sp>
      </p:grpSp>
      <p:sp>
        <p:nvSpPr>
          <p:cNvPr id="20" name="Rectangle 19">
            <a:extLst>
              <a:ext uri="{FF2B5EF4-FFF2-40B4-BE49-F238E27FC236}">
                <a16:creationId xmlns:a16="http://schemas.microsoft.com/office/drawing/2014/main" id="{FA9A5580-7031-34B5-463B-153AB4E14A08}"/>
              </a:ext>
            </a:extLst>
          </p:cNvPr>
          <p:cNvSpPr>
            <a:spLocks/>
          </p:cNvSpPr>
          <p:nvPr/>
        </p:nvSpPr>
        <p:spPr>
          <a:xfrm>
            <a:off x="6627042" y="2060878"/>
            <a:ext cx="4707706"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ea typeface="+mn-ea"/>
                <a:cs typeface="Segoe Sans Text" pitchFamily="2" charset="0"/>
              </a:rPr>
              <a:t>Single, org-wide data lake that facilitates responsible data discovery and use</a:t>
            </a:r>
          </a:p>
        </p:txBody>
      </p:sp>
      <p:sp>
        <p:nvSpPr>
          <p:cNvPr id="21" name="Rectangle 20">
            <a:extLst>
              <a:ext uri="{FF2B5EF4-FFF2-40B4-BE49-F238E27FC236}">
                <a16:creationId xmlns:a16="http://schemas.microsoft.com/office/drawing/2014/main" id="{642BAEFF-CA1D-7CCA-1D67-46D690F0A6E2}"/>
              </a:ext>
            </a:extLst>
          </p:cNvPr>
          <p:cNvSpPr>
            <a:spLocks/>
          </p:cNvSpPr>
          <p:nvPr/>
        </p:nvSpPr>
        <p:spPr>
          <a:xfrm>
            <a:off x="857251" y="3171939"/>
            <a:ext cx="4715476"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225B61"/>
                </a:solidFill>
                <a:effectLst/>
                <a:uLnTx/>
                <a:uFillTx/>
                <a:ea typeface="+mn-ea"/>
                <a:cs typeface="Segoe Sans Display Semibold" pitchFamily="2" charset="0"/>
              </a:rPr>
              <a:t>Lack of collaboration among data teams with varying technical skills</a:t>
            </a:r>
          </a:p>
        </p:txBody>
      </p:sp>
      <p:grpSp>
        <p:nvGrpSpPr>
          <p:cNvPr id="22" name="Group 21" descr="Arrow pointing towards the right">
            <a:extLst>
              <a:ext uri="{FF2B5EF4-FFF2-40B4-BE49-F238E27FC236}">
                <a16:creationId xmlns:a16="http://schemas.microsoft.com/office/drawing/2014/main" id="{FE62E424-BDB0-B52F-413E-868C7389433E}"/>
              </a:ext>
            </a:extLst>
          </p:cNvPr>
          <p:cNvGrpSpPr/>
          <p:nvPr/>
        </p:nvGrpSpPr>
        <p:grpSpPr>
          <a:xfrm>
            <a:off x="5952486" y="3378010"/>
            <a:ext cx="224608" cy="145618"/>
            <a:chOff x="3047591" y="2787258"/>
            <a:chExt cx="303157" cy="196543"/>
          </a:xfrm>
        </p:grpSpPr>
        <p:sp>
          <p:nvSpPr>
            <p:cNvPr id="23" name="Freeform 59">
              <a:extLst>
                <a:ext uri="{FF2B5EF4-FFF2-40B4-BE49-F238E27FC236}">
                  <a16:creationId xmlns:a16="http://schemas.microsoft.com/office/drawing/2014/main" id="{D66DFE6E-D13A-76D3-0FA6-2E7E51962849}"/>
                </a:ext>
              </a:extLst>
            </p:cNvPr>
            <p:cNvSpPr/>
            <p:nvPr/>
          </p:nvSpPr>
          <p:spPr bwMode="auto">
            <a:xfrm rot="18900000">
              <a:off x="3047591" y="2787258"/>
              <a:ext cx="196547" cy="196543"/>
            </a:xfrm>
            <a:custGeom>
              <a:avLst/>
              <a:gdLst>
                <a:gd name="connsiteX0" fmla="*/ 1592338 w 1648494"/>
                <a:gd name="connsiteY0" fmla="*/ 56156 h 1648493"/>
                <a:gd name="connsiteX1" fmla="*/ 1648494 w 1648494"/>
                <a:gd name="connsiteY1" fmla="*/ 191729 h 1648493"/>
                <a:gd name="connsiteX2" fmla="*/ 1648494 w 1648494"/>
                <a:gd name="connsiteY2" fmla="*/ 1452716 h 1648493"/>
                <a:gd name="connsiteX3" fmla="*/ 1592338 w 1648494"/>
                <a:gd name="connsiteY3" fmla="*/ 1588289 h 1648493"/>
                <a:gd name="connsiteX4" fmla="*/ 1589920 w 1648494"/>
                <a:gd name="connsiteY4" fmla="*/ 1589919 h 1648493"/>
                <a:gd name="connsiteX5" fmla="*/ 1588289 w 1648494"/>
                <a:gd name="connsiteY5" fmla="*/ 1592338 h 1648493"/>
                <a:gd name="connsiteX6" fmla="*/ 1452717 w 1648494"/>
                <a:gd name="connsiteY6" fmla="*/ 1648493 h 1648493"/>
                <a:gd name="connsiteX7" fmla="*/ 191729 w 1648494"/>
                <a:gd name="connsiteY7" fmla="*/ 1648493 h 1648493"/>
                <a:gd name="connsiteX8" fmla="*/ 0 w 1648494"/>
                <a:gd name="connsiteY8" fmla="*/ 1456764 h 1648493"/>
                <a:gd name="connsiteX9" fmla="*/ 191729 w 1648494"/>
                <a:gd name="connsiteY9" fmla="*/ 1265036 h 1648493"/>
                <a:gd name="connsiteX10" fmla="*/ 1265036 w 1648494"/>
                <a:gd name="connsiteY10" fmla="*/ 1265036 h 1648493"/>
                <a:gd name="connsiteX11" fmla="*/ 1265036 w 1648494"/>
                <a:gd name="connsiteY11" fmla="*/ 191729 h 1648493"/>
                <a:gd name="connsiteX12" fmla="*/ 1456765 w 1648494"/>
                <a:gd name="connsiteY12" fmla="*/ 0 h 1648493"/>
                <a:gd name="connsiteX13" fmla="*/ 1592338 w 1648494"/>
                <a:gd name="connsiteY13" fmla="*/ 56156 h 1648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48494" h="1648493">
                  <a:moveTo>
                    <a:pt x="1592338" y="56156"/>
                  </a:moveTo>
                  <a:cubicBezTo>
                    <a:pt x="1627034" y="90852"/>
                    <a:pt x="1648494" y="138785"/>
                    <a:pt x="1648494" y="191729"/>
                  </a:cubicBezTo>
                  <a:lnTo>
                    <a:pt x="1648494" y="1452716"/>
                  </a:lnTo>
                  <a:cubicBezTo>
                    <a:pt x="1648494" y="1505661"/>
                    <a:pt x="1627034" y="1553593"/>
                    <a:pt x="1592338" y="1588289"/>
                  </a:cubicBezTo>
                  <a:lnTo>
                    <a:pt x="1589920" y="1589919"/>
                  </a:lnTo>
                  <a:lnTo>
                    <a:pt x="1588289" y="1592338"/>
                  </a:lnTo>
                  <a:cubicBezTo>
                    <a:pt x="1553593" y="1627034"/>
                    <a:pt x="1505661" y="1648493"/>
                    <a:pt x="1452717" y="1648493"/>
                  </a:cubicBezTo>
                  <a:lnTo>
                    <a:pt x="191729" y="1648493"/>
                  </a:lnTo>
                  <a:cubicBezTo>
                    <a:pt x="85840" y="1648494"/>
                    <a:pt x="0" y="1562654"/>
                    <a:pt x="0" y="1456764"/>
                  </a:cubicBezTo>
                  <a:cubicBezTo>
                    <a:pt x="0" y="1350876"/>
                    <a:pt x="85841" y="1265035"/>
                    <a:pt x="191729" y="1265036"/>
                  </a:cubicBezTo>
                  <a:lnTo>
                    <a:pt x="1265036" y="1265036"/>
                  </a:lnTo>
                  <a:lnTo>
                    <a:pt x="1265036" y="191729"/>
                  </a:lnTo>
                  <a:cubicBezTo>
                    <a:pt x="1265036" y="85840"/>
                    <a:pt x="1350876" y="0"/>
                    <a:pt x="1456765" y="0"/>
                  </a:cubicBezTo>
                  <a:cubicBezTo>
                    <a:pt x="1509710" y="0"/>
                    <a:pt x="1557642" y="21460"/>
                    <a:pt x="1592338" y="56156"/>
                  </a:cubicBezTo>
                  <a:close/>
                </a:path>
              </a:pathLst>
            </a:cu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ea typeface="Segoe UI" pitchFamily="34" charset="0"/>
                <a:cs typeface="Segoe UI" pitchFamily="34" charset="0"/>
              </a:endParaRPr>
            </a:p>
          </p:txBody>
        </p:sp>
        <p:sp>
          <p:nvSpPr>
            <p:cNvPr id="24" name="Freeform 60">
              <a:extLst>
                <a:ext uri="{FF2B5EF4-FFF2-40B4-BE49-F238E27FC236}">
                  <a16:creationId xmlns:a16="http://schemas.microsoft.com/office/drawing/2014/main" id="{B7BAB871-D1D0-C8EC-EF72-4FC89EAC1C3B}"/>
                </a:ext>
              </a:extLst>
            </p:cNvPr>
            <p:cNvSpPr/>
            <p:nvPr/>
          </p:nvSpPr>
          <p:spPr bwMode="auto">
            <a:xfrm rot="18900000">
              <a:off x="3154201" y="2787258"/>
              <a:ext cx="196547" cy="196543"/>
            </a:xfrm>
            <a:custGeom>
              <a:avLst/>
              <a:gdLst>
                <a:gd name="connsiteX0" fmla="*/ 1592338 w 1648494"/>
                <a:gd name="connsiteY0" fmla="*/ 56156 h 1648493"/>
                <a:gd name="connsiteX1" fmla="*/ 1648494 w 1648494"/>
                <a:gd name="connsiteY1" fmla="*/ 191729 h 1648493"/>
                <a:gd name="connsiteX2" fmla="*/ 1648494 w 1648494"/>
                <a:gd name="connsiteY2" fmla="*/ 1452716 h 1648493"/>
                <a:gd name="connsiteX3" fmla="*/ 1592338 w 1648494"/>
                <a:gd name="connsiteY3" fmla="*/ 1588289 h 1648493"/>
                <a:gd name="connsiteX4" fmla="*/ 1589920 w 1648494"/>
                <a:gd name="connsiteY4" fmla="*/ 1589919 h 1648493"/>
                <a:gd name="connsiteX5" fmla="*/ 1588289 w 1648494"/>
                <a:gd name="connsiteY5" fmla="*/ 1592338 h 1648493"/>
                <a:gd name="connsiteX6" fmla="*/ 1452717 w 1648494"/>
                <a:gd name="connsiteY6" fmla="*/ 1648493 h 1648493"/>
                <a:gd name="connsiteX7" fmla="*/ 191729 w 1648494"/>
                <a:gd name="connsiteY7" fmla="*/ 1648493 h 1648493"/>
                <a:gd name="connsiteX8" fmla="*/ 0 w 1648494"/>
                <a:gd name="connsiteY8" fmla="*/ 1456764 h 1648493"/>
                <a:gd name="connsiteX9" fmla="*/ 191729 w 1648494"/>
                <a:gd name="connsiteY9" fmla="*/ 1265036 h 1648493"/>
                <a:gd name="connsiteX10" fmla="*/ 1265036 w 1648494"/>
                <a:gd name="connsiteY10" fmla="*/ 1265036 h 1648493"/>
                <a:gd name="connsiteX11" fmla="*/ 1265036 w 1648494"/>
                <a:gd name="connsiteY11" fmla="*/ 191729 h 1648493"/>
                <a:gd name="connsiteX12" fmla="*/ 1456765 w 1648494"/>
                <a:gd name="connsiteY12" fmla="*/ 0 h 1648493"/>
                <a:gd name="connsiteX13" fmla="*/ 1592338 w 1648494"/>
                <a:gd name="connsiteY13" fmla="*/ 56156 h 1648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48494" h="1648493">
                  <a:moveTo>
                    <a:pt x="1592338" y="56156"/>
                  </a:moveTo>
                  <a:cubicBezTo>
                    <a:pt x="1627034" y="90852"/>
                    <a:pt x="1648494" y="138785"/>
                    <a:pt x="1648494" y="191729"/>
                  </a:cubicBezTo>
                  <a:lnTo>
                    <a:pt x="1648494" y="1452716"/>
                  </a:lnTo>
                  <a:cubicBezTo>
                    <a:pt x="1648494" y="1505661"/>
                    <a:pt x="1627034" y="1553593"/>
                    <a:pt x="1592338" y="1588289"/>
                  </a:cubicBezTo>
                  <a:lnTo>
                    <a:pt x="1589920" y="1589919"/>
                  </a:lnTo>
                  <a:lnTo>
                    <a:pt x="1588289" y="1592338"/>
                  </a:lnTo>
                  <a:cubicBezTo>
                    <a:pt x="1553593" y="1627034"/>
                    <a:pt x="1505661" y="1648493"/>
                    <a:pt x="1452717" y="1648493"/>
                  </a:cubicBezTo>
                  <a:lnTo>
                    <a:pt x="191729" y="1648493"/>
                  </a:lnTo>
                  <a:cubicBezTo>
                    <a:pt x="85840" y="1648494"/>
                    <a:pt x="0" y="1562654"/>
                    <a:pt x="0" y="1456764"/>
                  </a:cubicBezTo>
                  <a:cubicBezTo>
                    <a:pt x="0" y="1350876"/>
                    <a:pt x="85841" y="1265035"/>
                    <a:pt x="191729" y="1265036"/>
                  </a:cubicBezTo>
                  <a:lnTo>
                    <a:pt x="1265036" y="1265036"/>
                  </a:lnTo>
                  <a:lnTo>
                    <a:pt x="1265036" y="191729"/>
                  </a:lnTo>
                  <a:cubicBezTo>
                    <a:pt x="1265036" y="85840"/>
                    <a:pt x="1350876" y="0"/>
                    <a:pt x="1456765" y="0"/>
                  </a:cubicBezTo>
                  <a:cubicBezTo>
                    <a:pt x="1509710" y="0"/>
                    <a:pt x="1557642" y="21460"/>
                    <a:pt x="1592338" y="56156"/>
                  </a:cubicBezTo>
                  <a:close/>
                </a:path>
              </a:pathLst>
            </a:cu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ea typeface="Segoe UI" pitchFamily="34" charset="0"/>
                <a:cs typeface="Segoe UI" pitchFamily="34" charset="0"/>
              </a:endParaRPr>
            </a:p>
          </p:txBody>
        </p:sp>
      </p:grpSp>
      <p:sp>
        <p:nvSpPr>
          <p:cNvPr id="25" name="Rectangle 24">
            <a:extLst>
              <a:ext uri="{FF2B5EF4-FFF2-40B4-BE49-F238E27FC236}">
                <a16:creationId xmlns:a16="http://schemas.microsoft.com/office/drawing/2014/main" id="{C6B7A161-9C8D-184E-6BAC-8ED166F8DB42}"/>
              </a:ext>
            </a:extLst>
          </p:cNvPr>
          <p:cNvSpPr>
            <a:spLocks/>
          </p:cNvSpPr>
          <p:nvPr/>
        </p:nvSpPr>
        <p:spPr>
          <a:xfrm>
            <a:off x="6627044" y="3171939"/>
            <a:ext cx="4523557"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ea typeface="+mn-ea"/>
                <a:cs typeface="Segoe Sans Text" pitchFamily="2" charset="0"/>
              </a:rPr>
              <a:t>Unified platform with low-code/no-code, role-based experiences for every user</a:t>
            </a:r>
          </a:p>
        </p:txBody>
      </p:sp>
      <p:sp>
        <p:nvSpPr>
          <p:cNvPr id="26" name="Rectangle 25">
            <a:extLst>
              <a:ext uri="{FF2B5EF4-FFF2-40B4-BE49-F238E27FC236}">
                <a16:creationId xmlns:a16="http://schemas.microsoft.com/office/drawing/2014/main" id="{6370DD5B-B3DC-1BB4-7763-A494A1313D04}"/>
              </a:ext>
            </a:extLst>
          </p:cNvPr>
          <p:cNvSpPr>
            <a:spLocks/>
          </p:cNvSpPr>
          <p:nvPr/>
        </p:nvSpPr>
        <p:spPr>
          <a:xfrm>
            <a:off x="857251" y="4283000"/>
            <a:ext cx="4715476"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225B61"/>
                </a:solidFill>
                <a:effectLst/>
                <a:uLnTx/>
                <a:uFillTx/>
                <a:ea typeface="+mn-ea"/>
                <a:cs typeface="Segoe Sans Display Semibold" pitchFamily="2" charset="0"/>
              </a:rPr>
              <a:t>Increasing complexity of analytics and volumes of data</a:t>
            </a:r>
          </a:p>
        </p:txBody>
      </p:sp>
      <p:grpSp>
        <p:nvGrpSpPr>
          <p:cNvPr id="27" name="Group 26" descr="Arrow pointing towards the right">
            <a:extLst>
              <a:ext uri="{FF2B5EF4-FFF2-40B4-BE49-F238E27FC236}">
                <a16:creationId xmlns:a16="http://schemas.microsoft.com/office/drawing/2014/main" id="{14251829-DA20-B93A-D1FC-1452011F536E}"/>
              </a:ext>
            </a:extLst>
          </p:cNvPr>
          <p:cNvGrpSpPr/>
          <p:nvPr/>
        </p:nvGrpSpPr>
        <p:grpSpPr>
          <a:xfrm>
            <a:off x="5952486" y="4490952"/>
            <a:ext cx="224608" cy="145618"/>
            <a:chOff x="3047591" y="2787258"/>
            <a:chExt cx="303157" cy="196543"/>
          </a:xfrm>
        </p:grpSpPr>
        <p:sp>
          <p:nvSpPr>
            <p:cNvPr id="28" name="Freeform 59">
              <a:extLst>
                <a:ext uri="{FF2B5EF4-FFF2-40B4-BE49-F238E27FC236}">
                  <a16:creationId xmlns:a16="http://schemas.microsoft.com/office/drawing/2014/main" id="{FF5332C4-2881-31A6-2584-903DA257EDAC}"/>
                </a:ext>
              </a:extLst>
            </p:cNvPr>
            <p:cNvSpPr/>
            <p:nvPr/>
          </p:nvSpPr>
          <p:spPr bwMode="auto">
            <a:xfrm rot="18900000">
              <a:off x="3047591" y="2787258"/>
              <a:ext cx="196547" cy="196543"/>
            </a:xfrm>
            <a:custGeom>
              <a:avLst/>
              <a:gdLst>
                <a:gd name="connsiteX0" fmla="*/ 1592338 w 1648494"/>
                <a:gd name="connsiteY0" fmla="*/ 56156 h 1648493"/>
                <a:gd name="connsiteX1" fmla="*/ 1648494 w 1648494"/>
                <a:gd name="connsiteY1" fmla="*/ 191729 h 1648493"/>
                <a:gd name="connsiteX2" fmla="*/ 1648494 w 1648494"/>
                <a:gd name="connsiteY2" fmla="*/ 1452716 h 1648493"/>
                <a:gd name="connsiteX3" fmla="*/ 1592338 w 1648494"/>
                <a:gd name="connsiteY3" fmla="*/ 1588289 h 1648493"/>
                <a:gd name="connsiteX4" fmla="*/ 1589920 w 1648494"/>
                <a:gd name="connsiteY4" fmla="*/ 1589919 h 1648493"/>
                <a:gd name="connsiteX5" fmla="*/ 1588289 w 1648494"/>
                <a:gd name="connsiteY5" fmla="*/ 1592338 h 1648493"/>
                <a:gd name="connsiteX6" fmla="*/ 1452717 w 1648494"/>
                <a:gd name="connsiteY6" fmla="*/ 1648493 h 1648493"/>
                <a:gd name="connsiteX7" fmla="*/ 191729 w 1648494"/>
                <a:gd name="connsiteY7" fmla="*/ 1648493 h 1648493"/>
                <a:gd name="connsiteX8" fmla="*/ 0 w 1648494"/>
                <a:gd name="connsiteY8" fmla="*/ 1456764 h 1648493"/>
                <a:gd name="connsiteX9" fmla="*/ 191729 w 1648494"/>
                <a:gd name="connsiteY9" fmla="*/ 1265036 h 1648493"/>
                <a:gd name="connsiteX10" fmla="*/ 1265036 w 1648494"/>
                <a:gd name="connsiteY10" fmla="*/ 1265036 h 1648493"/>
                <a:gd name="connsiteX11" fmla="*/ 1265036 w 1648494"/>
                <a:gd name="connsiteY11" fmla="*/ 191729 h 1648493"/>
                <a:gd name="connsiteX12" fmla="*/ 1456765 w 1648494"/>
                <a:gd name="connsiteY12" fmla="*/ 0 h 1648493"/>
                <a:gd name="connsiteX13" fmla="*/ 1592338 w 1648494"/>
                <a:gd name="connsiteY13" fmla="*/ 56156 h 1648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48494" h="1648493">
                  <a:moveTo>
                    <a:pt x="1592338" y="56156"/>
                  </a:moveTo>
                  <a:cubicBezTo>
                    <a:pt x="1627034" y="90852"/>
                    <a:pt x="1648494" y="138785"/>
                    <a:pt x="1648494" y="191729"/>
                  </a:cubicBezTo>
                  <a:lnTo>
                    <a:pt x="1648494" y="1452716"/>
                  </a:lnTo>
                  <a:cubicBezTo>
                    <a:pt x="1648494" y="1505661"/>
                    <a:pt x="1627034" y="1553593"/>
                    <a:pt x="1592338" y="1588289"/>
                  </a:cubicBezTo>
                  <a:lnTo>
                    <a:pt x="1589920" y="1589919"/>
                  </a:lnTo>
                  <a:lnTo>
                    <a:pt x="1588289" y="1592338"/>
                  </a:lnTo>
                  <a:cubicBezTo>
                    <a:pt x="1553593" y="1627034"/>
                    <a:pt x="1505661" y="1648493"/>
                    <a:pt x="1452717" y="1648493"/>
                  </a:cubicBezTo>
                  <a:lnTo>
                    <a:pt x="191729" y="1648493"/>
                  </a:lnTo>
                  <a:cubicBezTo>
                    <a:pt x="85840" y="1648494"/>
                    <a:pt x="0" y="1562654"/>
                    <a:pt x="0" y="1456764"/>
                  </a:cubicBezTo>
                  <a:cubicBezTo>
                    <a:pt x="0" y="1350876"/>
                    <a:pt x="85841" y="1265035"/>
                    <a:pt x="191729" y="1265036"/>
                  </a:cubicBezTo>
                  <a:lnTo>
                    <a:pt x="1265036" y="1265036"/>
                  </a:lnTo>
                  <a:lnTo>
                    <a:pt x="1265036" y="191729"/>
                  </a:lnTo>
                  <a:cubicBezTo>
                    <a:pt x="1265036" y="85840"/>
                    <a:pt x="1350876" y="0"/>
                    <a:pt x="1456765" y="0"/>
                  </a:cubicBezTo>
                  <a:cubicBezTo>
                    <a:pt x="1509710" y="0"/>
                    <a:pt x="1557642" y="21460"/>
                    <a:pt x="1592338" y="56156"/>
                  </a:cubicBezTo>
                  <a:close/>
                </a:path>
              </a:pathLst>
            </a:cu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ea typeface="Segoe UI" pitchFamily="34" charset="0"/>
                <a:cs typeface="Segoe UI" pitchFamily="34" charset="0"/>
              </a:endParaRPr>
            </a:p>
          </p:txBody>
        </p:sp>
        <p:sp>
          <p:nvSpPr>
            <p:cNvPr id="29" name="Freeform 60">
              <a:extLst>
                <a:ext uri="{FF2B5EF4-FFF2-40B4-BE49-F238E27FC236}">
                  <a16:creationId xmlns:a16="http://schemas.microsoft.com/office/drawing/2014/main" id="{E6148647-DBE0-B928-198F-C02FF762B181}"/>
                </a:ext>
              </a:extLst>
            </p:cNvPr>
            <p:cNvSpPr/>
            <p:nvPr/>
          </p:nvSpPr>
          <p:spPr bwMode="auto">
            <a:xfrm rot="18900000">
              <a:off x="3154201" y="2787258"/>
              <a:ext cx="196547" cy="196543"/>
            </a:xfrm>
            <a:custGeom>
              <a:avLst/>
              <a:gdLst>
                <a:gd name="connsiteX0" fmla="*/ 1592338 w 1648494"/>
                <a:gd name="connsiteY0" fmla="*/ 56156 h 1648493"/>
                <a:gd name="connsiteX1" fmla="*/ 1648494 w 1648494"/>
                <a:gd name="connsiteY1" fmla="*/ 191729 h 1648493"/>
                <a:gd name="connsiteX2" fmla="*/ 1648494 w 1648494"/>
                <a:gd name="connsiteY2" fmla="*/ 1452716 h 1648493"/>
                <a:gd name="connsiteX3" fmla="*/ 1592338 w 1648494"/>
                <a:gd name="connsiteY3" fmla="*/ 1588289 h 1648493"/>
                <a:gd name="connsiteX4" fmla="*/ 1589920 w 1648494"/>
                <a:gd name="connsiteY4" fmla="*/ 1589919 h 1648493"/>
                <a:gd name="connsiteX5" fmla="*/ 1588289 w 1648494"/>
                <a:gd name="connsiteY5" fmla="*/ 1592338 h 1648493"/>
                <a:gd name="connsiteX6" fmla="*/ 1452717 w 1648494"/>
                <a:gd name="connsiteY6" fmla="*/ 1648493 h 1648493"/>
                <a:gd name="connsiteX7" fmla="*/ 191729 w 1648494"/>
                <a:gd name="connsiteY7" fmla="*/ 1648493 h 1648493"/>
                <a:gd name="connsiteX8" fmla="*/ 0 w 1648494"/>
                <a:gd name="connsiteY8" fmla="*/ 1456764 h 1648493"/>
                <a:gd name="connsiteX9" fmla="*/ 191729 w 1648494"/>
                <a:gd name="connsiteY9" fmla="*/ 1265036 h 1648493"/>
                <a:gd name="connsiteX10" fmla="*/ 1265036 w 1648494"/>
                <a:gd name="connsiteY10" fmla="*/ 1265036 h 1648493"/>
                <a:gd name="connsiteX11" fmla="*/ 1265036 w 1648494"/>
                <a:gd name="connsiteY11" fmla="*/ 191729 h 1648493"/>
                <a:gd name="connsiteX12" fmla="*/ 1456765 w 1648494"/>
                <a:gd name="connsiteY12" fmla="*/ 0 h 1648493"/>
                <a:gd name="connsiteX13" fmla="*/ 1592338 w 1648494"/>
                <a:gd name="connsiteY13" fmla="*/ 56156 h 1648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48494" h="1648493">
                  <a:moveTo>
                    <a:pt x="1592338" y="56156"/>
                  </a:moveTo>
                  <a:cubicBezTo>
                    <a:pt x="1627034" y="90852"/>
                    <a:pt x="1648494" y="138785"/>
                    <a:pt x="1648494" y="191729"/>
                  </a:cubicBezTo>
                  <a:lnTo>
                    <a:pt x="1648494" y="1452716"/>
                  </a:lnTo>
                  <a:cubicBezTo>
                    <a:pt x="1648494" y="1505661"/>
                    <a:pt x="1627034" y="1553593"/>
                    <a:pt x="1592338" y="1588289"/>
                  </a:cubicBezTo>
                  <a:lnTo>
                    <a:pt x="1589920" y="1589919"/>
                  </a:lnTo>
                  <a:lnTo>
                    <a:pt x="1588289" y="1592338"/>
                  </a:lnTo>
                  <a:cubicBezTo>
                    <a:pt x="1553593" y="1627034"/>
                    <a:pt x="1505661" y="1648493"/>
                    <a:pt x="1452717" y="1648493"/>
                  </a:cubicBezTo>
                  <a:lnTo>
                    <a:pt x="191729" y="1648493"/>
                  </a:lnTo>
                  <a:cubicBezTo>
                    <a:pt x="85840" y="1648494"/>
                    <a:pt x="0" y="1562654"/>
                    <a:pt x="0" y="1456764"/>
                  </a:cubicBezTo>
                  <a:cubicBezTo>
                    <a:pt x="0" y="1350876"/>
                    <a:pt x="85841" y="1265035"/>
                    <a:pt x="191729" y="1265036"/>
                  </a:cubicBezTo>
                  <a:lnTo>
                    <a:pt x="1265036" y="1265036"/>
                  </a:lnTo>
                  <a:lnTo>
                    <a:pt x="1265036" y="191729"/>
                  </a:lnTo>
                  <a:cubicBezTo>
                    <a:pt x="1265036" y="85840"/>
                    <a:pt x="1350876" y="0"/>
                    <a:pt x="1456765" y="0"/>
                  </a:cubicBezTo>
                  <a:cubicBezTo>
                    <a:pt x="1509710" y="0"/>
                    <a:pt x="1557642" y="21460"/>
                    <a:pt x="1592338" y="56156"/>
                  </a:cubicBezTo>
                  <a:close/>
                </a:path>
              </a:pathLst>
            </a:cu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ea typeface="Segoe UI" pitchFamily="34" charset="0"/>
                <a:cs typeface="Segoe UI" pitchFamily="34" charset="0"/>
              </a:endParaRPr>
            </a:p>
          </p:txBody>
        </p:sp>
      </p:grpSp>
      <p:sp>
        <p:nvSpPr>
          <p:cNvPr id="30" name="Rectangle 29">
            <a:extLst>
              <a:ext uri="{FF2B5EF4-FFF2-40B4-BE49-F238E27FC236}">
                <a16:creationId xmlns:a16="http://schemas.microsoft.com/office/drawing/2014/main" id="{4CD730C3-B4A2-B364-055E-F9CCF9E419B8}"/>
              </a:ext>
            </a:extLst>
          </p:cNvPr>
          <p:cNvSpPr>
            <a:spLocks/>
          </p:cNvSpPr>
          <p:nvPr/>
        </p:nvSpPr>
        <p:spPr>
          <a:xfrm>
            <a:off x="6627042" y="4283000"/>
            <a:ext cx="4523558"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ea typeface="+mn-ea"/>
                <a:cs typeface="Segoe Sans Text" pitchFamily="2" charset="0"/>
              </a:rPr>
              <a:t>Generative AI-infused analytics applications for scalability</a:t>
            </a:r>
          </a:p>
        </p:txBody>
      </p:sp>
      <p:sp>
        <p:nvSpPr>
          <p:cNvPr id="31" name="Rectangle 30">
            <a:extLst>
              <a:ext uri="{FF2B5EF4-FFF2-40B4-BE49-F238E27FC236}">
                <a16:creationId xmlns:a16="http://schemas.microsoft.com/office/drawing/2014/main" id="{89826963-F65D-EAC9-F997-C8002A1FEE64}"/>
              </a:ext>
            </a:extLst>
          </p:cNvPr>
          <p:cNvSpPr>
            <a:spLocks/>
          </p:cNvSpPr>
          <p:nvPr/>
        </p:nvSpPr>
        <p:spPr>
          <a:xfrm>
            <a:off x="857251" y="5532561"/>
            <a:ext cx="4715476"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225B61"/>
                </a:solidFill>
                <a:effectLst/>
                <a:uLnTx/>
                <a:uFillTx/>
                <a:ea typeface="+mn-ea"/>
                <a:cs typeface="Segoe Sans Display Semibold" pitchFamily="2" charset="0"/>
              </a:rPr>
              <a:t>Lack of data-driven culture</a:t>
            </a:r>
          </a:p>
        </p:txBody>
      </p:sp>
      <p:grpSp>
        <p:nvGrpSpPr>
          <p:cNvPr id="32" name="Group 31" descr="Arrow pointing towards the right">
            <a:extLst>
              <a:ext uri="{FF2B5EF4-FFF2-40B4-BE49-F238E27FC236}">
                <a16:creationId xmlns:a16="http://schemas.microsoft.com/office/drawing/2014/main" id="{64DD71F6-A5A0-C159-F624-5EE1D36EE439}"/>
              </a:ext>
            </a:extLst>
          </p:cNvPr>
          <p:cNvGrpSpPr/>
          <p:nvPr/>
        </p:nvGrpSpPr>
        <p:grpSpPr>
          <a:xfrm>
            <a:off x="5952486" y="5603894"/>
            <a:ext cx="224608" cy="145618"/>
            <a:chOff x="3047591" y="2787258"/>
            <a:chExt cx="303157" cy="196543"/>
          </a:xfrm>
        </p:grpSpPr>
        <p:sp>
          <p:nvSpPr>
            <p:cNvPr id="33" name="Freeform 59">
              <a:extLst>
                <a:ext uri="{FF2B5EF4-FFF2-40B4-BE49-F238E27FC236}">
                  <a16:creationId xmlns:a16="http://schemas.microsoft.com/office/drawing/2014/main" id="{E0FED19D-7DD7-C718-B087-70CA5A669B78}"/>
                </a:ext>
              </a:extLst>
            </p:cNvPr>
            <p:cNvSpPr/>
            <p:nvPr/>
          </p:nvSpPr>
          <p:spPr bwMode="auto">
            <a:xfrm rot="18900000">
              <a:off x="3047591" y="2787258"/>
              <a:ext cx="196547" cy="196543"/>
            </a:xfrm>
            <a:custGeom>
              <a:avLst/>
              <a:gdLst>
                <a:gd name="connsiteX0" fmla="*/ 1592338 w 1648494"/>
                <a:gd name="connsiteY0" fmla="*/ 56156 h 1648493"/>
                <a:gd name="connsiteX1" fmla="*/ 1648494 w 1648494"/>
                <a:gd name="connsiteY1" fmla="*/ 191729 h 1648493"/>
                <a:gd name="connsiteX2" fmla="*/ 1648494 w 1648494"/>
                <a:gd name="connsiteY2" fmla="*/ 1452716 h 1648493"/>
                <a:gd name="connsiteX3" fmla="*/ 1592338 w 1648494"/>
                <a:gd name="connsiteY3" fmla="*/ 1588289 h 1648493"/>
                <a:gd name="connsiteX4" fmla="*/ 1589920 w 1648494"/>
                <a:gd name="connsiteY4" fmla="*/ 1589919 h 1648493"/>
                <a:gd name="connsiteX5" fmla="*/ 1588289 w 1648494"/>
                <a:gd name="connsiteY5" fmla="*/ 1592338 h 1648493"/>
                <a:gd name="connsiteX6" fmla="*/ 1452717 w 1648494"/>
                <a:gd name="connsiteY6" fmla="*/ 1648493 h 1648493"/>
                <a:gd name="connsiteX7" fmla="*/ 191729 w 1648494"/>
                <a:gd name="connsiteY7" fmla="*/ 1648493 h 1648493"/>
                <a:gd name="connsiteX8" fmla="*/ 0 w 1648494"/>
                <a:gd name="connsiteY8" fmla="*/ 1456764 h 1648493"/>
                <a:gd name="connsiteX9" fmla="*/ 191729 w 1648494"/>
                <a:gd name="connsiteY9" fmla="*/ 1265036 h 1648493"/>
                <a:gd name="connsiteX10" fmla="*/ 1265036 w 1648494"/>
                <a:gd name="connsiteY10" fmla="*/ 1265036 h 1648493"/>
                <a:gd name="connsiteX11" fmla="*/ 1265036 w 1648494"/>
                <a:gd name="connsiteY11" fmla="*/ 191729 h 1648493"/>
                <a:gd name="connsiteX12" fmla="*/ 1456765 w 1648494"/>
                <a:gd name="connsiteY12" fmla="*/ 0 h 1648493"/>
                <a:gd name="connsiteX13" fmla="*/ 1592338 w 1648494"/>
                <a:gd name="connsiteY13" fmla="*/ 56156 h 1648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48494" h="1648493">
                  <a:moveTo>
                    <a:pt x="1592338" y="56156"/>
                  </a:moveTo>
                  <a:cubicBezTo>
                    <a:pt x="1627034" y="90852"/>
                    <a:pt x="1648494" y="138785"/>
                    <a:pt x="1648494" y="191729"/>
                  </a:cubicBezTo>
                  <a:lnTo>
                    <a:pt x="1648494" y="1452716"/>
                  </a:lnTo>
                  <a:cubicBezTo>
                    <a:pt x="1648494" y="1505661"/>
                    <a:pt x="1627034" y="1553593"/>
                    <a:pt x="1592338" y="1588289"/>
                  </a:cubicBezTo>
                  <a:lnTo>
                    <a:pt x="1589920" y="1589919"/>
                  </a:lnTo>
                  <a:lnTo>
                    <a:pt x="1588289" y="1592338"/>
                  </a:lnTo>
                  <a:cubicBezTo>
                    <a:pt x="1553593" y="1627034"/>
                    <a:pt x="1505661" y="1648493"/>
                    <a:pt x="1452717" y="1648493"/>
                  </a:cubicBezTo>
                  <a:lnTo>
                    <a:pt x="191729" y="1648493"/>
                  </a:lnTo>
                  <a:cubicBezTo>
                    <a:pt x="85840" y="1648494"/>
                    <a:pt x="0" y="1562654"/>
                    <a:pt x="0" y="1456764"/>
                  </a:cubicBezTo>
                  <a:cubicBezTo>
                    <a:pt x="0" y="1350876"/>
                    <a:pt x="85841" y="1265035"/>
                    <a:pt x="191729" y="1265036"/>
                  </a:cubicBezTo>
                  <a:lnTo>
                    <a:pt x="1265036" y="1265036"/>
                  </a:lnTo>
                  <a:lnTo>
                    <a:pt x="1265036" y="191729"/>
                  </a:lnTo>
                  <a:cubicBezTo>
                    <a:pt x="1265036" y="85840"/>
                    <a:pt x="1350876" y="0"/>
                    <a:pt x="1456765" y="0"/>
                  </a:cubicBezTo>
                  <a:cubicBezTo>
                    <a:pt x="1509710" y="0"/>
                    <a:pt x="1557642" y="21460"/>
                    <a:pt x="1592338" y="56156"/>
                  </a:cubicBezTo>
                  <a:close/>
                </a:path>
              </a:pathLst>
            </a:cu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ea typeface="Segoe UI" pitchFamily="34" charset="0"/>
                <a:cs typeface="Segoe UI" pitchFamily="34" charset="0"/>
              </a:endParaRPr>
            </a:p>
          </p:txBody>
        </p:sp>
        <p:sp>
          <p:nvSpPr>
            <p:cNvPr id="34" name="Freeform 60">
              <a:extLst>
                <a:ext uri="{FF2B5EF4-FFF2-40B4-BE49-F238E27FC236}">
                  <a16:creationId xmlns:a16="http://schemas.microsoft.com/office/drawing/2014/main" id="{23680919-0633-FAC9-48DF-85876451DB1E}"/>
                </a:ext>
              </a:extLst>
            </p:cNvPr>
            <p:cNvSpPr/>
            <p:nvPr/>
          </p:nvSpPr>
          <p:spPr bwMode="auto">
            <a:xfrm rot="18900000">
              <a:off x="3154201" y="2787258"/>
              <a:ext cx="196547" cy="196543"/>
            </a:xfrm>
            <a:custGeom>
              <a:avLst/>
              <a:gdLst>
                <a:gd name="connsiteX0" fmla="*/ 1592338 w 1648494"/>
                <a:gd name="connsiteY0" fmla="*/ 56156 h 1648493"/>
                <a:gd name="connsiteX1" fmla="*/ 1648494 w 1648494"/>
                <a:gd name="connsiteY1" fmla="*/ 191729 h 1648493"/>
                <a:gd name="connsiteX2" fmla="*/ 1648494 w 1648494"/>
                <a:gd name="connsiteY2" fmla="*/ 1452716 h 1648493"/>
                <a:gd name="connsiteX3" fmla="*/ 1592338 w 1648494"/>
                <a:gd name="connsiteY3" fmla="*/ 1588289 h 1648493"/>
                <a:gd name="connsiteX4" fmla="*/ 1589920 w 1648494"/>
                <a:gd name="connsiteY4" fmla="*/ 1589919 h 1648493"/>
                <a:gd name="connsiteX5" fmla="*/ 1588289 w 1648494"/>
                <a:gd name="connsiteY5" fmla="*/ 1592338 h 1648493"/>
                <a:gd name="connsiteX6" fmla="*/ 1452717 w 1648494"/>
                <a:gd name="connsiteY6" fmla="*/ 1648493 h 1648493"/>
                <a:gd name="connsiteX7" fmla="*/ 191729 w 1648494"/>
                <a:gd name="connsiteY7" fmla="*/ 1648493 h 1648493"/>
                <a:gd name="connsiteX8" fmla="*/ 0 w 1648494"/>
                <a:gd name="connsiteY8" fmla="*/ 1456764 h 1648493"/>
                <a:gd name="connsiteX9" fmla="*/ 191729 w 1648494"/>
                <a:gd name="connsiteY9" fmla="*/ 1265036 h 1648493"/>
                <a:gd name="connsiteX10" fmla="*/ 1265036 w 1648494"/>
                <a:gd name="connsiteY10" fmla="*/ 1265036 h 1648493"/>
                <a:gd name="connsiteX11" fmla="*/ 1265036 w 1648494"/>
                <a:gd name="connsiteY11" fmla="*/ 191729 h 1648493"/>
                <a:gd name="connsiteX12" fmla="*/ 1456765 w 1648494"/>
                <a:gd name="connsiteY12" fmla="*/ 0 h 1648493"/>
                <a:gd name="connsiteX13" fmla="*/ 1592338 w 1648494"/>
                <a:gd name="connsiteY13" fmla="*/ 56156 h 1648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48494" h="1648493">
                  <a:moveTo>
                    <a:pt x="1592338" y="56156"/>
                  </a:moveTo>
                  <a:cubicBezTo>
                    <a:pt x="1627034" y="90852"/>
                    <a:pt x="1648494" y="138785"/>
                    <a:pt x="1648494" y="191729"/>
                  </a:cubicBezTo>
                  <a:lnTo>
                    <a:pt x="1648494" y="1452716"/>
                  </a:lnTo>
                  <a:cubicBezTo>
                    <a:pt x="1648494" y="1505661"/>
                    <a:pt x="1627034" y="1553593"/>
                    <a:pt x="1592338" y="1588289"/>
                  </a:cubicBezTo>
                  <a:lnTo>
                    <a:pt x="1589920" y="1589919"/>
                  </a:lnTo>
                  <a:lnTo>
                    <a:pt x="1588289" y="1592338"/>
                  </a:lnTo>
                  <a:cubicBezTo>
                    <a:pt x="1553593" y="1627034"/>
                    <a:pt x="1505661" y="1648493"/>
                    <a:pt x="1452717" y="1648493"/>
                  </a:cubicBezTo>
                  <a:lnTo>
                    <a:pt x="191729" y="1648493"/>
                  </a:lnTo>
                  <a:cubicBezTo>
                    <a:pt x="85840" y="1648494"/>
                    <a:pt x="0" y="1562654"/>
                    <a:pt x="0" y="1456764"/>
                  </a:cubicBezTo>
                  <a:cubicBezTo>
                    <a:pt x="0" y="1350876"/>
                    <a:pt x="85841" y="1265035"/>
                    <a:pt x="191729" y="1265036"/>
                  </a:cubicBezTo>
                  <a:lnTo>
                    <a:pt x="1265036" y="1265036"/>
                  </a:lnTo>
                  <a:lnTo>
                    <a:pt x="1265036" y="191729"/>
                  </a:lnTo>
                  <a:cubicBezTo>
                    <a:pt x="1265036" y="85840"/>
                    <a:pt x="1350876" y="0"/>
                    <a:pt x="1456765" y="0"/>
                  </a:cubicBezTo>
                  <a:cubicBezTo>
                    <a:pt x="1509710" y="0"/>
                    <a:pt x="1557642" y="21460"/>
                    <a:pt x="1592338" y="56156"/>
                  </a:cubicBezTo>
                  <a:close/>
                </a:path>
              </a:pathLst>
            </a:cu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ea typeface="Segoe UI" pitchFamily="34" charset="0"/>
                <a:cs typeface="Segoe UI" pitchFamily="34" charset="0"/>
              </a:endParaRPr>
            </a:p>
          </p:txBody>
        </p:sp>
      </p:grpSp>
      <p:sp>
        <p:nvSpPr>
          <p:cNvPr id="35" name="Rectangle 34">
            <a:extLst>
              <a:ext uri="{FF2B5EF4-FFF2-40B4-BE49-F238E27FC236}">
                <a16:creationId xmlns:a16="http://schemas.microsoft.com/office/drawing/2014/main" id="{0A1BF7EE-9B8A-C677-1D3B-62C9479CB214}"/>
              </a:ext>
            </a:extLst>
          </p:cNvPr>
          <p:cNvSpPr>
            <a:spLocks/>
          </p:cNvSpPr>
          <p:nvPr/>
        </p:nvSpPr>
        <p:spPr>
          <a:xfrm>
            <a:off x="6627044" y="5394062"/>
            <a:ext cx="4707705"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ea typeface="+mn-ea"/>
                <a:cs typeface="Segoe Sans Text" pitchFamily="2" charset="0"/>
              </a:rPr>
              <a:t>Robust self-service analytics tools and BI reports embedded in your applications</a:t>
            </a:r>
          </a:p>
        </p:txBody>
      </p:sp>
    </p:spTree>
    <p:extLst>
      <p:ext uri="{BB962C8B-B14F-4D97-AF65-F5344CB8AC3E}">
        <p14:creationId xmlns:p14="http://schemas.microsoft.com/office/powerpoint/2010/main" val="30979051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BDFF21-A7E3-390C-F38F-0E36F5123CBC}"/>
            </a:ext>
          </a:extLst>
        </p:cNvPr>
        <p:cNvGrpSpPr/>
        <p:nvPr/>
      </p:nvGrpSpPr>
      <p:grpSpPr>
        <a:xfrm>
          <a:off x="0" y="0"/>
          <a:ext cx="0" cy="0"/>
          <a:chOff x="0" y="0"/>
          <a:chExt cx="0" cy="0"/>
        </a:xfrm>
      </p:grpSpPr>
      <p:sp>
        <p:nvSpPr>
          <p:cNvPr id="2" name="Title 1054">
            <a:extLst>
              <a:ext uri="{FF2B5EF4-FFF2-40B4-BE49-F238E27FC236}">
                <a16:creationId xmlns:a16="http://schemas.microsoft.com/office/drawing/2014/main" id="{B5653637-BDFD-00A0-C159-F3A9105AECEF}"/>
              </a:ext>
            </a:extLst>
          </p:cNvPr>
          <p:cNvSpPr txBox="1">
            <a:spLocks/>
          </p:cNvSpPr>
          <p:nvPr/>
        </p:nvSpPr>
        <p:spPr>
          <a:xfrm>
            <a:off x="581026" y="2743247"/>
            <a:ext cx="3659173" cy="1477328"/>
          </a:xfrm>
          <a:prstGeom prst="rect">
            <a:avLst/>
          </a:prstGeom>
        </p:spPr>
        <p:txBody>
          <a:bodyPr vert="horz" wrap="square" lIns="0" tIns="0" rIns="0" bIns="0" rtlCol="0" anchor="t" anchorCtr="0">
            <a:spAutoFit/>
          </a:bodyPr>
          <a:lstStyle>
            <a:lvl1pPr algn="l" defTabSz="913943" rtl="0" eaLnBrk="1" latinLnBrk="0" hangingPunct="1">
              <a:lnSpc>
                <a:spcPct val="100000"/>
              </a:lnSpc>
              <a:spcBef>
                <a:spcPct val="0"/>
              </a:spcBef>
              <a:buNone/>
              <a:defRPr sz="2400" b="0" kern="1200">
                <a:solidFill>
                  <a:schemeClr val="bg1"/>
                </a:solidFill>
                <a:latin typeface="+mj-lt"/>
                <a:ea typeface="+mj-ea"/>
                <a:cs typeface="Arial" pitchFamily="34" charset="0"/>
              </a:defRPr>
            </a:lvl1pPr>
          </a:lstStyle>
          <a:p>
            <a:pPr>
              <a:defRPr/>
            </a:pPr>
            <a:r>
              <a:rPr lang="en-US" b="1" dirty="0">
                <a:solidFill>
                  <a:schemeClr val="accent2">
                    <a:lumMod val="20000"/>
                    <a:lumOff val="80000"/>
                  </a:schemeClr>
                </a:solidFill>
                <a:latin typeface="+mn-lt"/>
              </a:rPr>
              <a:t>The finish line: </a:t>
            </a:r>
            <a:r>
              <a:rPr lang="en-US" dirty="0">
                <a:latin typeface="+mn-lt"/>
              </a:rPr>
              <a:t>A unified, intelligent data estate built on an open and governed data lake house</a:t>
            </a:r>
          </a:p>
        </p:txBody>
      </p:sp>
      <p:sp>
        <p:nvSpPr>
          <p:cNvPr id="4" name="Graphic 5" descr="Icon of a circuit brain">
            <a:extLst>
              <a:ext uri="{FF2B5EF4-FFF2-40B4-BE49-F238E27FC236}">
                <a16:creationId xmlns:a16="http://schemas.microsoft.com/office/drawing/2014/main" id="{59447EF6-59FC-7177-1368-166AC4FA9443}"/>
              </a:ext>
            </a:extLst>
          </p:cNvPr>
          <p:cNvSpPr>
            <a:spLocks noChangeAspect="1"/>
          </p:cNvSpPr>
          <p:nvPr/>
        </p:nvSpPr>
        <p:spPr>
          <a:xfrm>
            <a:off x="815546" y="1460500"/>
            <a:ext cx="489336" cy="489418"/>
          </a:xfrm>
          <a:custGeom>
            <a:avLst/>
            <a:gdLst>
              <a:gd name="connsiteX0" fmla="*/ 102548 w 398857"/>
              <a:gd name="connsiteY0" fmla="*/ 20069 h 398925"/>
              <a:gd name="connsiteX1" fmla="*/ 162432 w 398857"/>
              <a:gd name="connsiteY1" fmla="*/ 0 h 398925"/>
              <a:gd name="connsiteX2" fmla="*/ 193696 w 398857"/>
              <a:gd name="connsiteY2" fmla="*/ 11472 h 398925"/>
              <a:gd name="connsiteX3" fmla="*/ 199429 w 398857"/>
              <a:gd name="connsiteY3" fmla="*/ 17549 h 398925"/>
              <a:gd name="connsiteX4" fmla="*/ 205162 w 398857"/>
              <a:gd name="connsiteY4" fmla="*/ 11472 h 398925"/>
              <a:gd name="connsiteX5" fmla="*/ 236423 w 398857"/>
              <a:gd name="connsiteY5" fmla="*/ 0 h 398925"/>
              <a:gd name="connsiteX6" fmla="*/ 296309 w 398857"/>
              <a:gd name="connsiteY6" fmla="*/ 20069 h 398925"/>
              <a:gd name="connsiteX7" fmla="*/ 323308 w 398857"/>
              <a:gd name="connsiteY7" fmla="*/ 60736 h 398925"/>
              <a:gd name="connsiteX8" fmla="*/ 345168 w 398857"/>
              <a:gd name="connsiteY8" fmla="*/ 72050 h 398925"/>
              <a:gd name="connsiteX9" fmla="*/ 365882 w 398857"/>
              <a:gd name="connsiteY9" fmla="*/ 107447 h 398925"/>
              <a:gd name="connsiteX10" fmla="*/ 371769 w 398857"/>
              <a:gd name="connsiteY10" fmla="*/ 150975 h 398925"/>
              <a:gd name="connsiteX11" fmla="*/ 368227 w 398857"/>
              <a:gd name="connsiteY11" fmla="*/ 173458 h 398925"/>
              <a:gd name="connsiteX12" fmla="*/ 369538 w 398857"/>
              <a:gd name="connsiteY12" fmla="*/ 174049 h 398925"/>
              <a:gd name="connsiteX13" fmla="*/ 387388 w 398857"/>
              <a:gd name="connsiteY13" fmla="*/ 190225 h 398925"/>
              <a:gd name="connsiteX14" fmla="*/ 398857 w 398857"/>
              <a:gd name="connsiteY14" fmla="*/ 248661 h 398925"/>
              <a:gd name="connsiteX15" fmla="*/ 373667 w 398857"/>
              <a:gd name="connsiteY15" fmla="*/ 309219 h 398925"/>
              <a:gd name="connsiteX16" fmla="*/ 348331 w 398857"/>
              <a:gd name="connsiteY16" fmla="*/ 322981 h 398925"/>
              <a:gd name="connsiteX17" fmla="*/ 327993 w 398857"/>
              <a:gd name="connsiteY17" fmla="*/ 365629 h 398925"/>
              <a:gd name="connsiteX18" fmla="*/ 261001 w 398857"/>
              <a:gd name="connsiteY18" fmla="*/ 398925 h 398925"/>
              <a:gd name="connsiteX19" fmla="*/ 205623 w 398857"/>
              <a:gd name="connsiteY19" fmla="*/ 372763 h 398925"/>
              <a:gd name="connsiteX20" fmla="*/ 199429 w 398857"/>
              <a:gd name="connsiteY20" fmla="*/ 365663 h 398925"/>
              <a:gd name="connsiteX21" fmla="*/ 193233 w 398857"/>
              <a:gd name="connsiteY21" fmla="*/ 372763 h 398925"/>
              <a:gd name="connsiteX22" fmla="*/ 137855 w 398857"/>
              <a:gd name="connsiteY22" fmla="*/ 398925 h 398925"/>
              <a:gd name="connsiteX23" fmla="*/ 70864 w 398857"/>
              <a:gd name="connsiteY23" fmla="*/ 365629 h 398925"/>
              <a:gd name="connsiteX24" fmla="*/ 50527 w 398857"/>
              <a:gd name="connsiteY24" fmla="*/ 322981 h 398925"/>
              <a:gd name="connsiteX25" fmla="*/ 25191 w 398857"/>
              <a:gd name="connsiteY25" fmla="*/ 309219 h 398925"/>
              <a:gd name="connsiteX26" fmla="*/ 0 w 398857"/>
              <a:gd name="connsiteY26" fmla="*/ 248661 h 398925"/>
              <a:gd name="connsiteX27" fmla="*/ 11468 w 398857"/>
              <a:gd name="connsiteY27" fmla="*/ 190225 h 398925"/>
              <a:gd name="connsiteX28" fmla="*/ 29319 w 398857"/>
              <a:gd name="connsiteY28" fmla="*/ 174049 h 398925"/>
              <a:gd name="connsiteX29" fmla="*/ 30630 w 398857"/>
              <a:gd name="connsiteY29" fmla="*/ 173458 h 398925"/>
              <a:gd name="connsiteX30" fmla="*/ 27089 w 398857"/>
              <a:gd name="connsiteY30" fmla="*/ 150975 h 398925"/>
              <a:gd name="connsiteX31" fmla="*/ 32974 w 398857"/>
              <a:gd name="connsiteY31" fmla="*/ 107447 h 398925"/>
              <a:gd name="connsiteX32" fmla="*/ 53689 w 398857"/>
              <a:gd name="connsiteY32" fmla="*/ 72050 h 398925"/>
              <a:gd name="connsiteX33" fmla="*/ 75549 w 398857"/>
              <a:gd name="connsiteY33" fmla="*/ 60736 h 398925"/>
              <a:gd name="connsiteX34" fmla="*/ 102548 w 398857"/>
              <a:gd name="connsiteY34" fmla="*/ 20069 h 398925"/>
              <a:gd name="connsiteX35" fmla="*/ 120935 w 398857"/>
              <a:gd name="connsiteY35" fmla="*/ 43689 h 398925"/>
              <a:gd name="connsiteX36" fmla="*/ 103667 w 398857"/>
              <a:gd name="connsiteY36" fmla="*/ 76465 h 398925"/>
              <a:gd name="connsiteX37" fmla="*/ 97450 w 398857"/>
              <a:gd name="connsiteY37" fmla="*/ 88608 h 398925"/>
              <a:gd name="connsiteX38" fmla="*/ 83963 w 398857"/>
              <a:gd name="connsiteY38" fmla="*/ 90663 h 398925"/>
              <a:gd name="connsiteX39" fmla="*/ 74172 w 398857"/>
              <a:gd name="connsiteY39" fmla="*/ 93878 h 398925"/>
              <a:gd name="connsiteX40" fmla="*/ 61476 w 398857"/>
              <a:gd name="connsiteY40" fmla="*/ 116596 h 398925"/>
              <a:gd name="connsiteX41" fmla="*/ 56993 w 398857"/>
              <a:gd name="connsiteY41" fmla="*/ 149631 h 398925"/>
              <a:gd name="connsiteX42" fmla="*/ 64290 w 398857"/>
              <a:gd name="connsiteY42" fmla="*/ 176178 h 398925"/>
              <a:gd name="connsiteX43" fmla="*/ 65945 w 398857"/>
              <a:gd name="connsiteY43" fmla="*/ 179487 h 398925"/>
              <a:gd name="connsiteX44" fmla="*/ 87539 w 398857"/>
              <a:gd name="connsiteY44" fmla="*/ 179487 h 398925"/>
              <a:gd name="connsiteX45" fmla="*/ 144265 w 398857"/>
              <a:gd name="connsiteY45" fmla="*/ 232217 h 398925"/>
              <a:gd name="connsiteX46" fmla="*/ 169363 w 398857"/>
              <a:gd name="connsiteY46" fmla="*/ 269289 h 398925"/>
              <a:gd name="connsiteX47" fmla="*/ 129451 w 398857"/>
              <a:gd name="connsiteY47" fmla="*/ 309201 h 398925"/>
              <a:gd name="connsiteX48" fmla="*/ 89539 w 398857"/>
              <a:gd name="connsiteY48" fmla="*/ 269289 h 398925"/>
              <a:gd name="connsiteX49" fmla="*/ 114190 w 398857"/>
              <a:gd name="connsiteY49" fmla="*/ 232398 h 398925"/>
              <a:gd name="connsiteX50" fmla="*/ 87539 w 398857"/>
              <a:gd name="connsiteY50" fmla="*/ 209421 h 398925"/>
              <a:gd name="connsiteX51" fmla="*/ 35654 w 398857"/>
              <a:gd name="connsiteY51" fmla="*/ 209421 h 398925"/>
              <a:gd name="connsiteX52" fmla="*/ 35152 w 398857"/>
              <a:gd name="connsiteY52" fmla="*/ 209413 h 398925"/>
              <a:gd name="connsiteX53" fmla="*/ 29934 w 398857"/>
              <a:gd name="connsiteY53" fmla="*/ 248661 h 398925"/>
              <a:gd name="connsiteX54" fmla="*/ 44682 w 398857"/>
              <a:gd name="connsiteY54" fmla="*/ 286501 h 398925"/>
              <a:gd name="connsiteX55" fmla="*/ 64122 w 398857"/>
              <a:gd name="connsiteY55" fmla="*/ 295192 h 398925"/>
              <a:gd name="connsiteX56" fmla="*/ 79089 w 398857"/>
              <a:gd name="connsiteY56" fmla="*/ 310159 h 398925"/>
              <a:gd name="connsiteX57" fmla="*/ 94247 w 398857"/>
              <a:gd name="connsiteY57" fmla="*/ 346940 h 398925"/>
              <a:gd name="connsiteX58" fmla="*/ 137855 w 398857"/>
              <a:gd name="connsiteY58" fmla="*/ 368991 h 398925"/>
              <a:gd name="connsiteX59" fmla="*/ 171570 w 398857"/>
              <a:gd name="connsiteY59" fmla="*/ 352104 h 398925"/>
              <a:gd name="connsiteX60" fmla="*/ 181916 w 398857"/>
              <a:gd name="connsiteY60" fmla="*/ 338431 h 398925"/>
              <a:gd name="connsiteX61" fmla="*/ 184228 w 398857"/>
              <a:gd name="connsiteY61" fmla="*/ 333785 h 398925"/>
              <a:gd name="connsiteX62" fmla="*/ 184332 w 398857"/>
              <a:gd name="connsiteY62" fmla="*/ 333513 h 398925"/>
              <a:gd name="connsiteX63" fmla="*/ 184332 w 398857"/>
              <a:gd name="connsiteY63" fmla="*/ 284513 h 398925"/>
              <a:gd name="connsiteX64" fmla="*/ 184330 w 398857"/>
              <a:gd name="connsiteY64" fmla="*/ 284256 h 398925"/>
              <a:gd name="connsiteX65" fmla="*/ 184332 w 398857"/>
              <a:gd name="connsiteY65" fmla="*/ 283999 h 398925"/>
              <a:gd name="connsiteX66" fmla="*/ 184332 w 398857"/>
              <a:gd name="connsiteY66" fmla="*/ 144564 h 398925"/>
              <a:gd name="connsiteX67" fmla="*/ 166462 w 398857"/>
              <a:gd name="connsiteY67" fmla="*/ 144564 h 398925"/>
              <a:gd name="connsiteX68" fmla="*/ 129451 w 398857"/>
              <a:gd name="connsiteY68" fmla="*/ 169509 h 398925"/>
              <a:gd name="connsiteX69" fmla="*/ 89539 w 398857"/>
              <a:gd name="connsiteY69" fmla="*/ 129597 h 398925"/>
              <a:gd name="connsiteX70" fmla="*/ 129451 w 398857"/>
              <a:gd name="connsiteY70" fmla="*/ 89685 h 398925"/>
              <a:gd name="connsiteX71" fmla="*/ 166462 w 398857"/>
              <a:gd name="connsiteY71" fmla="*/ 114630 h 398925"/>
              <a:gd name="connsiteX72" fmla="*/ 184332 w 398857"/>
              <a:gd name="connsiteY72" fmla="*/ 114630 h 398925"/>
              <a:gd name="connsiteX73" fmla="*/ 184332 w 398857"/>
              <a:gd name="connsiteY73" fmla="*/ 64213 h 398925"/>
              <a:gd name="connsiteX74" fmla="*/ 184328 w 398857"/>
              <a:gd name="connsiteY74" fmla="*/ 63987 h 398925"/>
              <a:gd name="connsiteX75" fmla="*/ 184282 w 398857"/>
              <a:gd name="connsiteY75" fmla="*/ 62852 h 398925"/>
              <a:gd name="connsiteX76" fmla="*/ 183871 w 398857"/>
              <a:gd name="connsiteY76" fmla="*/ 58333 h 398925"/>
              <a:gd name="connsiteX77" fmla="*/ 180676 w 398857"/>
              <a:gd name="connsiteY77" fmla="*/ 44818 h 398925"/>
              <a:gd name="connsiteX78" fmla="*/ 173797 w 398857"/>
              <a:gd name="connsiteY78" fmla="*/ 33836 h 398925"/>
              <a:gd name="connsiteX79" fmla="*/ 162432 w 398857"/>
              <a:gd name="connsiteY79" fmla="*/ 29934 h 398925"/>
              <a:gd name="connsiteX80" fmla="*/ 120935 w 398857"/>
              <a:gd name="connsiteY80" fmla="*/ 43689 h 398925"/>
              <a:gd name="connsiteX81" fmla="*/ 214526 w 398857"/>
              <a:gd name="connsiteY81" fmla="*/ 299223 h 398925"/>
              <a:gd name="connsiteX82" fmla="*/ 214526 w 398857"/>
              <a:gd name="connsiteY82" fmla="*/ 333513 h 398925"/>
              <a:gd name="connsiteX83" fmla="*/ 214627 w 398857"/>
              <a:gd name="connsiteY83" fmla="*/ 333785 h 398925"/>
              <a:gd name="connsiteX84" fmla="*/ 216940 w 398857"/>
              <a:gd name="connsiteY84" fmla="*/ 338431 h 398925"/>
              <a:gd name="connsiteX85" fmla="*/ 227285 w 398857"/>
              <a:gd name="connsiteY85" fmla="*/ 352104 h 398925"/>
              <a:gd name="connsiteX86" fmla="*/ 261001 w 398857"/>
              <a:gd name="connsiteY86" fmla="*/ 368991 h 398925"/>
              <a:gd name="connsiteX87" fmla="*/ 304611 w 398857"/>
              <a:gd name="connsiteY87" fmla="*/ 346940 h 398925"/>
              <a:gd name="connsiteX88" fmla="*/ 319768 w 398857"/>
              <a:gd name="connsiteY88" fmla="*/ 310159 h 398925"/>
              <a:gd name="connsiteX89" fmla="*/ 334735 w 398857"/>
              <a:gd name="connsiteY89" fmla="*/ 295192 h 398925"/>
              <a:gd name="connsiteX90" fmla="*/ 354176 w 398857"/>
              <a:gd name="connsiteY90" fmla="*/ 286501 h 398925"/>
              <a:gd name="connsiteX91" fmla="*/ 368923 w 398857"/>
              <a:gd name="connsiteY91" fmla="*/ 248661 h 398925"/>
              <a:gd name="connsiteX92" fmla="*/ 361959 w 398857"/>
              <a:gd name="connsiteY92" fmla="*/ 206015 h 398925"/>
              <a:gd name="connsiteX93" fmla="*/ 356768 w 398857"/>
              <a:gd name="connsiteY93" fmla="*/ 201123 h 398925"/>
              <a:gd name="connsiteX94" fmla="*/ 347023 w 398857"/>
              <a:gd name="connsiteY94" fmla="*/ 199443 h 398925"/>
              <a:gd name="connsiteX95" fmla="*/ 333829 w 398857"/>
              <a:gd name="connsiteY95" fmla="*/ 191540 h 398925"/>
              <a:gd name="connsiteX96" fmla="*/ 334567 w 398857"/>
              <a:gd name="connsiteY96" fmla="*/ 176178 h 398925"/>
              <a:gd name="connsiteX97" fmla="*/ 341865 w 398857"/>
              <a:gd name="connsiteY97" fmla="*/ 149631 h 398925"/>
              <a:gd name="connsiteX98" fmla="*/ 337381 w 398857"/>
              <a:gd name="connsiteY98" fmla="*/ 116596 h 398925"/>
              <a:gd name="connsiteX99" fmla="*/ 324685 w 398857"/>
              <a:gd name="connsiteY99" fmla="*/ 93878 h 398925"/>
              <a:gd name="connsiteX100" fmla="*/ 314894 w 398857"/>
              <a:gd name="connsiteY100" fmla="*/ 90663 h 398925"/>
              <a:gd name="connsiteX101" fmla="*/ 301408 w 398857"/>
              <a:gd name="connsiteY101" fmla="*/ 88608 h 398925"/>
              <a:gd name="connsiteX102" fmla="*/ 295190 w 398857"/>
              <a:gd name="connsiteY102" fmla="*/ 76465 h 398925"/>
              <a:gd name="connsiteX103" fmla="*/ 277922 w 398857"/>
              <a:gd name="connsiteY103" fmla="*/ 43689 h 398925"/>
              <a:gd name="connsiteX104" fmla="*/ 236423 w 398857"/>
              <a:gd name="connsiteY104" fmla="*/ 29934 h 398925"/>
              <a:gd name="connsiteX105" fmla="*/ 225058 w 398857"/>
              <a:gd name="connsiteY105" fmla="*/ 33836 h 398925"/>
              <a:gd name="connsiteX106" fmla="*/ 218182 w 398857"/>
              <a:gd name="connsiteY106" fmla="*/ 44818 h 398925"/>
              <a:gd name="connsiteX107" fmla="*/ 214985 w 398857"/>
              <a:gd name="connsiteY107" fmla="*/ 58333 h 398925"/>
              <a:gd name="connsiteX108" fmla="*/ 214576 w 398857"/>
              <a:gd name="connsiteY108" fmla="*/ 62852 h 398925"/>
              <a:gd name="connsiteX109" fmla="*/ 214530 w 398857"/>
              <a:gd name="connsiteY109" fmla="*/ 63987 h 398925"/>
              <a:gd name="connsiteX110" fmla="*/ 214526 w 398857"/>
              <a:gd name="connsiteY110" fmla="*/ 64213 h 398925"/>
              <a:gd name="connsiteX111" fmla="*/ 214526 w 398857"/>
              <a:gd name="connsiteY111" fmla="*/ 269289 h 398925"/>
              <a:gd name="connsiteX112" fmla="*/ 227236 w 398857"/>
              <a:gd name="connsiteY112" fmla="*/ 269289 h 398925"/>
              <a:gd name="connsiteX113" fmla="*/ 254176 w 398857"/>
              <a:gd name="connsiteY113" fmla="*/ 242348 h 398925"/>
              <a:gd name="connsiteX114" fmla="*/ 254176 w 398857"/>
              <a:gd name="connsiteY114" fmla="*/ 206519 h 398925"/>
              <a:gd name="connsiteX115" fmla="*/ 229231 w 398857"/>
              <a:gd name="connsiteY115" fmla="*/ 169509 h 398925"/>
              <a:gd name="connsiteX116" fmla="*/ 269143 w 398857"/>
              <a:gd name="connsiteY116" fmla="*/ 129597 h 398925"/>
              <a:gd name="connsiteX117" fmla="*/ 309055 w 398857"/>
              <a:gd name="connsiteY117" fmla="*/ 169509 h 398925"/>
              <a:gd name="connsiteX118" fmla="*/ 284110 w 398857"/>
              <a:gd name="connsiteY118" fmla="*/ 206519 h 398925"/>
              <a:gd name="connsiteX119" fmla="*/ 284110 w 398857"/>
              <a:gd name="connsiteY119" fmla="*/ 242348 h 398925"/>
              <a:gd name="connsiteX120" fmla="*/ 227236 w 398857"/>
              <a:gd name="connsiteY120" fmla="*/ 299223 h 398925"/>
              <a:gd name="connsiteX121" fmla="*/ 214526 w 398857"/>
              <a:gd name="connsiteY121" fmla="*/ 299223 h 398925"/>
              <a:gd name="connsiteX122" fmla="*/ 129451 w 398857"/>
              <a:gd name="connsiteY122" fmla="*/ 119619 h 398925"/>
              <a:gd name="connsiteX123" fmla="*/ 119473 w 398857"/>
              <a:gd name="connsiteY123" fmla="*/ 129597 h 398925"/>
              <a:gd name="connsiteX124" fmla="*/ 129451 w 398857"/>
              <a:gd name="connsiteY124" fmla="*/ 139575 h 398925"/>
              <a:gd name="connsiteX125" fmla="*/ 139429 w 398857"/>
              <a:gd name="connsiteY125" fmla="*/ 129597 h 398925"/>
              <a:gd name="connsiteX126" fmla="*/ 129451 w 398857"/>
              <a:gd name="connsiteY126" fmla="*/ 119619 h 398925"/>
              <a:gd name="connsiteX127" fmla="*/ 119473 w 398857"/>
              <a:gd name="connsiteY127" fmla="*/ 269289 h 398925"/>
              <a:gd name="connsiteX128" fmla="*/ 129451 w 398857"/>
              <a:gd name="connsiteY128" fmla="*/ 279267 h 398925"/>
              <a:gd name="connsiteX129" fmla="*/ 139429 w 398857"/>
              <a:gd name="connsiteY129" fmla="*/ 269289 h 398925"/>
              <a:gd name="connsiteX130" fmla="*/ 129451 w 398857"/>
              <a:gd name="connsiteY130" fmla="*/ 259311 h 398925"/>
              <a:gd name="connsiteX131" fmla="*/ 119473 w 398857"/>
              <a:gd name="connsiteY131" fmla="*/ 269289 h 398925"/>
              <a:gd name="connsiteX132" fmla="*/ 259165 w 398857"/>
              <a:gd name="connsiteY132" fmla="*/ 169509 h 398925"/>
              <a:gd name="connsiteX133" fmla="*/ 269143 w 398857"/>
              <a:gd name="connsiteY133" fmla="*/ 179487 h 398925"/>
              <a:gd name="connsiteX134" fmla="*/ 279121 w 398857"/>
              <a:gd name="connsiteY134" fmla="*/ 169509 h 398925"/>
              <a:gd name="connsiteX135" fmla="*/ 269143 w 398857"/>
              <a:gd name="connsiteY135" fmla="*/ 159531 h 398925"/>
              <a:gd name="connsiteX136" fmla="*/ 259165 w 398857"/>
              <a:gd name="connsiteY136" fmla="*/ 169509 h 398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Lst>
            <a:rect l="l" t="t" r="r" b="b"/>
            <a:pathLst>
              <a:path w="398857" h="398925">
                <a:moveTo>
                  <a:pt x="102548" y="20069"/>
                </a:moveTo>
                <a:cubicBezTo>
                  <a:pt x="119144" y="7149"/>
                  <a:pt x="140855" y="0"/>
                  <a:pt x="162432" y="0"/>
                </a:cubicBezTo>
                <a:cubicBezTo>
                  <a:pt x="175332" y="0"/>
                  <a:pt x="185781" y="4432"/>
                  <a:pt x="193696" y="11472"/>
                </a:cubicBezTo>
                <a:cubicBezTo>
                  <a:pt x="195835" y="13377"/>
                  <a:pt x="197739" y="15424"/>
                  <a:pt x="199429" y="17549"/>
                </a:cubicBezTo>
                <a:cubicBezTo>
                  <a:pt x="201119" y="15424"/>
                  <a:pt x="203021" y="13377"/>
                  <a:pt x="205162" y="11472"/>
                </a:cubicBezTo>
                <a:cubicBezTo>
                  <a:pt x="213075" y="4432"/>
                  <a:pt x="223524" y="0"/>
                  <a:pt x="236423" y="0"/>
                </a:cubicBezTo>
                <a:cubicBezTo>
                  <a:pt x="258002" y="0"/>
                  <a:pt x="279714" y="7149"/>
                  <a:pt x="296309" y="20069"/>
                </a:cubicBezTo>
                <a:cubicBezTo>
                  <a:pt x="309221" y="30120"/>
                  <a:pt x="319343" y="43976"/>
                  <a:pt x="323308" y="60736"/>
                </a:cubicBezTo>
                <a:cubicBezTo>
                  <a:pt x="331693" y="62123"/>
                  <a:pt x="339143" y="66397"/>
                  <a:pt x="345168" y="72050"/>
                </a:cubicBezTo>
                <a:cubicBezTo>
                  <a:pt x="354762" y="81053"/>
                  <a:pt x="361585" y="94060"/>
                  <a:pt x="365882" y="107447"/>
                </a:cubicBezTo>
                <a:cubicBezTo>
                  <a:pt x="370244" y="121036"/>
                  <a:pt x="372427" y="136312"/>
                  <a:pt x="371769" y="150975"/>
                </a:cubicBezTo>
                <a:cubicBezTo>
                  <a:pt x="371432" y="158482"/>
                  <a:pt x="370332" y="166133"/>
                  <a:pt x="368227" y="173458"/>
                </a:cubicBezTo>
                <a:cubicBezTo>
                  <a:pt x="368666" y="173648"/>
                  <a:pt x="369103" y="173846"/>
                  <a:pt x="369538" y="174049"/>
                </a:cubicBezTo>
                <a:cubicBezTo>
                  <a:pt x="376926" y="177533"/>
                  <a:pt x="382896" y="182987"/>
                  <a:pt x="387388" y="190225"/>
                </a:cubicBezTo>
                <a:cubicBezTo>
                  <a:pt x="395872" y="203889"/>
                  <a:pt x="398857" y="223578"/>
                  <a:pt x="398857" y="248661"/>
                </a:cubicBezTo>
                <a:cubicBezTo>
                  <a:pt x="398857" y="277487"/>
                  <a:pt x="387839" y="297062"/>
                  <a:pt x="373667" y="309219"/>
                </a:cubicBezTo>
                <a:cubicBezTo>
                  <a:pt x="365443" y="316273"/>
                  <a:pt x="356367" y="320646"/>
                  <a:pt x="348331" y="322981"/>
                </a:cubicBezTo>
                <a:cubicBezTo>
                  <a:pt x="345547" y="336802"/>
                  <a:pt x="338584" y="352378"/>
                  <a:pt x="327993" y="365629"/>
                </a:cubicBezTo>
                <a:cubicBezTo>
                  <a:pt x="313569" y="383675"/>
                  <a:pt x="291149" y="398925"/>
                  <a:pt x="261001" y="398925"/>
                </a:cubicBezTo>
                <a:cubicBezTo>
                  <a:pt x="236848" y="398925"/>
                  <a:pt x="217836" y="385569"/>
                  <a:pt x="205623" y="372763"/>
                </a:cubicBezTo>
                <a:cubicBezTo>
                  <a:pt x="203390" y="370420"/>
                  <a:pt x="201321" y="368035"/>
                  <a:pt x="199429" y="365663"/>
                </a:cubicBezTo>
                <a:cubicBezTo>
                  <a:pt x="197535" y="368035"/>
                  <a:pt x="195468" y="370420"/>
                  <a:pt x="193233" y="372763"/>
                </a:cubicBezTo>
                <a:cubicBezTo>
                  <a:pt x="181019" y="385569"/>
                  <a:pt x="162007" y="398925"/>
                  <a:pt x="137855" y="398925"/>
                </a:cubicBezTo>
                <a:cubicBezTo>
                  <a:pt x="107708" y="398925"/>
                  <a:pt x="85288" y="383675"/>
                  <a:pt x="70864" y="365629"/>
                </a:cubicBezTo>
                <a:cubicBezTo>
                  <a:pt x="60273" y="352378"/>
                  <a:pt x="53310" y="336802"/>
                  <a:pt x="50527" y="322981"/>
                </a:cubicBezTo>
                <a:cubicBezTo>
                  <a:pt x="42490" y="320646"/>
                  <a:pt x="33414" y="316273"/>
                  <a:pt x="25191" y="309219"/>
                </a:cubicBezTo>
                <a:cubicBezTo>
                  <a:pt x="11019" y="297062"/>
                  <a:pt x="0" y="277487"/>
                  <a:pt x="0" y="248661"/>
                </a:cubicBezTo>
                <a:cubicBezTo>
                  <a:pt x="0" y="223578"/>
                  <a:pt x="2985" y="203889"/>
                  <a:pt x="11468" y="190225"/>
                </a:cubicBezTo>
                <a:cubicBezTo>
                  <a:pt x="15961" y="182987"/>
                  <a:pt x="21932" y="177533"/>
                  <a:pt x="29319" y="174049"/>
                </a:cubicBezTo>
                <a:cubicBezTo>
                  <a:pt x="29754" y="173846"/>
                  <a:pt x="30191" y="173648"/>
                  <a:pt x="30630" y="173458"/>
                </a:cubicBezTo>
                <a:cubicBezTo>
                  <a:pt x="28525" y="166133"/>
                  <a:pt x="27426" y="158482"/>
                  <a:pt x="27089" y="150975"/>
                </a:cubicBezTo>
                <a:cubicBezTo>
                  <a:pt x="26430" y="136312"/>
                  <a:pt x="28613" y="121036"/>
                  <a:pt x="32974" y="107447"/>
                </a:cubicBezTo>
                <a:cubicBezTo>
                  <a:pt x="37271" y="94060"/>
                  <a:pt x="44094" y="81053"/>
                  <a:pt x="53689" y="72050"/>
                </a:cubicBezTo>
                <a:cubicBezTo>
                  <a:pt x="59713" y="66397"/>
                  <a:pt x="67165" y="62123"/>
                  <a:pt x="75549" y="60736"/>
                </a:cubicBezTo>
                <a:cubicBezTo>
                  <a:pt x="79515" y="43976"/>
                  <a:pt x="89635" y="30120"/>
                  <a:pt x="102548" y="20069"/>
                </a:cubicBezTo>
                <a:close/>
                <a:moveTo>
                  <a:pt x="120935" y="43689"/>
                </a:moveTo>
                <a:cubicBezTo>
                  <a:pt x="110044" y="52168"/>
                  <a:pt x="103667" y="63462"/>
                  <a:pt x="103667" y="76465"/>
                </a:cubicBezTo>
                <a:cubicBezTo>
                  <a:pt x="103667" y="81277"/>
                  <a:pt x="101354" y="85796"/>
                  <a:pt x="97450" y="88608"/>
                </a:cubicBezTo>
                <a:cubicBezTo>
                  <a:pt x="93546" y="91421"/>
                  <a:pt x="88528" y="92186"/>
                  <a:pt x="83963" y="90663"/>
                </a:cubicBezTo>
                <a:cubicBezTo>
                  <a:pt x="81221" y="89748"/>
                  <a:pt x="78335" y="89971"/>
                  <a:pt x="74172" y="93878"/>
                </a:cubicBezTo>
                <a:cubicBezTo>
                  <a:pt x="69557" y="98209"/>
                  <a:pt x="64859" y="106055"/>
                  <a:pt x="61476" y="116596"/>
                </a:cubicBezTo>
                <a:cubicBezTo>
                  <a:pt x="58157" y="126935"/>
                  <a:pt x="56500" y="138661"/>
                  <a:pt x="56993" y="149631"/>
                </a:cubicBezTo>
                <a:cubicBezTo>
                  <a:pt x="57492" y="160738"/>
                  <a:pt x="60133" y="169938"/>
                  <a:pt x="64290" y="176178"/>
                </a:cubicBezTo>
                <a:cubicBezTo>
                  <a:pt x="64986" y="177224"/>
                  <a:pt x="65538" y="178336"/>
                  <a:pt x="65945" y="179487"/>
                </a:cubicBezTo>
                <a:lnTo>
                  <a:pt x="87539" y="179487"/>
                </a:lnTo>
                <a:cubicBezTo>
                  <a:pt x="117556" y="179487"/>
                  <a:pt x="142142" y="202742"/>
                  <a:pt x="144265" y="232217"/>
                </a:cubicBezTo>
                <a:cubicBezTo>
                  <a:pt x="158973" y="238100"/>
                  <a:pt x="169363" y="252480"/>
                  <a:pt x="169363" y="269289"/>
                </a:cubicBezTo>
                <a:cubicBezTo>
                  <a:pt x="169363" y="291332"/>
                  <a:pt x="151494" y="309201"/>
                  <a:pt x="129451" y="309201"/>
                </a:cubicBezTo>
                <a:cubicBezTo>
                  <a:pt x="107408" y="309201"/>
                  <a:pt x="89539" y="291332"/>
                  <a:pt x="89539" y="269289"/>
                </a:cubicBezTo>
                <a:cubicBezTo>
                  <a:pt x="89539" y="252652"/>
                  <a:pt x="99719" y="238391"/>
                  <a:pt x="114190" y="232398"/>
                </a:cubicBezTo>
                <a:cubicBezTo>
                  <a:pt x="112274" y="219399"/>
                  <a:pt x="101072" y="209421"/>
                  <a:pt x="87539" y="209421"/>
                </a:cubicBezTo>
                <a:lnTo>
                  <a:pt x="35654" y="209421"/>
                </a:lnTo>
                <a:cubicBezTo>
                  <a:pt x="35486" y="209421"/>
                  <a:pt x="35319" y="209419"/>
                  <a:pt x="35152" y="209413"/>
                </a:cubicBezTo>
                <a:cubicBezTo>
                  <a:pt x="32174" y="216358"/>
                  <a:pt x="29934" y="228359"/>
                  <a:pt x="29934" y="248661"/>
                </a:cubicBezTo>
                <a:cubicBezTo>
                  <a:pt x="29934" y="269034"/>
                  <a:pt x="37349" y="280209"/>
                  <a:pt x="44682" y="286501"/>
                </a:cubicBezTo>
                <a:cubicBezTo>
                  <a:pt x="52729" y="293404"/>
                  <a:pt x="61563" y="295192"/>
                  <a:pt x="64122" y="295192"/>
                </a:cubicBezTo>
                <a:cubicBezTo>
                  <a:pt x="72388" y="295192"/>
                  <a:pt x="79089" y="301893"/>
                  <a:pt x="79089" y="310159"/>
                </a:cubicBezTo>
                <a:cubicBezTo>
                  <a:pt x="79089" y="318523"/>
                  <a:pt x="83715" y="333763"/>
                  <a:pt x="94247" y="346940"/>
                </a:cubicBezTo>
                <a:cubicBezTo>
                  <a:pt x="104400" y="359642"/>
                  <a:pt x="118847" y="368991"/>
                  <a:pt x="137855" y="368991"/>
                </a:cubicBezTo>
                <a:cubicBezTo>
                  <a:pt x="150569" y="368991"/>
                  <a:pt x="162279" y="361847"/>
                  <a:pt x="171570" y="352104"/>
                </a:cubicBezTo>
                <a:cubicBezTo>
                  <a:pt x="176096" y="347359"/>
                  <a:pt x="179611" y="342430"/>
                  <a:pt x="181916" y="338431"/>
                </a:cubicBezTo>
                <a:cubicBezTo>
                  <a:pt x="183071" y="336427"/>
                  <a:pt x="183817" y="334839"/>
                  <a:pt x="184228" y="333785"/>
                </a:cubicBezTo>
                <a:lnTo>
                  <a:pt x="184332" y="333513"/>
                </a:lnTo>
                <a:lnTo>
                  <a:pt x="184332" y="284513"/>
                </a:lnTo>
                <a:cubicBezTo>
                  <a:pt x="184330" y="284428"/>
                  <a:pt x="184330" y="284342"/>
                  <a:pt x="184330" y="284256"/>
                </a:cubicBezTo>
                <a:cubicBezTo>
                  <a:pt x="184330" y="284170"/>
                  <a:pt x="184330" y="284084"/>
                  <a:pt x="184332" y="283999"/>
                </a:cubicBezTo>
                <a:lnTo>
                  <a:pt x="184332" y="144564"/>
                </a:lnTo>
                <a:lnTo>
                  <a:pt x="166462" y="144564"/>
                </a:lnTo>
                <a:cubicBezTo>
                  <a:pt x="160541" y="159191"/>
                  <a:pt x="146201" y="169509"/>
                  <a:pt x="129451" y="169509"/>
                </a:cubicBezTo>
                <a:cubicBezTo>
                  <a:pt x="107408" y="169509"/>
                  <a:pt x="89539" y="151640"/>
                  <a:pt x="89539" y="129597"/>
                </a:cubicBezTo>
                <a:cubicBezTo>
                  <a:pt x="89539" y="107554"/>
                  <a:pt x="107408" y="89685"/>
                  <a:pt x="129451" y="89685"/>
                </a:cubicBezTo>
                <a:cubicBezTo>
                  <a:pt x="146201" y="89685"/>
                  <a:pt x="160541" y="100003"/>
                  <a:pt x="166462" y="114630"/>
                </a:cubicBezTo>
                <a:lnTo>
                  <a:pt x="184332" y="114630"/>
                </a:lnTo>
                <a:lnTo>
                  <a:pt x="184332" y="64213"/>
                </a:lnTo>
                <a:lnTo>
                  <a:pt x="184328" y="63987"/>
                </a:lnTo>
                <a:cubicBezTo>
                  <a:pt x="184322" y="63759"/>
                  <a:pt x="184310" y="63373"/>
                  <a:pt x="184282" y="62852"/>
                </a:cubicBezTo>
                <a:cubicBezTo>
                  <a:pt x="184226" y="61805"/>
                  <a:pt x="184109" y="60239"/>
                  <a:pt x="183871" y="58333"/>
                </a:cubicBezTo>
                <a:cubicBezTo>
                  <a:pt x="183386" y="54444"/>
                  <a:pt x="182438" y="49524"/>
                  <a:pt x="180676" y="44818"/>
                </a:cubicBezTo>
                <a:cubicBezTo>
                  <a:pt x="178888" y="40049"/>
                  <a:pt x="176563" y="36297"/>
                  <a:pt x="173797" y="33836"/>
                </a:cubicBezTo>
                <a:cubicBezTo>
                  <a:pt x="171343" y="31652"/>
                  <a:pt x="167966" y="29934"/>
                  <a:pt x="162432" y="29934"/>
                </a:cubicBezTo>
                <a:cubicBezTo>
                  <a:pt x="147144" y="29934"/>
                  <a:pt x="131989" y="35085"/>
                  <a:pt x="120935" y="43689"/>
                </a:cubicBezTo>
                <a:close/>
                <a:moveTo>
                  <a:pt x="214526" y="299223"/>
                </a:moveTo>
                <a:lnTo>
                  <a:pt x="214526" y="333513"/>
                </a:lnTo>
                <a:lnTo>
                  <a:pt x="214627" y="333785"/>
                </a:lnTo>
                <a:cubicBezTo>
                  <a:pt x="215040" y="334839"/>
                  <a:pt x="215787" y="336427"/>
                  <a:pt x="216940" y="338431"/>
                </a:cubicBezTo>
                <a:cubicBezTo>
                  <a:pt x="219245" y="342430"/>
                  <a:pt x="222759" y="347359"/>
                  <a:pt x="227285" y="352104"/>
                </a:cubicBezTo>
                <a:cubicBezTo>
                  <a:pt x="236579" y="361847"/>
                  <a:pt x="248289" y="368991"/>
                  <a:pt x="261001" y="368991"/>
                </a:cubicBezTo>
                <a:cubicBezTo>
                  <a:pt x="280009" y="368991"/>
                  <a:pt x="294457" y="359642"/>
                  <a:pt x="304611" y="346940"/>
                </a:cubicBezTo>
                <a:cubicBezTo>
                  <a:pt x="315142" y="333763"/>
                  <a:pt x="319768" y="318523"/>
                  <a:pt x="319768" y="310159"/>
                </a:cubicBezTo>
                <a:cubicBezTo>
                  <a:pt x="319768" y="301893"/>
                  <a:pt x="326469" y="295192"/>
                  <a:pt x="334735" y="295192"/>
                </a:cubicBezTo>
                <a:cubicBezTo>
                  <a:pt x="337295" y="295192"/>
                  <a:pt x="346127" y="293404"/>
                  <a:pt x="354176" y="286501"/>
                </a:cubicBezTo>
                <a:cubicBezTo>
                  <a:pt x="361508" y="280209"/>
                  <a:pt x="368923" y="269034"/>
                  <a:pt x="368923" y="248661"/>
                </a:cubicBezTo>
                <a:cubicBezTo>
                  <a:pt x="368923" y="224546"/>
                  <a:pt x="365762" y="212143"/>
                  <a:pt x="361959" y="206015"/>
                </a:cubicBezTo>
                <a:cubicBezTo>
                  <a:pt x="360306" y="203354"/>
                  <a:pt x="358598" y="201985"/>
                  <a:pt x="356768" y="201123"/>
                </a:cubicBezTo>
                <a:cubicBezTo>
                  <a:pt x="354742" y="200167"/>
                  <a:pt x="351717" y="199443"/>
                  <a:pt x="347023" y="199443"/>
                </a:cubicBezTo>
                <a:cubicBezTo>
                  <a:pt x="341506" y="199443"/>
                  <a:pt x="336435" y="196406"/>
                  <a:pt x="333829" y="191540"/>
                </a:cubicBezTo>
                <a:cubicBezTo>
                  <a:pt x="331224" y="186675"/>
                  <a:pt x="331508" y="180772"/>
                  <a:pt x="334567" y="176178"/>
                </a:cubicBezTo>
                <a:cubicBezTo>
                  <a:pt x="338724" y="169938"/>
                  <a:pt x="341366" y="160738"/>
                  <a:pt x="341865" y="149631"/>
                </a:cubicBezTo>
                <a:cubicBezTo>
                  <a:pt x="342358" y="138661"/>
                  <a:pt x="340699" y="126935"/>
                  <a:pt x="337381" y="116596"/>
                </a:cubicBezTo>
                <a:cubicBezTo>
                  <a:pt x="333998" y="106055"/>
                  <a:pt x="329301" y="98209"/>
                  <a:pt x="324685" y="93878"/>
                </a:cubicBezTo>
                <a:cubicBezTo>
                  <a:pt x="320522" y="89971"/>
                  <a:pt x="317636" y="89748"/>
                  <a:pt x="314894" y="90663"/>
                </a:cubicBezTo>
                <a:cubicBezTo>
                  <a:pt x="310330" y="92186"/>
                  <a:pt x="305311" y="91421"/>
                  <a:pt x="301408" y="88608"/>
                </a:cubicBezTo>
                <a:cubicBezTo>
                  <a:pt x="297503" y="85796"/>
                  <a:pt x="295190" y="81277"/>
                  <a:pt x="295190" y="76465"/>
                </a:cubicBezTo>
                <a:cubicBezTo>
                  <a:pt x="295190" y="63462"/>
                  <a:pt x="288812" y="52168"/>
                  <a:pt x="277922" y="43689"/>
                </a:cubicBezTo>
                <a:cubicBezTo>
                  <a:pt x="266868" y="35085"/>
                  <a:pt x="251714" y="29934"/>
                  <a:pt x="236423" y="29934"/>
                </a:cubicBezTo>
                <a:cubicBezTo>
                  <a:pt x="230892" y="29934"/>
                  <a:pt x="227515" y="31652"/>
                  <a:pt x="225058" y="33836"/>
                </a:cubicBezTo>
                <a:cubicBezTo>
                  <a:pt x="222294" y="36297"/>
                  <a:pt x="219968" y="40049"/>
                  <a:pt x="218182" y="44818"/>
                </a:cubicBezTo>
                <a:cubicBezTo>
                  <a:pt x="216419" y="49524"/>
                  <a:pt x="215472" y="54444"/>
                  <a:pt x="214985" y="58333"/>
                </a:cubicBezTo>
                <a:cubicBezTo>
                  <a:pt x="214747" y="60239"/>
                  <a:pt x="214631" y="61805"/>
                  <a:pt x="214576" y="62852"/>
                </a:cubicBezTo>
                <a:cubicBezTo>
                  <a:pt x="214548" y="63373"/>
                  <a:pt x="214536" y="63759"/>
                  <a:pt x="214530" y="63987"/>
                </a:cubicBezTo>
                <a:lnTo>
                  <a:pt x="214526" y="64213"/>
                </a:lnTo>
                <a:lnTo>
                  <a:pt x="214526" y="269289"/>
                </a:lnTo>
                <a:lnTo>
                  <a:pt x="227236" y="269289"/>
                </a:lnTo>
                <a:cubicBezTo>
                  <a:pt x="242115" y="269289"/>
                  <a:pt x="254176" y="257228"/>
                  <a:pt x="254176" y="242348"/>
                </a:cubicBezTo>
                <a:lnTo>
                  <a:pt x="254176" y="206519"/>
                </a:lnTo>
                <a:cubicBezTo>
                  <a:pt x="239548" y="200599"/>
                  <a:pt x="229231" y="186258"/>
                  <a:pt x="229231" y="169509"/>
                </a:cubicBezTo>
                <a:cubicBezTo>
                  <a:pt x="229231" y="147466"/>
                  <a:pt x="247100" y="129597"/>
                  <a:pt x="269143" y="129597"/>
                </a:cubicBezTo>
                <a:cubicBezTo>
                  <a:pt x="291187" y="129597"/>
                  <a:pt x="309055" y="147466"/>
                  <a:pt x="309055" y="169509"/>
                </a:cubicBezTo>
                <a:cubicBezTo>
                  <a:pt x="309055" y="186258"/>
                  <a:pt x="298736" y="200599"/>
                  <a:pt x="284110" y="206519"/>
                </a:cubicBezTo>
                <a:lnTo>
                  <a:pt x="284110" y="242348"/>
                </a:lnTo>
                <a:cubicBezTo>
                  <a:pt x="284110" y="273759"/>
                  <a:pt x="258646" y="299223"/>
                  <a:pt x="227236" y="299223"/>
                </a:cubicBezTo>
                <a:lnTo>
                  <a:pt x="214526" y="299223"/>
                </a:lnTo>
                <a:close/>
                <a:moveTo>
                  <a:pt x="129451" y="119619"/>
                </a:moveTo>
                <a:cubicBezTo>
                  <a:pt x="123940" y="119619"/>
                  <a:pt x="119473" y="124086"/>
                  <a:pt x="119473" y="129597"/>
                </a:cubicBezTo>
                <a:cubicBezTo>
                  <a:pt x="119473" y="135108"/>
                  <a:pt x="123940" y="139575"/>
                  <a:pt x="129451" y="139575"/>
                </a:cubicBezTo>
                <a:cubicBezTo>
                  <a:pt x="134962" y="139575"/>
                  <a:pt x="139429" y="135108"/>
                  <a:pt x="139429" y="129597"/>
                </a:cubicBezTo>
                <a:cubicBezTo>
                  <a:pt x="139429" y="124086"/>
                  <a:pt x="134962" y="119619"/>
                  <a:pt x="129451" y="119619"/>
                </a:cubicBezTo>
                <a:close/>
                <a:moveTo>
                  <a:pt x="119473" y="269289"/>
                </a:moveTo>
                <a:cubicBezTo>
                  <a:pt x="119473" y="274799"/>
                  <a:pt x="123940" y="279267"/>
                  <a:pt x="129451" y="279267"/>
                </a:cubicBezTo>
                <a:cubicBezTo>
                  <a:pt x="134962" y="279267"/>
                  <a:pt x="139429" y="274799"/>
                  <a:pt x="139429" y="269289"/>
                </a:cubicBezTo>
                <a:cubicBezTo>
                  <a:pt x="139429" y="263779"/>
                  <a:pt x="134962" y="259311"/>
                  <a:pt x="129451" y="259311"/>
                </a:cubicBezTo>
                <a:cubicBezTo>
                  <a:pt x="123940" y="259311"/>
                  <a:pt x="119473" y="263779"/>
                  <a:pt x="119473" y="269289"/>
                </a:cubicBezTo>
                <a:close/>
                <a:moveTo>
                  <a:pt x="259165" y="169509"/>
                </a:moveTo>
                <a:cubicBezTo>
                  <a:pt x="259165" y="175019"/>
                  <a:pt x="263631" y="179487"/>
                  <a:pt x="269143" y="179487"/>
                </a:cubicBezTo>
                <a:cubicBezTo>
                  <a:pt x="274653" y="179487"/>
                  <a:pt x="279121" y="175019"/>
                  <a:pt x="279121" y="169509"/>
                </a:cubicBezTo>
                <a:cubicBezTo>
                  <a:pt x="279121" y="163999"/>
                  <a:pt x="274653" y="159531"/>
                  <a:pt x="269143" y="159531"/>
                </a:cubicBezTo>
                <a:cubicBezTo>
                  <a:pt x="263631" y="159531"/>
                  <a:pt x="259165" y="163999"/>
                  <a:pt x="259165" y="169509"/>
                </a:cubicBezTo>
                <a:close/>
              </a:path>
            </a:pathLst>
          </a:custGeom>
          <a:solidFill>
            <a:schemeClr val="bg1"/>
          </a:solidFill>
          <a:ln w="1508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6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ea typeface="+mn-ea"/>
              <a:cs typeface="+mn-cs"/>
            </a:endParaRPr>
          </a:p>
        </p:txBody>
      </p:sp>
      <p:grpSp>
        <p:nvGrpSpPr>
          <p:cNvPr id="200" name="Group 199" descr="unified data estate chart">
            <a:extLst>
              <a:ext uri="{FF2B5EF4-FFF2-40B4-BE49-F238E27FC236}">
                <a16:creationId xmlns:a16="http://schemas.microsoft.com/office/drawing/2014/main" id="{F6D6A198-2160-AA3A-CB14-5F39BB5BB465}"/>
              </a:ext>
              <a:ext uri="{C183D7F6-B498-43B3-948B-1728B52AA6E4}">
                <adec:decorative xmlns:adec="http://schemas.microsoft.com/office/drawing/2017/decorative" val="0"/>
              </a:ext>
            </a:extLst>
          </p:cNvPr>
          <p:cNvGrpSpPr/>
          <p:nvPr/>
        </p:nvGrpSpPr>
        <p:grpSpPr>
          <a:xfrm>
            <a:off x="4576354" y="1168400"/>
            <a:ext cx="7132320" cy="5141119"/>
            <a:chOff x="4576354" y="1168400"/>
            <a:chExt cx="7132320" cy="5141119"/>
          </a:xfrm>
        </p:grpSpPr>
        <p:sp>
          <p:nvSpPr>
            <p:cNvPr id="201" name="Rectangle: Top Corners Rounded 125">
              <a:extLst>
                <a:ext uri="{FF2B5EF4-FFF2-40B4-BE49-F238E27FC236}">
                  <a16:creationId xmlns:a16="http://schemas.microsoft.com/office/drawing/2014/main" id="{48CCB1A6-E4A4-AF98-CD4D-FA30000D5751}"/>
                </a:ext>
                <a:ext uri="{C183D7F6-B498-43B3-948B-1728B52AA6E4}">
                  <adec:decorative xmlns:adec="http://schemas.microsoft.com/office/drawing/2017/decorative" val="1"/>
                </a:ext>
              </a:extLst>
            </p:cNvPr>
            <p:cNvSpPr/>
            <p:nvPr/>
          </p:nvSpPr>
          <p:spPr bwMode="auto">
            <a:xfrm>
              <a:off x="4576354" y="1168400"/>
              <a:ext cx="7132320" cy="5141119"/>
            </a:xfrm>
            <a:prstGeom prst="roundRect">
              <a:avLst>
                <a:gd name="adj" fmla="val 3192"/>
              </a:avLst>
            </a:prstGeom>
            <a:solidFill>
              <a:srgbClr val="F9F9F9">
                <a:alpha val="70000"/>
              </a:srgbClr>
            </a:solidFill>
            <a:ln w="6350" cap="flat" cmpd="sng" algn="ctr">
              <a:noFill/>
              <a:prstDash val="solid"/>
              <a:miter lim="800000"/>
              <a:headEnd type="none" w="med" len="med"/>
              <a:tailEnd type="none" w="med" len="med"/>
            </a:ln>
            <a:effectLst>
              <a:outerShdw blurRad="50800" dist="38100" dir="2700000" algn="tl" rotWithShape="0">
                <a:prstClr val="black">
                  <a:alpha val="20000"/>
                </a:prst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eaLnBrk="1" fontAlgn="auto" latinLnBrk="0" hangingPunct="1">
                <a:lnSpc>
                  <a:spcPct val="100000"/>
                </a:lnSpc>
                <a:spcBef>
                  <a:spcPct val="20000"/>
                </a:spcBef>
                <a:spcAft>
                  <a:spcPts val="0"/>
                </a:spcAft>
                <a:buClrTx/>
                <a:buSzPct val="90000"/>
                <a:buFontTx/>
                <a:buNone/>
                <a:tabLst/>
                <a:defRPr/>
              </a:pPr>
              <a:endParaRPr kumimoji="0" lang="en-US" sz="1200" b="0" i="0" u="none" strike="noStrike" kern="0" cap="none" spc="0" normalizeH="0" baseline="0" noProof="0">
                <a:ln>
                  <a:noFill/>
                </a:ln>
                <a:gradFill>
                  <a:gsLst>
                    <a:gs pos="2874">
                      <a:srgbClr val="FFFFFF"/>
                    </a:gs>
                    <a:gs pos="17978">
                      <a:srgbClr val="FFFFFF"/>
                    </a:gs>
                  </a:gsLst>
                  <a:lin ang="2700000" scaled="0"/>
                </a:gradFill>
                <a:effectLst/>
                <a:uLnTx/>
                <a:uFillTx/>
                <a:ea typeface="+mn-ea"/>
                <a:cs typeface="+mn-cs"/>
              </a:endParaRPr>
            </a:p>
          </p:txBody>
        </p:sp>
        <p:sp>
          <p:nvSpPr>
            <p:cNvPr id="202" name="Rectangle: Top Corners Rounded 125">
              <a:extLst>
                <a:ext uri="{FF2B5EF4-FFF2-40B4-BE49-F238E27FC236}">
                  <a16:creationId xmlns:a16="http://schemas.microsoft.com/office/drawing/2014/main" id="{92420786-4C45-5BAE-FD77-0843FF4505B8}"/>
                </a:ext>
                <a:ext uri="{C183D7F6-B498-43B3-948B-1728B52AA6E4}">
                  <adec:decorative xmlns:adec="http://schemas.microsoft.com/office/drawing/2017/decorative" val="0"/>
                </a:ext>
              </a:extLst>
            </p:cNvPr>
            <p:cNvSpPr/>
            <p:nvPr/>
          </p:nvSpPr>
          <p:spPr bwMode="auto">
            <a:xfrm>
              <a:off x="4655572" y="1254228"/>
              <a:ext cx="6973886" cy="4749460"/>
            </a:xfrm>
            <a:prstGeom prst="roundRect">
              <a:avLst>
                <a:gd name="adj" fmla="val 2188"/>
              </a:avLst>
            </a:prstGeom>
            <a:solidFill>
              <a:srgbClr val="FFFFFF">
                <a:alpha val="70000"/>
              </a:srgbClr>
            </a:solidFill>
            <a:ln w="12700" cap="flat" cmpd="sng" algn="ctr">
              <a:noFill/>
              <a:prstDash val="solid"/>
              <a:miter lim="800000"/>
            </a:ln>
            <a:effectLst>
              <a:outerShdw blurRad="101600" dist="50800" dir="2700000" algn="tl" rotWithShape="0">
                <a:srgbClr val="000000">
                  <a:lumMod val="50000"/>
                  <a:lumOff val="50000"/>
                  <a:alpha val="20000"/>
                </a:srgbClr>
              </a:outerShdw>
            </a:effectLst>
          </p:spPr>
          <p:txBody>
            <a:bodyPr lIns="182880" tIns="91440" rIns="182880" bIns="91440" rtlCol="0" anchor="t"/>
            <a:lstStyle/>
            <a:p>
              <a:pPr marL="0" marR="0" lvl="0" indent="0" defTabSz="914367" eaLnBrk="1" fontAlgn="auto" latinLnBrk="0" hangingPunct="1">
                <a:lnSpc>
                  <a:spcPct val="100000"/>
                </a:lnSpc>
                <a:spcBef>
                  <a:spcPts val="600"/>
                </a:spcBef>
                <a:spcAft>
                  <a:spcPts val="600"/>
                </a:spcAft>
                <a:buClrTx/>
                <a:buSzTx/>
                <a:buFontTx/>
                <a:buNone/>
                <a:tabLst/>
                <a:defRPr/>
              </a:pPr>
              <a:endParaRPr kumimoji="0" lang="en-US" sz="2000" b="0" i="0" u="none" strike="noStrike" kern="0" cap="none" spc="0" normalizeH="0" baseline="0" noProof="0">
                <a:ln>
                  <a:noFill/>
                </a:ln>
                <a:solidFill>
                  <a:srgbClr val="000000"/>
                </a:solidFill>
                <a:effectLst/>
                <a:uLnTx/>
                <a:uFillTx/>
                <a:ea typeface="+mn-ea"/>
                <a:cs typeface="Segoe Sans Display Semibold" pitchFamily="2" charset="0"/>
              </a:endParaRPr>
            </a:p>
          </p:txBody>
        </p:sp>
        <p:sp>
          <p:nvSpPr>
            <p:cNvPr id="203" name="Rounded Rectangle 30">
              <a:extLst>
                <a:ext uri="{FF2B5EF4-FFF2-40B4-BE49-F238E27FC236}">
                  <a16:creationId xmlns:a16="http://schemas.microsoft.com/office/drawing/2014/main" id="{249BAA79-C2C8-8D17-4ACC-24ED4EC78F46}"/>
                </a:ext>
                <a:ext uri="{C183D7F6-B498-43B3-948B-1728B52AA6E4}">
                  <adec:decorative xmlns:adec="http://schemas.microsoft.com/office/drawing/2017/decorative" val="1"/>
                </a:ext>
              </a:extLst>
            </p:cNvPr>
            <p:cNvSpPr>
              <a:spLocks/>
            </p:cNvSpPr>
            <p:nvPr/>
          </p:nvSpPr>
          <p:spPr bwMode="auto">
            <a:xfrm>
              <a:off x="4755933" y="3860470"/>
              <a:ext cx="6770851" cy="1771509"/>
            </a:xfrm>
            <a:prstGeom prst="roundRect">
              <a:avLst>
                <a:gd name="adj" fmla="val 3999"/>
              </a:avLst>
            </a:prstGeom>
            <a:solidFill>
              <a:srgbClr val="FFFFFF"/>
            </a:solidFill>
            <a:ln w="12700" cap="flat" cmpd="sng" algn="ctr">
              <a:noFill/>
              <a:prstDash val="solid"/>
              <a:miter lim="800000"/>
            </a:ln>
            <a:effectLst>
              <a:outerShdw blurRad="101600" dist="50800" dir="2700000" algn="tl" rotWithShape="0">
                <a:srgbClr val="000000">
                  <a:lumMod val="50000"/>
                  <a:lumOff val="50000"/>
                  <a:alpha val="20000"/>
                </a:srgbClr>
              </a:outerShdw>
            </a:effectLst>
          </p:spPr>
          <p:txBody>
            <a:bodyPr lIns="182880" tIns="91440" rIns="182880" bIns="91440" rtlCol="0" anchor="t"/>
            <a:lstStyle/>
            <a:p>
              <a:pPr marL="0" marR="0" lvl="0" indent="0" defTabSz="914367" eaLnBrk="1" fontAlgn="auto" latinLnBrk="0" hangingPunct="1">
                <a:lnSpc>
                  <a:spcPct val="100000"/>
                </a:lnSpc>
                <a:spcBef>
                  <a:spcPts val="600"/>
                </a:spcBef>
                <a:spcAft>
                  <a:spcPts val="600"/>
                </a:spcAft>
                <a:buClrTx/>
                <a:buSzTx/>
                <a:buFontTx/>
                <a:buNone/>
                <a:tabLst/>
                <a:defRPr/>
              </a:pPr>
              <a:endParaRPr kumimoji="0" lang="en-US" sz="2000" b="0" i="0" u="none" strike="noStrike" kern="0" cap="none" spc="0" normalizeH="0" baseline="0" noProof="0">
                <a:ln>
                  <a:noFill/>
                </a:ln>
                <a:solidFill>
                  <a:srgbClr val="000000"/>
                </a:solidFill>
                <a:effectLst/>
                <a:uLnTx/>
                <a:uFillTx/>
                <a:ea typeface="+mn-ea"/>
                <a:cs typeface="Segoe Sans Display Semibold" pitchFamily="2" charset="0"/>
              </a:endParaRPr>
            </a:p>
          </p:txBody>
        </p:sp>
        <p:sp>
          <p:nvSpPr>
            <p:cNvPr id="204" name="Rounded Rectangle 6">
              <a:extLst>
                <a:ext uri="{FF2B5EF4-FFF2-40B4-BE49-F238E27FC236}">
                  <a16:creationId xmlns:a16="http://schemas.microsoft.com/office/drawing/2014/main" id="{46689FA8-CD8D-241C-1927-71DD8294680F}"/>
                </a:ext>
                <a:ext uri="{C183D7F6-B498-43B3-948B-1728B52AA6E4}">
                  <adec:decorative xmlns:adec="http://schemas.microsoft.com/office/drawing/2017/decorative" val="1"/>
                </a:ext>
              </a:extLst>
            </p:cNvPr>
            <p:cNvSpPr/>
            <p:nvPr/>
          </p:nvSpPr>
          <p:spPr bwMode="auto">
            <a:xfrm>
              <a:off x="4755934" y="1748116"/>
              <a:ext cx="899760" cy="886580"/>
            </a:xfrm>
            <a:prstGeom prst="roundRect">
              <a:avLst>
                <a:gd name="adj" fmla="val 5399"/>
              </a:avLst>
            </a:prstGeom>
            <a:solidFill>
              <a:srgbClr val="FFFFFF"/>
            </a:solidFill>
            <a:ln w="12700" cap="flat" cmpd="sng" algn="ctr">
              <a:noFill/>
              <a:prstDash val="solid"/>
              <a:miter lim="800000"/>
            </a:ln>
            <a:effectLst>
              <a:outerShdw blurRad="101600" dist="50800" dir="2700000" algn="tl" rotWithShape="0">
                <a:srgbClr val="000000">
                  <a:lumMod val="50000"/>
                  <a:lumOff val="50000"/>
                  <a:alpha val="20000"/>
                </a:srgbClr>
              </a:outerShdw>
            </a:effectLst>
          </p:spPr>
          <p:txBody>
            <a:bodyPr lIns="182880" tIns="91440" rIns="182880" bIns="91440" rtlCol="0" anchor="t"/>
            <a:lstStyle/>
            <a:p>
              <a:pPr marL="0" marR="0" lvl="0" indent="0" defTabSz="914367" eaLnBrk="1" fontAlgn="auto" latinLnBrk="0" hangingPunct="1">
                <a:lnSpc>
                  <a:spcPct val="100000"/>
                </a:lnSpc>
                <a:spcBef>
                  <a:spcPts val="600"/>
                </a:spcBef>
                <a:spcAft>
                  <a:spcPts val="600"/>
                </a:spcAft>
                <a:buClrTx/>
                <a:buSzTx/>
                <a:buFontTx/>
                <a:buNone/>
                <a:tabLst/>
                <a:defRPr/>
              </a:pPr>
              <a:endParaRPr kumimoji="0" lang="en-US" sz="2000" b="0" i="0" u="none" strike="noStrike" kern="0" cap="none" spc="0" normalizeH="0" baseline="0" noProof="0">
                <a:ln>
                  <a:noFill/>
                </a:ln>
                <a:solidFill>
                  <a:srgbClr val="000000"/>
                </a:solidFill>
                <a:effectLst/>
                <a:uLnTx/>
                <a:uFillTx/>
                <a:ea typeface="+mn-ea"/>
                <a:cs typeface="Segoe Sans Display Semibold" pitchFamily="2" charset="0"/>
              </a:endParaRPr>
            </a:p>
          </p:txBody>
        </p:sp>
        <p:sp>
          <p:nvSpPr>
            <p:cNvPr id="205" name="Rounded Rectangle 10">
              <a:extLst>
                <a:ext uri="{FF2B5EF4-FFF2-40B4-BE49-F238E27FC236}">
                  <a16:creationId xmlns:a16="http://schemas.microsoft.com/office/drawing/2014/main" id="{5E5F940B-B38D-6A06-ACD7-1AF7A20C3F82}"/>
                </a:ext>
                <a:ext uri="{C183D7F6-B498-43B3-948B-1728B52AA6E4}">
                  <adec:decorative xmlns:adec="http://schemas.microsoft.com/office/drawing/2017/decorative" val="1"/>
                </a:ext>
              </a:extLst>
            </p:cNvPr>
            <p:cNvSpPr/>
            <p:nvPr/>
          </p:nvSpPr>
          <p:spPr bwMode="auto">
            <a:xfrm>
              <a:off x="5734834" y="1748116"/>
              <a:ext cx="899760" cy="886580"/>
            </a:xfrm>
            <a:prstGeom prst="roundRect">
              <a:avLst>
                <a:gd name="adj" fmla="val 5399"/>
              </a:avLst>
            </a:prstGeom>
            <a:solidFill>
              <a:srgbClr val="FFFFFF"/>
            </a:solidFill>
            <a:ln w="12700" cap="flat" cmpd="sng" algn="ctr">
              <a:noFill/>
              <a:prstDash val="solid"/>
              <a:miter lim="800000"/>
            </a:ln>
            <a:effectLst>
              <a:outerShdw blurRad="101600" dist="50800" dir="2700000" algn="tl" rotWithShape="0">
                <a:srgbClr val="000000">
                  <a:lumMod val="50000"/>
                  <a:lumOff val="50000"/>
                  <a:alpha val="20000"/>
                </a:srgbClr>
              </a:outerShdw>
            </a:effectLst>
          </p:spPr>
          <p:txBody>
            <a:bodyPr lIns="182880" tIns="91440" rIns="182880" bIns="91440" rtlCol="0" anchor="t"/>
            <a:lstStyle/>
            <a:p>
              <a:pPr marL="0" marR="0" lvl="0" indent="0" defTabSz="914367" eaLnBrk="1" fontAlgn="auto" latinLnBrk="0" hangingPunct="1">
                <a:lnSpc>
                  <a:spcPct val="100000"/>
                </a:lnSpc>
                <a:spcBef>
                  <a:spcPts val="600"/>
                </a:spcBef>
                <a:spcAft>
                  <a:spcPts val="600"/>
                </a:spcAft>
                <a:buClrTx/>
                <a:buSzTx/>
                <a:buFontTx/>
                <a:buNone/>
                <a:tabLst/>
                <a:defRPr/>
              </a:pPr>
              <a:endParaRPr kumimoji="0" lang="en-US" sz="2000" b="0" i="0" u="none" strike="noStrike" kern="0" cap="none" spc="0" normalizeH="0" baseline="0" noProof="0">
                <a:ln>
                  <a:noFill/>
                </a:ln>
                <a:solidFill>
                  <a:srgbClr val="000000"/>
                </a:solidFill>
                <a:effectLst/>
                <a:uLnTx/>
                <a:uFillTx/>
                <a:ea typeface="+mn-ea"/>
                <a:cs typeface="Segoe Sans Display Semibold" pitchFamily="2" charset="0"/>
              </a:endParaRPr>
            </a:p>
          </p:txBody>
        </p:sp>
        <p:sp>
          <p:nvSpPr>
            <p:cNvPr id="206" name="Rounded Rectangle 14">
              <a:extLst>
                <a:ext uri="{FF2B5EF4-FFF2-40B4-BE49-F238E27FC236}">
                  <a16:creationId xmlns:a16="http://schemas.microsoft.com/office/drawing/2014/main" id="{1AA853AD-56D9-6BC1-AB70-D9A235F5DED5}"/>
                </a:ext>
                <a:ext uri="{C183D7F6-B498-43B3-948B-1728B52AA6E4}">
                  <adec:decorative xmlns:adec="http://schemas.microsoft.com/office/drawing/2017/decorative" val="1"/>
                </a:ext>
              </a:extLst>
            </p:cNvPr>
            <p:cNvSpPr/>
            <p:nvPr/>
          </p:nvSpPr>
          <p:spPr bwMode="auto">
            <a:xfrm>
              <a:off x="6713734" y="1748116"/>
              <a:ext cx="899760" cy="886580"/>
            </a:xfrm>
            <a:prstGeom prst="roundRect">
              <a:avLst>
                <a:gd name="adj" fmla="val 5399"/>
              </a:avLst>
            </a:prstGeom>
            <a:solidFill>
              <a:srgbClr val="FFFFFF"/>
            </a:solidFill>
            <a:ln w="12700" cap="flat" cmpd="sng" algn="ctr">
              <a:noFill/>
              <a:prstDash val="solid"/>
              <a:miter lim="800000"/>
            </a:ln>
            <a:effectLst>
              <a:outerShdw blurRad="101600" dist="50800" dir="2700000" algn="tl" rotWithShape="0">
                <a:srgbClr val="000000">
                  <a:lumMod val="50000"/>
                  <a:lumOff val="50000"/>
                  <a:alpha val="20000"/>
                </a:srgbClr>
              </a:outerShdw>
            </a:effectLst>
          </p:spPr>
          <p:txBody>
            <a:bodyPr lIns="182880" tIns="91440" rIns="182880" bIns="91440" rtlCol="0" anchor="t"/>
            <a:lstStyle/>
            <a:p>
              <a:pPr marL="0" marR="0" lvl="0" indent="0" defTabSz="914367" eaLnBrk="1" fontAlgn="auto" latinLnBrk="0" hangingPunct="1">
                <a:lnSpc>
                  <a:spcPct val="100000"/>
                </a:lnSpc>
                <a:spcBef>
                  <a:spcPts val="600"/>
                </a:spcBef>
                <a:spcAft>
                  <a:spcPts val="600"/>
                </a:spcAft>
                <a:buClrTx/>
                <a:buSzTx/>
                <a:buFontTx/>
                <a:buNone/>
                <a:tabLst/>
                <a:defRPr/>
              </a:pPr>
              <a:endParaRPr kumimoji="0" lang="en-US" sz="2000" b="0" i="0" u="none" strike="noStrike" kern="0" cap="none" spc="0" normalizeH="0" baseline="0" noProof="0">
                <a:ln>
                  <a:noFill/>
                </a:ln>
                <a:solidFill>
                  <a:srgbClr val="000000"/>
                </a:solidFill>
                <a:effectLst/>
                <a:uLnTx/>
                <a:uFillTx/>
                <a:ea typeface="+mn-ea"/>
                <a:cs typeface="Segoe Sans Display Semibold" pitchFamily="2" charset="0"/>
              </a:endParaRPr>
            </a:p>
          </p:txBody>
        </p:sp>
        <p:sp>
          <p:nvSpPr>
            <p:cNvPr id="207" name="Rounded Rectangle 18">
              <a:extLst>
                <a:ext uri="{FF2B5EF4-FFF2-40B4-BE49-F238E27FC236}">
                  <a16:creationId xmlns:a16="http://schemas.microsoft.com/office/drawing/2014/main" id="{E3033557-0E94-D1D6-9857-CEC71CE1A1CB}"/>
                </a:ext>
                <a:ext uri="{C183D7F6-B498-43B3-948B-1728B52AA6E4}">
                  <adec:decorative xmlns:adec="http://schemas.microsoft.com/office/drawing/2017/decorative" val="1"/>
                </a:ext>
              </a:extLst>
            </p:cNvPr>
            <p:cNvSpPr/>
            <p:nvPr/>
          </p:nvSpPr>
          <p:spPr bwMode="auto">
            <a:xfrm>
              <a:off x="7692634" y="1748116"/>
              <a:ext cx="899760" cy="886580"/>
            </a:xfrm>
            <a:prstGeom prst="roundRect">
              <a:avLst>
                <a:gd name="adj" fmla="val 5399"/>
              </a:avLst>
            </a:prstGeom>
            <a:solidFill>
              <a:srgbClr val="FFFFFF"/>
            </a:solidFill>
            <a:ln w="12700" cap="flat" cmpd="sng" algn="ctr">
              <a:noFill/>
              <a:prstDash val="solid"/>
              <a:miter lim="800000"/>
            </a:ln>
            <a:effectLst>
              <a:outerShdw blurRad="101600" dist="50800" dir="2700000" algn="tl" rotWithShape="0">
                <a:srgbClr val="000000">
                  <a:lumMod val="50000"/>
                  <a:lumOff val="50000"/>
                  <a:alpha val="20000"/>
                </a:srgbClr>
              </a:outerShdw>
            </a:effectLst>
          </p:spPr>
          <p:txBody>
            <a:bodyPr lIns="182880" tIns="91440" rIns="182880" bIns="91440" rtlCol="0" anchor="t"/>
            <a:lstStyle/>
            <a:p>
              <a:pPr marL="0" marR="0" lvl="0" indent="0" defTabSz="914367" eaLnBrk="1" fontAlgn="auto" latinLnBrk="0" hangingPunct="1">
                <a:lnSpc>
                  <a:spcPct val="100000"/>
                </a:lnSpc>
                <a:spcBef>
                  <a:spcPts val="600"/>
                </a:spcBef>
                <a:spcAft>
                  <a:spcPts val="600"/>
                </a:spcAft>
                <a:buClrTx/>
                <a:buSzTx/>
                <a:buFontTx/>
                <a:buNone/>
                <a:tabLst/>
                <a:defRPr/>
              </a:pPr>
              <a:endParaRPr kumimoji="0" lang="en-US" sz="2000" b="0" i="0" u="none" strike="noStrike" kern="0" cap="none" spc="0" normalizeH="0" baseline="0" noProof="0">
                <a:ln>
                  <a:noFill/>
                </a:ln>
                <a:solidFill>
                  <a:srgbClr val="000000"/>
                </a:solidFill>
                <a:effectLst/>
                <a:uLnTx/>
                <a:uFillTx/>
                <a:ea typeface="+mn-ea"/>
                <a:cs typeface="Segoe Sans Display Semibold" pitchFamily="2" charset="0"/>
              </a:endParaRPr>
            </a:p>
          </p:txBody>
        </p:sp>
        <p:sp>
          <p:nvSpPr>
            <p:cNvPr id="208" name="Rounded Rectangle 22">
              <a:extLst>
                <a:ext uri="{FF2B5EF4-FFF2-40B4-BE49-F238E27FC236}">
                  <a16:creationId xmlns:a16="http://schemas.microsoft.com/office/drawing/2014/main" id="{53900904-7AB9-F406-EF95-C48AC3E44983}"/>
                </a:ext>
                <a:ext uri="{C183D7F6-B498-43B3-948B-1728B52AA6E4}">
                  <adec:decorative xmlns:adec="http://schemas.microsoft.com/office/drawing/2017/decorative" val="1"/>
                </a:ext>
              </a:extLst>
            </p:cNvPr>
            <p:cNvSpPr/>
            <p:nvPr/>
          </p:nvSpPr>
          <p:spPr bwMode="auto">
            <a:xfrm>
              <a:off x="8671534" y="1748116"/>
              <a:ext cx="899760" cy="886580"/>
            </a:xfrm>
            <a:prstGeom prst="roundRect">
              <a:avLst>
                <a:gd name="adj" fmla="val 5399"/>
              </a:avLst>
            </a:prstGeom>
            <a:solidFill>
              <a:srgbClr val="FFFFFF"/>
            </a:solidFill>
            <a:ln w="12700" cap="flat" cmpd="sng" algn="ctr">
              <a:noFill/>
              <a:prstDash val="solid"/>
              <a:miter lim="800000"/>
            </a:ln>
            <a:effectLst>
              <a:outerShdw blurRad="101600" dist="50800" dir="2700000" algn="tl" rotWithShape="0">
                <a:srgbClr val="000000">
                  <a:lumMod val="50000"/>
                  <a:lumOff val="50000"/>
                  <a:alpha val="20000"/>
                </a:srgbClr>
              </a:outerShdw>
            </a:effectLst>
          </p:spPr>
          <p:txBody>
            <a:bodyPr lIns="182880" tIns="91440" rIns="182880" bIns="91440" rtlCol="0" anchor="t"/>
            <a:lstStyle/>
            <a:p>
              <a:pPr marL="0" marR="0" lvl="0" indent="0" defTabSz="914367" eaLnBrk="1" fontAlgn="auto" latinLnBrk="0" hangingPunct="1">
                <a:lnSpc>
                  <a:spcPct val="100000"/>
                </a:lnSpc>
                <a:spcBef>
                  <a:spcPts val="600"/>
                </a:spcBef>
                <a:spcAft>
                  <a:spcPts val="600"/>
                </a:spcAft>
                <a:buClrTx/>
                <a:buSzTx/>
                <a:buFontTx/>
                <a:buNone/>
                <a:tabLst/>
                <a:defRPr/>
              </a:pPr>
              <a:endParaRPr kumimoji="0" lang="en-US" sz="2000" b="0" i="0" u="none" strike="noStrike" kern="0" cap="none" spc="0" normalizeH="0" baseline="0" noProof="0">
                <a:ln>
                  <a:noFill/>
                </a:ln>
                <a:solidFill>
                  <a:srgbClr val="000000"/>
                </a:solidFill>
                <a:effectLst/>
                <a:uLnTx/>
                <a:uFillTx/>
                <a:ea typeface="+mn-ea"/>
                <a:cs typeface="Segoe Sans Display Semibold" pitchFamily="2" charset="0"/>
              </a:endParaRPr>
            </a:p>
          </p:txBody>
        </p:sp>
        <p:sp>
          <p:nvSpPr>
            <p:cNvPr id="209" name="Rounded Rectangle 26">
              <a:extLst>
                <a:ext uri="{FF2B5EF4-FFF2-40B4-BE49-F238E27FC236}">
                  <a16:creationId xmlns:a16="http://schemas.microsoft.com/office/drawing/2014/main" id="{C3D5BCE2-0973-1E06-C039-A394FFDDC7C4}"/>
                </a:ext>
                <a:ext uri="{C183D7F6-B498-43B3-948B-1728B52AA6E4}">
                  <adec:decorative xmlns:adec="http://schemas.microsoft.com/office/drawing/2017/decorative" val="1"/>
                </a:ext>
              </a:extLst>
            </p:cNvPr>
            <p:cNvSpPr/>
            <p:nvPr/>
          </p:nvSpPr>
          <p:spPr bwMode="auto">
            <a:xfrm>
              <a:off x="9650434" y="1748116"/>
              <a:ext cx="899760" cy="886580"/>
            </a:xfrm>
            <a:prstGeom prst="roundRect">
              <a:avLst>
                <a:gd name="adj" fmla="val 5399"/>
              </a:avLst>
            </a:prstGeom>
            <a:solidFill>
              <a:srgbClr val="FFFFFF"/>
            </a:solidFill>
            <a:ln w="12700" cap="flat" cmpd="sng" algn="ctr">
              <a:noFill/>
              <a:prstDash val="solid"/>
              <a:miter lim="800000"/>
            </a:ln>
            <a:effectLst>
              <a:outerShdw blurRad="101600" dist="50800" dir="2700000" algn="tl" rotWithShape="0">
                <a:srgbClr val="000000">
                  <a:lumMod val="50000"/>
                  <a:lumOff val="50000"/>
                  <a:alpha val="20000"/>
                </a:srgbClr>
              </a:outerShdw>
            </a:effectLst>
          </p:spPr>
          <p:txBody>
            <a:bodyPr lIns="182880" tIns="91440" rIns="182880" bIns="91440" rtlCol="0" anchor="t"/>
            <a:lstStyle/>
            <a:p>
              <a:pPr marL="0" marR="0" lvl="0" indent="0" defTabSz="914367" eaLnBrk="1" fontAlgn="auto" latinLnBrk="0" hangingPunct="1">
                <a:lnSpc>
                  <a:spcPct val="100000"/>
                </a:lnSpc>
                <a:spcBef>
                  <a:spcPts val="600"/>
                </a:spcBef>
                <a:spcAft>
                  <a:spcPts val="600"/>
                </a:spcAft>
                <a:buClrTx/>
                <a:buSzTx/>
                <a:buFontTx/>
                <a:buNone/>
                <a:tabLst/>
                <a:defRPr/>
              </a:pPr>
              <a:endParaRPr kumimoji="0" lang="en-US" sz="2000" b="0" i="0" u="none" strike="noStrike" kern="0" cap="none" spc="0" normalizeH="0" baseline="0" noProof="0">
                <a:ln>
                  <a:noFill/>
                </a:ln>
                <a:solidFill>
                  <a:srgbClr val="000000"/>
                </a:solidFill>
                <a:effectLst/>
                <a:uLnTx/>
                <a:uFillTx/>
                <a:ea typeface="+mn-ea"/>
                <a:cs typeface="Segoe Sans Display Semibold" pitchFamily="2" charset="0"/>
              </a:endParaRPr>
            </a:p>
          </p:txBody>
        </p:sp>
        <p:sp>
          <p:nvSpPr>
            <p:cNvPr id="210" name="Rounded Rectangle 39">
              <a:extLst>
                <a:ext uri="{FF2B5EF4-FFF2-40B4-BE49-F238E27FC236}">
                  <a16:creationId xmlns:a16="http://schemas.microsoft.com/office/drawing/2014/main" id="{6C47A9F4-43DA-7540-B0E8-F5EBCE4ED424}"/>
                </a:ext>
                <a:ext uri="{C183D7F6-B498-43B3-948B-1728B52AA6E4}">
                  <adec:decorative xmlns:adec="http://schemas.microsoft.com/office/drawing/2017/decorative" val="0"/>
                </a:ext>
              </a:extLst>
            </p:cNvPr>
            <p:cNvSpPr/>
            <p:nvPr/>
          </p:nvSpPr>
          <p:spPr bwMode="auto">
            <a:xfrm>
              <a:off x="10629335" y="1748116"/>
              <a:ext cx="899760" cy="886580"/>
            </a:xfrm>
            <a:prstGeom prst="roundRect">
              <a:avLst>
                <a:gd name="adj" fmla="val 5399"/>
              </a:avLst>
            </a:prstGeom>
            <a:solidFill>
              <a:srgbClr val="FFFFFF"/>
            </a:solidFill>
            <a:ln w="12700" cap="flat" cmpd="sng" algn="ctr">
              <a:noFill/>
              <a:prstDash val="solid"/>
              <a:miter lim="800000"/>
            </a:ln>
            <a:effectLst>
              <a:outerShdw blurRad="101600" dist="50800" dir="2700000" algn="tl" rotWithShape="0">
                <a:srgbClr val="000000">
                  <a:lumMod val="50000"/>
                  <a:lumOff val="50000"/>
                  <a:alpha val="20000"/>
                </a:srgbClr>
              </a:outerShdw>
            </a:effectLst>
          </p:spPr>
          <p:txBody>
            <a:bodyPr lIns="182880" tIns="91440" rIns="182880" bIns="91440" rtlCol="0" anchor="t"/>
            <a:lstStyle/>
            <a:p>
              <a:pPr marL="0" marR="0" lvl="0" indent="0" defTabSz="914367" eaLnBrk="1" fontAlgn="auto" latinLnBrk="0" hangingPunct="1">
                <a:lnSpc>
                  <a:spcPct val="100000"/>
                </a:lnSpc>
                <a:spcBef>
                  <a:spcPts val="600"/>
                </a:spcBef>
                <a:spcAft>
                  <a:spcPts val="600"/>
                </a:spcAft>
                <a:buClrTx/>
                <a:buSzTx/>
                <a:buFontTx/>
                <a:buNone/>
                <a:tabLst/>
                <a:defRPr/>
              </a:pPr>
              <a:endParaRPr kumimoji="0" lang="en-US" sz="2000" b="0" i="0" u="none" strike="noStrike" kern="0" cap="none" spc="0" normalizeH="0" baseline="0" noProof="0">
                <a:ln>
                  <a:noFill/>
                </a:ln>
                <a:solidFill>
                  <a:srgbClr val="000000"/>
                </a:solidFill>
                <a:effectLst/>
                <a:uLnTx/>
                <a:uFillTx/>
                <a:ea typeface="+mn-ea"/>
                <a:cs typeface="Segoe Sans Display Semibold" pitchFamily="2" charset="0"/>
              </a:endParaRPr>
            </a:p>
          </p:txBody>
        </p:sp>
        <p:sp>
          <p:nvSpPr>
            <p:cNvPr id="211" name="Rounded Rectangle 30">
              <a:extLst>
                <a:ext uri="{FF2B5EF4-FFF2-40B4-BE49-F238E27FC236}">
                  <a16:creationId xmlns:a16="http://schemas.microsoft.com/office/drawing/2014/main" id="{CE5B0AB4-5A45-B4C0-C5AA-94083C9D18D6}"/>
                </a:ext>
                <a:ext uri="{C183D7F6-B498-43B3-948B-1728B52AA6E4}">
                  <adec:decorative xmlns:adec="http://schemas.microsoft.com/office/drawing/2017/decorative" val="1"/>
                </a:ext>
              </a:extLst>
            </p:cNvPr>
            <p:cNvSpPr/>
            <p:nvPr/>
          </p:nvSpPr>
          <p:spPr bwMode="auto">
            <a:xfrm>
              <a:off x="4765927" y="2967003"/>
              <a:ext cx="6760858" cy="771027"/>
            </a:xfrm>
            <a:prstGeom prst="roundRect">
              <a:avLst>
                <a:gd name="adj" fmla="val 5399"/>
              </a:avLst>
            </a:prstGeom>
            <a:solidFill>
              <a:srgbClr val="FFFFFF"/>
            </a:solidFill>
            <a:ln w="12700" cap="flat" cmpd="sng" algn="ctr">
              <a:noFill/>
              <a:prstDash val="solid"/>
              <a:miter lim="800000"/>
            </a:ln>
            <a:effectLst>
              <a:outerShdw blurRad="101600" dist="50800" dir="2700000" algn="tl" rotWithShape="0">
                <a:srgbClr val="000000">
                  <a:lumMod val="50000"/>
                  <a:lumOff val="50000"/>
                  <a:alpha val="20000"/>
                </a:srgbClr>
              </a:outerShdw>
            </a:effectLst>
          </p:spPr>
          <p:txBody>
            <a:bodyPr lIns="182880" tIns="91440" rIns="182880" bIns="91440" rtlCol="0" anchor="t"/>
            <a:lstStyle/>
            <a:p>
              <a:pPr marL="0" marR="0" lvl="0" indent="0" defTabSz="914367" eaLnBrk="1" fontAlgn="auto" latinLnBrk="0" hangingPunct="1">
                <a:lnSpc>
                  <a:spcPct val="100000"/>
                </a:lnSpc>
                <a:spcBef>
                  <a:spcPts val="600"/>
                </a:spcBef>
                <a:spcAft>
                  <a:spcPts val="600"/>
                </a:spcAft>
                <a:buClrTx/>
                <a:buSzTx/>
                <a:buFontTx/>
                <a:buNone/>
                <a:tabLst/>
                <a:defRPr/>
              </a:pPr>
              <a:endParaRPr kumimoji="0" lang="en-US" sz="2000" b="0" i="0" u="none" strike="noStrike" kern="0" cap="none" spc="0" normalizeH="0" baseline="0" noProof="0">
                <a:ln>
                  <a:noFill/>
                </a:ln>
                <a:solidFill>
                  <a:srgbClr val="000000"/>
                </a:solidFill>
                <a:effectLst/>
                <a:uLnTx/>
                <a:uFillTx/>
                <a:ea typeface="+mn-ea"/>
                <a:cs typeface="Segoe Sans Display Semibold" pitchFamily="2" charset="0"/>
              </a:endParaRPr>
            </a:p>
          </p:txBody>
        </p:sp>
        <p:pic>
          <p:nvPicPr>
            <p:cNvPr id="212" name="Graphic 211" descr="Icon of IoT">
              <a:extLst>
                <a:ext uri="{FF2B5EF4-FFF2-40B4-BE49-F238E27FC236}">
                  <a16:creationId xmlns:a16="http://schemas.microsoft.com/office/drawing/2014/main" id="{110873C2-E3BC-7E28-D19F-603E0B5E8C0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072963" y="1888329"/>
              <a:ext cx="265702" cy="265702"/>
            </a:xfrm>
            <a:prstGeom prst="rect">
              <a:avLst/>
            </a:prstGeom>
          </p:spPr>
        </p:pic>
        <p:sp>
          <p:nvSpPr>
            <p:cNvPr id="213" name="Text Placeholder 112">
              <a:extLst>
                <a:ext uri="{FF2B5EF4-FFF2-40B4-BE49-F238E27FC236}">
                  <a16:creationId xmlns:a16="http://schemas.microsoft.com/office/drawing/2014/main" id="{EED244FF-4E86-5D7E-6C25-FF68ABD94397}"/>
                </a:ext>
              </a:extLst>
            </p:cNvPr>
            <p:cNvSpPr txBox="1">
              <a:spLocks/>
            </p:cNvSpPr>
            <p:nvPr/>
          </p:nvSpPr>
          <p:spPr>
            <a:xfrm>
              <a:off x="4944097" y="2280752"/>
              <a:ext cx="524182" cy="246221"/>
            </a:xfrm>
            <a:prstGeom prst="rect">
              <a:avLst/>
            </a:prstGeom>
          </p:spPr>
          <p:txBody>
            <a:bodyPr vert="horz" wrap="none" lIns="0" tIns="0" rIns="0" bIns="0" rtlCol="0" anchor="ctr">
              <a:spAutoFit/>
            </a:bodyPr>
            <a:lstStyle>
              <a:lvl1pPr marL="228600" marR="0" indent="-228600" algn="ctr" defTabSz="228600" rtl="0" eaLnBrk="1" latinLnBrk="0" hangingPunct="1">
                <a:lnSpc>
                  <a:spcPct val="90000"/>
                </a:lnSpc>
                <a:spcBef>
                  <a:spcPts val="0"/>
                </a:spcBef>
                <a:spcAft>
                  <a:spcPts val="0"/>
                </a:spcAft>
                <a:buClrTx/>
                <a:buSzPct val="100000"/>
                <a:buFont typeface="Arial" panose="020B0604020202020204" pitchFamily="34" charset="0"/>
                <a:buChar char="•"/>
                <a:tabLst/>
                <a:defRPr kumimoji="0" lang="en-US" sz="900" b="0" i="0" u="none" strike="noStrike" kern="1200" cap="none" spc="0" normalizeH="0" baseline="0" dirty="0" smtClean="0">
                  <a:ln>
                    <a:noFill/>
                  </a:ln>
                  <a:solidFill>
                    <a:srgbClr val="000000"/>
                  </a:solidFill>
                  <a:effectLst/>
                  <a:uLnTx/>
                  <a:uFillTx/>
                  <a:latin typeface="Segoe UI Semibold" panose="020B0702040204020203" pitchFamily="34" charset="0"/>
                  <a:ea typeface="+mn-ea"/>
                  <a:cs typeface="Segoe UI Semibold" panose="020B0702040204020203" pitchFamily="34" charset="0"/>
                  <a:sym typeface="Trebuchet MS"/>
                </a:defRPr>
              </a:lvl1pPr>
              <a:lvl2pPr marL="457200" marR="0" indent="-230188" algn="l" defTabSz="228600" rtl="0" eaLnBrk="1" latinLnBrk="0" hangingPunct="1">
                <a:lnSpc>
                  <a:spcPct val="90000"/>
                </a:lnSpc>
                <a:spcBef>
                  <a:spcPts val="800"/>
                </a:spcBef>
                <a:spcAft>
                  <a:spcPts val="0"/>
                </a:spcAft>
                <a:buClrTx/>
                <a:buSzPct val="100000"/>
                <a:buFont typeface="Arial" panose="020B0604020202020204" pitchFamily="34" charset="0"/>
                <a:buChar char="–"/>
                <a:tabLst/>
                <a:defRPr sz="1600" b="0" i="0" u="none" strike="noStrike" cap="none" spc="0" baseline="0">
                  <a:ln>
                    <a:noFill/>
                  </a:ln>
                  <a:solidFill>
                    <a:schemeClr val="tx2"/>
                  </a:solidFill>
                  <a:uFillTx/>
                  <a:latin typeface="+mn-lt"/>
                  <a:ea typeface="Trebuchet MS"/>
                  <a:cs typeface="Trebuchet MS"/>
                  <a:sym typeface="Trebuchet MS"/>
                </a:defRPr>
              </a:lvl2pPr>
              <a:lvl3pPr marL="685800" marR="0" indent="-228600" algn="l" defTabSz="228600" rtl="0" eaLnBrk="1" latinLnBrk="0" hangingPunct="1">
                <a:lnSpc>
                  <a:spcPct val="90000"/>
                </a:lnSpc>
                <a:spcBef>
                  <a:spcPts val="800"/>
                </a:spcBef>
                <a:spcAft>
                  <a:spcPts val="0"/>
                </a:spcAft>
                <a:buClrTx/>
                <a:buSzPct val="100000"/>
                <a:buFont typeface="Arial" panose="020B0604020202020204" pitchFamily="34" charset="0"/>
                <a:buChar char="•"/>
                <a:tabLst/>
                <a:defRPr sz="1600" b="0" i="0" u="none" strike="noStrike" cap="none" spc="0" baseline="0">
                  <a:ln>
                    <a:noFill/>
                  </a:ln>
                  <a:solidFill>
                    <a:schemeClr val="tx2"/>
                  </a:solidFill>
                  <a:uFillTx/>
                  <a:latin typeface="+mn-lt"/>
                  <a:ea typeface="Trebuchet MS"/>
                  <a:cs typeface="Trebuchet MS"/>
                  <a:sym typeface="Trebuchet MS"/>
                </a:defRPr>
              </a:lvl3pPr>
              <a:lvl4pPr marL="914400" marR="0" indent="-228600" algn="l" defTabSz="228600" rtl="0" eaLnBrk="1" latinLnBrk="0" hangingPunct="1">
                <a:lnSpc>
                  <a:spcPct val="90000"/>
                </a:lnSpc>
                <a:spcBef>
                  <a:spcPts val="800"/>
                </a:spcBef>
                <a:spcAft>
                  <a:spcPts val="0"/>
                </a:spcAft>
                <a:buClrTx/>
                <a:buSzPct val="100000"/>
                <a:buFont typeface="Arial" panose="020B0604020202020204" pitchFamily="34" charset="0"/>
                <a:buChar char="–"/>
                <a:tabLst/>
                <a:defRPr sz="1600" b="0" i="0" u="none" strike="noStrike" cap="none" spc="0" baseline="0">
                  <a:ln>
                    <a:noFill/>
                  </a:ln>
                  <a:solidFill>
                    <a:schemeClr val="tx2"/>
                  </a:solidFill>
                  <a:uFillTx/>
                  <a:latin typeface="+mn-lt"/>
                  <a:ea typeface="Trebuchet MS"/>
                  <a:cs typeface="Trebuchet MS"/>
                  <a:sym typeface="Trebuchet MS"/>
                </a:defRPr>
              </a:lvl4pPr>
              <a:lvl5pPr marL="1143000" marR="0" indent="-231775" algn="l" defTabSz="228600" rtl="0" eaLnBrk="1" latinLnBrk="0" hangingPunct="1">
                <a:lnSpc>
                  <a:spcPct val="90000"/>
                </a:lnSpc>
                <a:spcBef>
                  <a:spcPts val="800"/>
                </a:spcBef>
                <a:spcAft>
                  <a:spcPts val="0"/>
                </a:spcAft>
                <a:buClrTx/>
                <a:buSzPct val="100000"/>
                <a:buFont typeface="Arial" panose="020B0604020202020204" pitchFamily="34" charset="0"/>
                <a:buChar char="•"/>
                <a:tabLst/>
                <a:defRPr sz="1600" b="0" i="0" u="none" strike="noStrike" cap="none" spc="0" baseline="0">
                  <a:ln>
                    <a:noFill/>
                  </a:ln>
                  <a:solidFill>
                    <a:schemeClr val="tx2"/>
                  </a:solidFill>
                  <a:uFillTx/>
                  <a:latin typeface="+mn-lt"/>
                  <a:ea typeface="Trebuchet MS"/>
                  <a:cs typeface="Trebuchet MS"/>
                  <a:sym typeface="Trebuchet MS"/>
                </a:defRPr>
              </a:lvl5pPr>
              <a:lvl6pPr marL="1371600" marR="0" indent="-228600" algn="l" defTabSz="228600" rtl="0" eaLnBrk="1" latinLnBrk="0" hangingPunct="1">
                <a:lnSpc>
                  <a:spcPct val="90000"/>
                </a:lnSpc>
                <a:spcBef>
                  <a:spcPts val="800"/>
                </a:spcBef>
                <a:spcAft>
                  <a:spcPts val="0"/>
                </a:spcAft>
                <a:buClrTx/>
                <a:buSzPct val="100000"/>
                <a:buFont typeface="Arial" panose="020B0604020202020204" pitchFamily="34" charset="0"/>
                <a:buChar char="–"/>
                <a:tabLst/>
                <a:defRPr sz="1600" b="0" i="0" u="none" strike="noStrike" cap="none" spc="0" baseline="0">
                  <a:ln>
                    <a:noFill/>
                  </a:ln>
                  <a:solidFill>
                    <a:schemeClr val="tx2"/>
                  </a:solidFill>
                  <a:uFillTx/>
                  <a:latin typeface="+mn-lt"/>
                  <a:ea typeface="Trebuchet MS"/>
                  <a:cs typeface="Trebuchet MS"/>
                  <a:sym typeface="Trebuchet MS"/>
                </a:defRPr>
              </a:lvl6pPr>
              <a:lvl7pPr marL="1600200" marR="0" indent="-228600" algn="l" defTabSz="228600" rtl="0" eaLnBrk="1" latinLnBrk="0" hangingPunct="1">
                <a:lnSpc>
                  <a:spcPct val="90000"/>
                </a:lnSpc>
                <a:spcBef>
                  <a:spcPts val="800"/>
                </a:spcBef>
                <a:spcAft>
                  <a:spcPts val="0"/>
                </a:spcAft>
                <a:buClrTx/>
                <a:buSzPct val="100000"/>
                <a:buFont typeface="Arial"/>
                <a:buChar char="•"/>
                <a:tabLst/>
                <a:defRPr sz="1600" b="0" i="0" u="none" strike="noStrike" cap="none" spc="0" baseline="0">
                  <a:ln>
                    <a:noFill/>
                  </a:ln>
                  <a:solidFill>
                    <a:schemeClr val="tx2"/>
                  </a:solidFill>
                  <a:uFillTx/>
                  <a:latin typeface="+mn-lt"/>
                  <a:ea typeface="Trebuchet MS"/>
                  <a:cs typeface="Trebuchet MS"/>
                  <a:sym typeface="Trebuchet MS"/>
                </a:defRPr>
              </a:lvl7pPr>
              <a:lvl8pPr marL="1828800" marR="0" indent="-228600" algn="l" defTabSz="228600" rtl="0" eaLnBrk="1" latinLnBrk="0" hangingPunct="1">
                <a:lnSpc>
                  <a:spcPct val="90000"/>
                </a:lnSpc>
                <a:spcBef>
                  <a:spcPts val="800"/>
                </a:spcBef>
                <a:spcAft>
                  <a:spcPts val="0"/>
                </a:spcAft>
                <a:buClrTx/>
                <a:buSzPct val="100000"/>
                <a:buFont typeface="Arial" panose="020B0604020202020204" pitchFamily="34" charset="0"/>
                <a:buChar char="–"/>
                <a:tabLst/>
                <a:defRPr sz="1600" b="0" i="0" u="none" strike="noStrike" cap="none" spc="0" baseline="0">
                  <a:ln>
                    <a:noFill/>
                  </a:ln>
                  <a:solidFill>
                    <a:schemeClr val="tx2"/>
                  </a:solidFill>
                  <a:uFillTx/>
                  <a:latin typeface="+mn-lt"/>
                  <a:ea typeface="Trebuchet MS"/>
                  <a:cs typeface="Trebuchet MS"/>
                  <a:sym typeface="Trebuchet MS"/>
                </a:defRPr>
              </a:lvl8pPr>
              <a:lvl9pPr marL="2057400" marR="0" indent="-228600" algn="l" defTabSz="228600" rtl="0" eaLnBrk="1" latinLnBrk="0" hangingPunct="1">
                <a:lnSpc>
                  <a:spcPct val="90000"/>
                </a:lnSpc>
                <a:spcBef>
                  <a:spcPts val="800"/>
                </a:spcBef>
                <a:spcAft>
                  <a:spcPts val="0"/>
                </a:spcAft>
                <a:buClrTx/>
                <a:buSzPct val="100000"/>
                <a:buFont typeface="Arial"/>
                <a:buChar char="•"/>
                <a:tabLst/>
                <a:defRPr sz="1600" b="0" i="0" u="none" strike="noStrike" cap="none" spc="0" baseline="0">
                  <a:ln>
                    <a:noFill/>
                  </a:ln>
                  <a:solidFill>
                    <a:schemeClr val="tx2"/>
                  </a:solidFill>
                  <a:uFillTx/>
                  <a:latin typeface="+mn-lt"/>
                  <a:ea typeface="Trebuchet MS"/>
                  <a:cs typeface="Trebuchet MS"/>
                  <a:sym typeface="Trebuchet MS"/>
                </a:defRPr>
              </a:lvl9pPr>
            </a:lstStyle>
            <a:p>
              <a:pPr marL="0" marR="0" lvl="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800" b="0" i="0" u="none" strike="noStrike" kern="1200" cap="none" spc="0" normalizeH="0" baseline="0" noProof="0">
                  <a:ln>
                    <a:noFill/>
                  </a:ln>
                  <a:solidFill>
                    <a:srgbClr val="000000"/>
                  </a:solidFill>
                  <a:effectLst/>
                  <a:uLnTx/>
                  <a:uFillTx/>
                  <a:latin typeface="+mn-lt"/>
                  <a:ea typeface="+mn-ea"/>
                  <a:cs typeface="Segoe Sans Display Semibold" pitchFamily="2" charset="0"/>
                  <a:sym typeface="Trebuchet MS"/>
                </a:rPr>
                <a:t>Data </a:t>
              </a:r>
            </a:p>
            <a:p>
              <a:pPr marL="0" marR="0" lvl="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800" b="0" i="0" u="none" strike="noStrike" kern="1200" cap="none" spc="0" normalizeH="0" baseline="0" noProof="0">
                  <a:ln>
                    <a:noFill/>
                  </a:ln>
                  <a:solidFill>
                    <a:srgbClr val="000000"/>
                  </a:solidFill>
                  <a:effectLst/>
                  <a:uLnTx/>
                  <a:uFillTx/>
                  <a:latin typeface="+mn-lt"/>
                  <a:ea typeface="+mn-ea"/>
                  <a:cs typeface="Segoe Sans Display Semibold" pitchFamily="2" charset="0"/>
                  <a:sym typeface="Trebuchet MS"/>
                </a:rPr>
                <a:t>Integration</a:t>
              </a:r>
            </a:p>
          </p:txBody>
        </p:sp>
        <p:sp>
          <p:nvSpPr>
            <p:cNvPr id="214" name="Freeform: Shape 213" descr="Icon of binary code of ones and zeros">
              <a:extLst>
                <a:ext uri="{FF2B5EF4-FFF2-40B4-BE49-F238E27FC236}">
                  <a16:creationId xmlns:a16="http://schemas.microsoft.com/office/drawing/2014/main" id="{B3FAEF81-9312-6D95-B33A-D1C8D2DC3F9B}"/>
                </a:ext>
              </a:extLst>
            </p:cNvPr>
            <p:cNvSpPr>
              <a:spLocks noChangeAspect="1"/>
            </p:cNvSpPr>
            <p:nvPr/>
          </p:nvSpPr>
          <p:spPr>
            <a:xfrm>
              <a:off x="6028159" y="1893786"/>
              <a:ext cx="313110" cy="254788"/>
            </a:xfrm>
            <a:custGeom>
              <a:avLst/>
              <a:gdLst>
                <a:gd name="connsiteX0" fmla="*/ 421552 w 457200"/>
                <a:gd name="connsiteY0" fmla="*/ 298928 h 399723"/>
                <a:gd name="connsiteX1" fmla="*/ 403809 w 457200"/>
                <a:gd name="connsiteY1" fmla="*/ 316671 h 399723"/>
                <a:gd name="connsiteX2" fmla="*/ 403809 w 457200"/>
                <a:gd name="connsiteY2" fmla="*/ 364237 h 399723"/>
                <a:gd name="connsiteX3" fmla="*/ 421552 w 457200"/>
                <a:gd name="connsiteY3" fmla="*/ 381926 h 399723"/>
                <a:gd name="connsiteX4" fmla="*/ 421660 w 457200"/>
                <a:gd name="connsiteY4" fmla="*/ 381926 h 399723"/>
                <a:gd name="connsiteX5" fmla="*/ 439403 w 457200"/>
                <a:gd name="connsiteY5" fmla="*/ 364237 h 399723"/>
                <a:gd name="connsiteX6" fmla="*/ 439403 w 457200"/>
                <a:gd name="connsiteY6" fmla="*/ 316671 h 399723"/>
                <a:gd name="connsiteX7" fmla="*/ 421660 w 457200"/>
                <a:gd name="connsiteY7" fmla="*/ 298928 h 399723"/>
                <a:gd name="connsiteX8" fmla="*/ 262405 w 457200"/>
                <a:gd name="connsiteY8" fmla="*/ 298928 h 399723"/>
                <a:gd name="connsiteX9" fmla="*/ 244662 w 457200"/>
                <a:gd name="connsiteY9" fmla="*/ 316671 h 399723"/>
                <a:gd name="connsiteX10" fmla="*/ 244662 w 457200"/>
                <a:gd name="connsiteY10" fmla="*/ 364237 h 399723"/>
                <a:gd name="connsiteX11" fmla="*/ 262405 w 457200"/>
                <a:gd name="connsiteY11" fmla="*/ 381926 h 399723"/>
                <a:gd name="connsiteX12" fmla="*/ 262513 w 457200"/>
                <a:gd name="connsiteY12" fmla="*/ 381926 h 399723"/>
                <a:gd name="connsiteX13" fmla="*/ 280256 w 457200"/>
                <a:gd name="connsiteY13" fmla="*/ 364237 h 399723"/>
                <a:gd name="connsiteX14" fmla="*/ 280256 w 457200"/>
                <a:gd name="connsiteY14" fmla="*/ 316671 h 399723"/>
                <a:gd name="connsiteX15" fmla="*/ 262513 w 457200"/>
                <a:gd name="connsiteY15" fmla="*/ 298928 h 399723"/>
                <a:gd name="connsiteX16" fmla="*/ 103259 w 457200"/>
                <a:gd name="connsiteY16" fmla="*/ 298928 h 399723"/>
                <a:gd name="connsiteX17" fmla="*/ 85516 w 457200"/>
                <a:gd name="connsiteY17" fmla="*/ 316671 h 399723"/>
                <a:gd name="connsiteX18" fmla="*/ 85516 w 457200"/>
                <a:gd name="connsiteY18" fmla="*/ 364237 h 399723"/>
                <a:gd name="connsiteX19" fmla="*/ 103259 w 457200"/>
                <a:gd name="connsiteY19" fmla="*/ 381926 h 399723"/>
                <a:gd name="connsiteX20" fmla="*/ 103367 w 457200"/>
                <a:gd name="connsiteY20" fmla="*/ 381926 h 399723"/>
                <a:gd name="connsiteX21" fmla="*/ 121110 w 457200"/>
                <a:gd name="connsiteY21" fmla="*/ 364237 h 399723"/>
                <a:gd name="connsiteX22" fmla="*/ 121110 w 457200"/>
                <a:gd name="connsiteY22" fmla="*/ 316671 h 399723"/>
                <a:gd name="connsiteX23" fmla="*/ 103367 w 457200"/>
                <a:gd name="connsiteY23" fmla="*/ 298928 h 399723"/>
                <a:gd name="connsiteX24" fmla="*/ 421552 w 457200"/>
                <a:gd name="connsiteY24" fmla="*/ 281131 h 399723"/>
                <a:gd name="connsiteX25" fmla="*/ 421660 w 457200"/>
                <a:gd name="connsiteY25" fmla="*/ 281131 h 399723"/>
                <a:gd name="connsiteX26" fmla="*/ 457200 w 457200"/>
                <a:gd name="connsiteY26" fmla="*/ 316671 h 399723"/>
                <a:gd name="connsiteX27" fmla="*/ 457200 w 457200"/>
                <a:gd name="connsiteY27" fmla="*/ 364237 h 399723"/>
                <a:gd name="connsiteX28" fmla="*/ 421660 w 457200"/>
                <a:gd name="connsiteY28" fmla="*/ 399723 h 399723"/>
                <a:gd name="connsiteX29" fmla="*/ 421552 w 457200"/>
                <a:gd name="connsiteY29" fmla="*/ 399723 h 399723"/>
                <a:gd name="connsiteX30" fmla="*/ 386012 w 457200"/>
                <a:gd name="connsiteY30" fmla="*/ 364237 h 399723"/>
                <a:gd name="connsiteX31" fmla="*/ 386012 w 457200"/>
                <a:gd name="connsiteY31" fmla="*/ 316671 h 399723"/>
                <a:gd name="connsiteX32" fmla="*/ 421552 w 457200"/>
                <a:gd name="connsiteY32" fmla="*/ 281131 h 399723"/>
                <a:gd name="connsiteX33" fmla="*/ 262405 w 457200"/>
                <a:gd name="connsiteY33" fmla="*/ 281131 h 399723"/>
                <a:gd name="connsiteX34" fmla="*/ 262513 w 457200"/>
                <a:gd name="connsiteY34" fmla="*/ 281131 h 399723"/>
                <a:gd name="connsiteX35" fmla="*/ 298053 w 457200"/>
                <a:gd name="connsiteY35" fmla="*/ 316671 h 399723"/>
                <a:gd name="connsiteX36" fmla="*/ 298053 w 457200"/>
                <a:gd name="connsiteY36" fmla="*/ 364237 h 399723"/>
                <a:gd name="connsiteX37" fmla="*/ 262513 w 457200"/>
                <a:gd name="connsiteY37" fmla="*/ 399723 h 399723"/>
                <a:gd name="connsiteX38" fmla="*/ 262405 w 457200"/>
                <a:gd name="connsiteY38" fmla="*/ 399723 h 399723"/>
                <a:gd name="connsiteX39" fmla="*/ 226865 w 457200"/>
                <a:gd name="connsiteY39" fmla="*/ 364237 h 399723"/>
                <a:gd name="connsiteX40" fmla="*/ 226865 w 457200"/>
                <a:gd name="connsiteY40" fmla="*/ 316671 h 399723"/>
                <a:gd name="connsiteX41" fmla="*/ 262405 w 457200"/>
                <a:gd name="connsiteY41" fmla="*/ 281131 h 399723"/>
                <a:gd name="connsiteX42" fmla="*/ 103259 w 457200"/>
                <a:gd name="connsiteY42" fmla="*/ 281131 h 399723"/>
                <a:gd name="connsiteX43" fmla="*/ 103367 w 457200"/>
                <a:gd name="connsiteY43" fmla="*/ 281131 h 399723"/>
                <a:gd name="connsiteX44" fmla="*/ 138907 w 457200"/>
                <a:gd name="connsiteY44" fmla="*/ 316671 h 399723"/>
                <a:gd name="connsiteX45" fmla="*/ 138907 w 457200"/>
                <a:gd name="connsiteY45" fmla="*/ 364237 h 399723"/>
                <a:gd name="connsiteX46" fmla="*/ 103367 w 457200"/>
                <a:gd name="connsiteY46" fmla="*/ 399723 h 399723"/>
                <a:gd name="connsiteX47" fmla="*/ 103259 w 457200"/>
                <a:gd name="connsiteY47" fmla="*/ 399723 h 399723"/>
                <a:gd name="connsiteX48" fmla="*/ 67719 w 457200"/>
                <a:gd name="connsiteY48" fmla="*/ 364237 h 399723"/>
                <a:gd name="connsiteX49" fmla="*/ 67719 w 457200"/>
                <a:gd name="connsiteY49" fmla="*/ 316671 h 399723"/>
                <a:gd name="connsiteX50" fmla="*/ 103259 w 457200"/>
                <a:gd name="connsiteY50" fmla="*/ 281131 h 399723"/>
                <a:gd name="connsiteX51" fmla="*/ 356782 w 457200"/>
                <a:gd name="connsiteY51" fmla="*/ 281077 h 399723"/>
                <a:gd name="connsiteX52" fmla="*/ 365680 w 457200"/>
                <a:gd name="connsiteY52" fmla="*/ 289976 h 399723"/>
                <a:gd name="connsiteX53" fmla="*/ 365680 w 457200"/>
                <a:gd name="connsiteY53" fmla="*/ 390770 h 399723"/>
                <a:gd name="connsiteX54" fmla="*/ 356782 w 457200"/>
                <a:gd name="connsiteY54" fmla="*/ 399669 h 399723"/>
                <a:gd name="connsiteX55" fmla="*/ 347883 w 457200"/>
                <a:gd name="connsiteY55" fmla="*/ 390770 h 399723"/>
                <a:gd name="connsiteX56" fmla="*/ 347883 w 457200"/>
                <a:gd name="connsiteY56" fmla="*/ 314082 h 399723"/>
                <a:gd name="connsiteX57" fmla="*/ 331758 w 457200"/>
                <a:gd name="connsiteY57" fmla="*/ 327187 h 399723"/>
                <a:gd name="connsiteX58" fmla="*/ 319678 w 457200"/>
                <a:gd name="connsiteY58" fmla="*/ 324167 h 399723"/>
                <a:gd name="connsiteX59" fmla="*/ 322590 w 457200"/>
                <a:gd name="connsiteY59" fmla="*/ 311925 h 399723"/>
                <a:gd name="connsiteX60" fmla="*/ 340872 w 457200"/>
                <a:gd name="connsiteY60" fmla="*/ 295530 h 399723"/>
                <a:gd name="connsiteX61" fmla="*/ 347236 w 457200"/>
                <a:gd name="connsiteY61" fmla="*/ 287873 h 399723"/>
                <a:gd name="connsiteX62" fmla="*/ 349447 w 457200"/>
                <a:gd name="connsiteY62" fmla="*/ 284960 h 399723"/>
                <a:gd name="connsiteX63" fmla="*/ 349555 w 457200"/>
                <a:gd name="connsiteY63" fmla="*/ 284798 h 399723"/>
                <a:gd name="connsiteX64" fmla="*/ 356782 w 457200"/>
                <a:gd name="connsiteY64" fmla="*/ 281077 h 399723"/>
                <a:gd name="connsiteX65" fmla="*/ 197636 w 457200"/>
                <a:gd name="connsiteY65" fmla="*/ 281077 h 399723"/>
                <a:gd name="connsiteX66" fmla="*/ 206534 w 457200"/>
                <a:gd name="connsiteY66" fmla="*/ 289976 h 399723"/>
                <a:gd name="connsiteX67" fmla="*/ 206534 w 457200"/>
                <a:gd name="connsiteY67" fmla="*/ 390770 h 399723"/>
                <a:gd name="connsiteX68" fmla="*/ 197636 w 457200"/>
                <a:gd name="connsiteY68" fmla="*/ 399669 h 399723"/>
                <a:gd name="connsiteX69" fmla="*/ 188737 w 457200"/>
                <a:gd name="connsiteY69" fmla="*/ 390770 h 399723"/>
                <a:gd name="connsiteX70" fmla="*/ 188737 w 457200"/>
                <a:gd name="connsiteY70" fmla="*/ 314082 h 399723"/>
                <a:gd name="connsiteX71" fmla="*/ 172612 w 457200"/>
                <a:gd name="connsiteY71" fmla="*/ 327187 h 399723"/>
                <a:gd name="connsiteX72" fmla="*/ 160532 w 457200"/>
                <a:gd name="connsiteY72" fmla="*/ 324167 h 399723"/>
                <a:gd name="connsiteX73" fmla="*/ 163444 w 457200"/>
                <a:gd name="connsiteY73" fmla="*/ 311925 h 399723"/>
                <a:gd name="connsiteX74" fmla="*/ 181726 w 457200"/>
                <a:gd name="connsiteY74" fmla="*/ 295530 h 399723"/>
                <a:gd name="connsiteX75" fmla="*/ 188090 w 457200"/>
                <a:gd name="connsiteY75" fmla="*/ 287873 h 399723"/>
                <a:gd name="connsiteX76" fmla="*/ 190301 w 457200"/>
                <a:gd name="connsiteY76" fmla="*/ 284960 h 399723"/>
                <a:gd name="connsiteX77" fmla="*/ 190409 w 457200"/>
                <a:gd name="connsiteY77" fmla="*/ 284798 h 399723"/>
                <a:gd name="connsiteX78" fmla="*/ 197636 w 457200"/>
                <a:gd name="connsiteY78" fmla="*/ 281077 h 399723"/>
                <a:gd name="connsiteX79" fmla="*/ 38436 w 457200"/>
                <a:gd name="connsiteY79" fmla="*/ 281077 h 399723"/>
                <a:gd name="connsiteX80" fmla="*/ 47334 w 457200"/>
                <a:gd name="connsiteY80" fmla="*/ 289976 h 399723"/>
                <a:gd name="connsiteX81" fmla="*/ 47334 w 457200"/>
                <a:gd name="connsiteY81" fmla="*/ 390770 h 399723"/>
                <a:gd name="connsiteX82" fmla="*/ 38436 w 457200"/>
                <a:gd name="connsiteY82" fmla="*/ 399669 h 399723"/>
                <a:gd name="connsiteX83" fmla="*/ 29537 w 457200"/>
                <a:gd name="connsiteY83" fmla="*/ 390770 h 399723"/>
                <a:gd name="connsiteX84" fmla="*/ 29537 w 457200"/>
                <a:gd name="connsiteY84" fmla="*/ 314082 h 399723"/>
                <a:gd name="connsiteX85" fmla="*/ 13412 w 457200"/>
                <a:gd name="connsiteY85" fmla="*/ 327187 h 399723"/>
                <a:gd name="connsiteX86" fmla="*/ 1332 w 457200"/>
                <a:gd name="connsiteY86" fmla="*/ 324167 h 399723"/>
                <a:gd name="connsiteX87" fmla="*/ 4244 w 457200"/>
                <a:gd name="connsiteY87" fmla="*/ 311925 h 399723"/>
                <a:gd name="connsiteX88" fmla="*/ 22526 w 457200"/>
                <a:gd name="connsiteY88" fmla="*/ 295530 h 399723"/>
                <a:gd name="connsiteX89" fmla="*/ 28890 w 457200"/>
                <a:gd name="connsiteY89" fmla="*/ 287873 h 399723"/>
                <a:gd name="connsiteX90" fmla="*/ 31101 w 457200"/>
                <a:gd name="connsiteY90" fmla="*/ 284960 h 399723"/>
                <a:gd name="connsiteX91" fmla="*/ 31209 w 457200"/>
                <a:gd name="connsiteY91" fmla="*/ 284798 h 399723"/>
                <a:gd name="connsiteX92" fmla="*/ 38436 w 457200"/>
                <a:gd name="connsiteY92" fmla="*/ 281077 h 399723"/>
                <a:gd name="connsiteX93" fmla="*/ 353923 w 457200"/>
                <a:gd name="connsiteY93" fmla="*/ 158388 h 399723"/>
                <a:gd name="connsiteX94" fmla="*/ 336180 w 457200"/>
                <a:gd name="connsiteY94" fmla="*/ 176131 h 399723"/>
                <a:gd name="connsiteX95" fmla="*/ 336180 w 457200"/>
                <a:gd name="connsiteY95" fmla="*/ 223697 h 399723"/>
                <a:gd name="connsiteX96" fmla="*/ 353923 w 457200"/>
                <a:gd name="connsiteY96" fmla="*/ 241386 h 399723"/>
                <a:gd name="connsiteX97" fmla="*/ 354030 w 457200"/>
                <a:gd name="connsiteY97" fmla="*/ 241386 h 399723"/>
                <a:gd name="connsiteX98" fmla="*/ 371774 w 457200"/>
                <a:gd name="connsiteY98" fmla="*/ 223697 h 399723"/>
                <a:gd name="connsiteX99" fmla="*/ 371774 w 457200"/>
                <a:gd name="connsiteY99" fmla="*/ 176131 h 399723"/>
                <a:gd name="connsiteX100" fmla="*/ 354030 w 457200"/>
                <a:gd name="connsiteY100" fmla="*/ 158388 h 399723"/>
                <a:gd name="connsiteX101" fmla="*/ 194722 w 457200"/>
                <a:gd name="connsiteY101" fmla="*/ 158388 h 399723"/>
                <a:gd name="connsiteX102" fmla="*/ 176979 w 457200"/>
                <a:gd name="connsiteY102" fmla="*/ 176131 h 399723"/>
                <a:gd name="connsiteX103" fmla="*/ 176979 w 457200"/>
                <a:gd name="connsiteY103" fmla="*/ 223697 h 399723"/>
                <a:gd name="connsiteX104" fmla="*/ 194722 w 457200"/>
                <a:gd name="connsiteY104" fmla="*/ 241386 h 399723"/>
                <a:gd name="connsiteX105" fmla="*/ 194830 w 457200"/>
                <a:gd name="connsiteY105" fmla="*/ 241386 h 399723"/>
                <a:gd name="connsiteX106" fmla="*/ 212573 w 457200"/>
                <a:gd name="connsiteY106" fmla="*/ 223697 h 399723"/>
                <a:gd name="connsiteX107" fmla="*/ 212573 w 457200"/>
                <a:gd name="connsiteY107" fmla="*/ 176131 h 399723"/>
                <a:gd name="connsiteX108" fmla="*/ 194830 w 457200"/>
                <a:gd name="connsiteY108" fmla="*/ 158388 h 399723"/>
                <a:gd name="connsiteX109" fmla="*/ 35577 w 457200"/>
                <a:gd name="connsiteY109" fmla="*/ 158388 h 399723"/>
                <a:gd name="connsiteX110" fmla="*/ 17834 w 457200"/>
                <a:gd name="connsiteY110" fmla="*/ 176131 h 399723"/>
                <a:gd name="connsiteX111" fmla="*/ 17834 w 457200"/>
                <a:gd name="connsiteY111" fmla="*/ 223697 h 399723"/>
                <a:gd name="connsiteX112" fmla="*/ 35577 w 457200"/>
                <a:gd name="connsiteY112" fmla="*/ 241386 h 399723"/>
                <a:gd name="connsiteX113" fmla="*/ 35685 w 457200"/>
                <a:gd name="connsiteY113" fmla="*/ 241386 h 399723"/>
                <a:gd name="connsiteX114" fmla="*/ 53428 w 457200"/>
                <a:gd name="connsiteY114" fmla="*/ 223697 h 399723"/>
                <a:gd name="connsiteX115" fmla="*/ 53428 w 457200"/>
                <a:gd name="connsiteY115" fmla="*/ 176131 h 399723"/>
                <a:gd name="connsiteX116" fmla="*/ 35685 w 457200"/>
                <a:gd name="connsiteY116" fmla="*/ 158388 h 399723"/>
                <a:gd name="connsiteX117" fmla="*/ 448300 w 457200"/>
                <a:gd name="connsiteY117" fmla="*/ 140591 h 399723"/>
                <a:gd name="connsiteX118" fmla="*/ 457198 w 457200"/>
                <a:gd name="connsiteY118" fmla="*/ 149489 h 399723"/>
                <a:gd name="connsiteX119" fmla="*/ 457198 w 457200"/>
                <a:gd name="connsiteY119" fmla="*/ 250285 h 399723"/>
                <a:gd name="connsiteX120" fmla="*/ 448300 w 457200"/>
                <a:gd name="connsiteY120" fmla="*/ 259183 h 399723"/>
                <a:gd name="connsiteX121" fmla="*/ 439401 w 457200"/>
                <a:gd name="connsiteY121" fmla="*/ 250285 h 399723"/>
                <a:gd name="connsiteX122" fmla="*/ 439401 w 457200"/>
                <a:gd name="connsiteY122" fmla="*/ 173596 h 399723"/>
                <a:gd name="connsiteX123" fmla="*/ 423276 w 457200"/>
                <a:gd name="connsiteY123" fmla="*/ 186701 h 399723"/>
                <a:gd name="connsiteX124" fmla="*/ 411196 w 457200"/>
                <a:gd name="connsiteY124" fmla="*/ 183681 h 399723"/>
                <a:gd name="connsiteX125" fmla="*/ 414108 w 457200"/>
                <a:gd name="connsiteY125" fmla="*/ 171439 h 399723"/>
                <a:gd name="connsiteX126" fmla="*/ 432390 w 457200"/>
                <a:gd name="connsiteY126" fmla="*/ 155044 h 399723"/>
                <a:gd name="connsiteX127" fmla="*/ 438754 w 457200"/>
                <a:gd name="connsiteY127" fmla="*/ 147387 h 399723"/>
                <a:gd name="connsiteX128" fmla="*/ 440965 w 457200"/>
                <a:gd name="connsiteY128" fmla="*/ 144474 h 399723"/>
                <a:gd name="connsiteX129" fmla="*/ 441073 w 457200"/>
                <a:gd name="connsiteY129" fmla="*/ 144312 h 399723"/>
                <a:gd name="connsiteX130" fmla="*/ 448300 w 457200"/>
                <a:gd name="connsiteY130" fmla="*/ 140591 h 399723"/>
                <a:gd name="connsiteX131" fmla="*/ 353923 w 457200"/>
                <a:gd name="connsiteY131" fmla="*/ 140591 h 399723"/>
                <a:gd name="connsiteX132" fmla="*/ 354030 w 457200"/>
                <a:gd name="connsiteY132" fmla="*/ 140591 h 399723"/>
                <a:gd name="connsiteX133" fmla="*/ 389570 w 457200"/>
                <a:gd name="connsiteY133" fmla="*/ 176131 h 399723"/>
                <a:gd name="connsiteX134" fmla="*/ 389570 w 457200"/>
                <a:gd name="connsiteY134" fmla="*/ 223697 h 399723"/>
                <a:gd name="connsiteX135" fmla="*/ 354030 w 457200"/>
                <a:gd name="connsiteY135" fmla="*/ 259183 h 399723"/>
                <a:gd name="connsiteX136" fmla="*/ 353923 w 457200"/>
                <a:gd name="connsiteY136" fmla="*/ 259183 h 399723"/>
                <a:gd name="connsiteX137" fmla="*/ 318383 w 457200"/>
                <a:gd name="connsiteY137" fmla="*/ 223697 h 399723"/>
                <a:gd name="connsiteX138" fmla="*/ 318383 w 457200"/>
                <a:gd name="connsiteY138" fmla="*/ 176131 h 399723"/>
                <a:gd name="connsiteX139" fmla="*/ 353923 w 457200"/>
                <a:gd name="connsiteY139" fmla="*/ 140591 h 399723"/>
                <a:gd name="connsiteX140" fmla="*/ 194722 w 457200"/>
                <a:gd name="connsiteY140" fmla="*/ 140591 h 399723"/>
                <a:gd name="connsiteX141" fmla="*/ 194830 w 457200"/>
                <a:gd name="connsiteY141" fmla="*/ 140591 h 399723"/>
                <a:gd name="connsiteX142" fmla="*/ 230370 w 457200"/>
                <a:gd name="connsiteY142" fmla="*/ 176131 h 399723"/>
                <a:gd name="connsiteX143" fmla="*/ 230370 w 457200"/>
                <a:gd name="connsiteY143" fmla="*/ 223697 h 399723"/>
                <a:gd name="connsiteX144" fmla="*/ 194830 w 457200"/>
                <a:gd name="connsiteY144" fmla="*/ 259183 h 399723"/>
                <a:gd name="connsiteX145" fmla="*/ 194722 w 457200"/>
                <a:gd name="connsiteY145" fmla="*/ 259183 h 399723"/>
                <a:gd name="connsiteX146" fmla="*/ 159182 w 457200"/>
                <a:gd name="connsiteY146" fmla="*/ 223697 h 399723"/>
                <a:gd name="connsiteX147" fmla="*/ 159182 w 457200"/>
                <a:gd name="connsiteY147" fmla="*/ 176131 h 399723"/>
                <a:gd name="connsiteX148" fmla="*/ 194722 w 457200"/>
                <a:gd name="connsiteY148" fmla="*/ 140591 h 399723"/>
                <a:gd name="connsiteX149" fmla="*/ 35577 w 457200"/>
                <a:gd name="connsiteY149" fmla="*/ 140591 h 399723"/>
                <a:gd name="connsiteX150" fmla="*/ 35685 w 457200"/>
                <a:gd name="connsiteY150" fmla="*/ 140591 h 399723"/>
                <a:gd name="connsiteX151" fmla="*/ 71225 w 457200"/>
                <a:gd name="connsiteY151" fmla="*/ 176131 h 399723"/>
                <a:gd name="connsiteX152" fmla="*/ 71225 w 457200"/>
                <a:gd name="connsiteY152" fmla="*/ 223697 h 399723"/>
                <a:gd name="connsiteX153" fmla="*/ 35685 w 457200"/>
                <a:gd name="connsiteY153" fmla="*/ 259183 h 399723"/>
                <a:gd name="connsiteX154" fmla="*/ 35577 w 457200"/>
                <a:gd name="connsiteY154" fmla="*/ 259183 h 399723"/>
                <a:gd name="connsiteX155" fmla="*/ 37 w 457200"/>
                <a:gd name="connsiteY155" fmla="*/ 223697 h 399723"/>
                <a:gd name="connsiteX156" fmla="*/ 37 w 457200"/>
                <a:gd name="connsiteY156" fmla="*/ 176131 h 399723"/>
                <a:gd name="connsiteX157" fmla="*/ 35577 w 457200"/>
                <a:gd name="connsiteY157" fmla="*/ 140591 h 399723"/>
                <a:gd name="connsiteX158" fmla="*/ 289154 w 457200"/>
                <a:gd name="connsiteY158" fmla="*/ 140537 h 399723"/>
                <a:gd name="connsiteX159" fmla="*/ 298052 w 457200"/>
                <a:gd name="connsiteY159" fmla="*/ 149435 h 399723"/>
                <a:gd name="connsiteX160" fmla="*/ 298052 w 457200"/>
                <a:gd name="connsiteY160" fmla="*/ 250230 h 399723"/>
                <a:gd name="connsiteX161" fmla="*/ 289154 w 457200"/>
                <a:gd name="connsiteY161" fmla="*/ 259129 h 399723"/>
                <a:gd name="connsiteX162" fmla="*/ 280255 w 457200"/>
                <a:gd name="connsiteY162" fmla="*/ 250230 h 399723"/>
                <a:gd name="connsiteX163" fmla="*/ 280255 w 457200"/>
                <a:gd name="connsiteY163" fmla="*/ 173542 h 399723"/>
                <a:gd name="connsiteX164" fmla="*/ 264130 w 457200"/>
                <a:gd name="connsiteY164" fmla="*/ 186647 h 399723"/>
                <a:gd name="connsiteX165" fmla="*/ 252050 w 457200"/>
                <a:gd name="connsiteY165" fmla="*/ 183627 h 399723"/>
                <a:gd name="connsiteX166" fmla="*/ 254962 w 457200"/>
                <a:gd name="connsiteY166" fmla="*/ 171385 h 399723"/>
                <a:gd name="connsiteX167" fmla="*/ 273244 w 457200"/>
                <a:gd name="connsiteY167" fmla="*/ 154990 h 399723"/>
                <a:gd name="connsiteX168" fmla="*/ 279608 w 457200"/>
                <a:gd name="connsiteY168" fmla="*/ 147332 h 399723"/>
                <a:gd name="connsiteX169" fmla="*/ 281819 w 457200"/>
                <a:gd name="connsiteY169" fmla="*/ 144420 h 399723"/>
                <a:gd name="connsiteX170" fmla="*/ 281927 w 457200"/>
                <a:gd name="connsiteY170" fmla="*/ 144258 h 399723"/>
                <a:gd name="connsiteX171" fmla="*/ 289154 w 457200"/>
                <a:gd name="connsiteY171" fmla="*/ 140537 h 399723"/>
                <a:gd name="connsiteX172" fmla="*/ 129953 w 457200"/>
                <a:gd name="connsiteY172" fmla="*/ 140537 h 399723"/>
                <a:gd name="connsiteX173" fmla="*/ 138851 w 457200"/>
                <a:gd name="connsiteY173" fmla="*/ 149435 h 399723"/>
                <a:gd name="connsiteX174" fmla="*/ 138851 w 457200"/>
                <a:gd name="connsiteY174" fmla="*/ 250230 h 399723"/>
                <a:gd name="connsiteX175" fmla="*/ 129953 w 457200"/>
                <a:gd name="connsiteY175" fmla="*/ 259129 h 399723"/>
                <a:gd name="connsiteX176" fmla="*/ 121054 w 457200"/>
                <a:gd name="connsiteY176" fmla="*/ 250230 h 399723"/>
                <a:gd name="connsiteX177" fmla="*/ 121054 w 457200"/>
                <a:gd name="connsiteY177" fmla="*/ 173542 h 399723"/>
                <a:gd name="connsiteX178" fmla="*/ 104929 w 457200"/>
                <a:gd name="connsiteY178" fmla="*/ 186647 h 399723"/>
                <a:gd name="connsiteX179" fmla="*/ 92849 w 457200"/>
                <a:gd name="connsiteY179" fmla="*/ 183627 h 399723"/>
                <a:gd name="connsiteX180" fmla="*/ 95761 w 457200"/>
                <a:gd name="connsiteY180" fmla="*/ 171385 h 399723"/>
                <a:gd name="connsiteX181" fmla="*/ 114043 w 457200"/>
                <a:gd name="connsiteY181" fmla="*/ 154990 h 399723"/>
                <a:gd name="connsiteX182" fmla="*/ 120407 w 457200"/>
                <a:gd name="connsiteY182" fmla="*/ 147332 h 399723"/>
                <a:gd name="connsiteX183" fmla="*/ 122618 w 457200"/>
                <a:gd name="connsiteY183" fmla="*/ 144420 h 399723"/>
                <a:gd name="connsiteX184" fmla="*/ 122726 w 457200"/>
                <a:gd name="connsiteY184" fmla="*/ 144258 h 399723"/>
                <a:gd name="connsiteX185" fmla="*/ 129953 w 457200"/>
                <a:gd name="connsiteY185" fmla="*/ 140537 h 399723"/>
                <a:gd name="connsiteX186" fmla="*/ 103262 w 457200"/>
                <a:gd name="connsiteY186" fmla="*/ 17851 h 399723"/>
                <a:gd name="connsiteX187" fmla="*/ 85519 w 457200"/>
                <a:gd name="connsiteY187" fmla="*/ 35594 h 399723"/>
                <a:gd name="connsiteX188" fmla="*/ 85519 w 457200"/>
                <a:gd name="connsiteY188" fmla="*/ 83160 h 399723"/>
                <a:gd name="connsiteX189" fmla="*/ 103262 w 457200"/>
                <a:gd name="connsiteY189" fmla="*/ 100849 h 399723"/>
                <a:gd name="connsiteX190" fmla="*/ 103370 w 457200"/>
                <a:gd name="connsiteY190" fmla="*/ 100849 h 399723"/>
                <a:gd name="connsiteX191" fmla="*/ 121113 w 457200"/>
                <a:gd name="connsiteY191" fmla="*/ 83160 h 399723"/>
                <a:gd name="connsiteX192" fmla="*/ 121113 w 457200"/>
                <a:gd name="connsiteY192" fmla="*/ 35594 h 399723"/>
                <a:gd name="connsiteX193" fmla="*/ 103370 w 457200"/>
                <a:gd name="connsiteY193" fmla="*/ 17851 h 399723"/>
                <a:gd name="connsiteX194" fmla="*/ 262406 w 457200"/>
                <a:gd name="connsiteY194" fmla="*/ 17849 h 399723"/>
                <a:gd name="connsiteX195" fmla="*/ 244663 w 457200"/>
                <a:gd name="connsiteY195" fmla="*/ 35592 h 399723"/>
                <a:gd name="connsiteX196" fmla="*/ 244663 w 457200"/>
                <a:gd name="connsiteY196" fmla="*/ 83158 h 399723"/>
                <a:gd name="connsiteX197" fmla="*/ 262406 w 457200"/>
                <a:gd name="connsiteY197" fmla="*/ 100847 h 399723"/>
                <a:gd name="connsiteX198" fmla="*/ 262514 w 457200"/>
                <a:gd name="connsiteY198" fmla="*/ 100847 h 399723"/>
                <a:gd name="connsiteX199" fmla="*/ 280257 w 457200"/>
                <a:gd name="connsiteY199" fmla="*/ 83158 h 399723"/>
                <a:gd name="connsiteX200" fmla="*/ 280257 w 457200"/>
                <a:gd name="connsiteY200" fmla="*/ 35592 h 399723"/>
                <a:gd name="connsiteX201" fmla="*/ 262514 w 457200"/>
                <a:gd name="connsiteY201" fmla="*/ 17849 h 399723"/>
                <a:gd name="connsiteX202" fmla="*/ 421552 w 457200"/>
                <a:gd name="connsiteY202" fmla="*/ 17848 h 399723"/>
                <a:gd name="connsiteX203" fmla="*/ 403809 w 457200"/>
                <a:gd name="connsiteY203" fmla="*/ 35591 h 399723"/>
                <a:gd name="connsiteX204" fmla="*/ 403809 w 457200"/>
                <a:gd name="connsiteY204" fmla="*/ 83157 h 399723"/>
                <a:gd name="connsiteX205" fmla="*/ 421552 w 457200"/>
                <a:gd name="connsiteY205" fmla="*/ 100846 h 399723"/>
                <a:gd name="connsiteX206" fmla="*/ 421660 w 457200"/>
                <a:gd name="connsiteY206" fmla="*/ 100846 h 399723"/>
                <a:gd name="connsiteX207" fmla="*/ 439403 w 457200"/>
                <a:gd name="connsiteY207" fmla="*/ 83157 h 399723"/>
                <a:gd name="connsiteX208" fmla="*/ 439403 w 457200"/>
                <a:gd name="connsiteY208" fmla="*/ 35591 h 399723"/>
                <a:gd name="connsiteX209" fmla="*/ 421660 w 457200"/>
                <a:gd name="connsiteY209" fmla="*/ 17848 h 399723"/>
                <a:gd name="connsiteX210" fmla="*/ 197639 w 457200"/>
                <a:gd name="connsiteY210" fmla="*/ 54 h 399723"/>
                <a:gd name="connsiteX211" fmla="*/ 206537 w 457200"/>
                <a:gd name="connsiteY211" fmla="*/ 8952 h 399723"/>
                <a:gd name="connsiteX212" fmla="*/ 206537 w 457200"/>
                <a:gd name="connsiteY212" fmla="*/ 109747 h 399723"/>
                <a:gd name="connsiteX213" fmla="*/ 197639 w 457200"/>
                <a:gd name="connsiteY213" fmla="*/ 118646 h 399723"/>
                <a:gd name="connsiteX214" fmla="*/ 188740 w 457200"/>
                <a:gd name="connsiteY214" fmla="*/ 109747 h 399723"/>
                <a:gd name="connsiteX215" fmla="*/ 188740 w 457200"/>
                <a:gd name="connsiteY215" fmla="*/ 33059 h 399723"/>
                <a:gd name="connsiteX216" fmla="*/ 172615 w 457200"/>
                <a:gd name="connsiteY216" fmla="*/ 46164 h 399723"/>
                <a:gd name="connsiteX217" fmla="*/ 160535 w 457200"/>
                <a:gd name="connsiteY217" fmla="*/ 43144 h 399723"/>
                <a:gd name="connsiteX218" fmla="*/ 163447 w 457200"/>
                <a:gd name="connsiteY218" fmla="*/ 30902 h 399723"/>
                <a:gd name="connsiteX219" fmla="*/ 181729 w 457200"/>
                <a:gd name="connsiteY219" fmla="*/ 14507 h 399723"/>
                <a:gd name="connsiteX220" fmla="*/ 188093 w 457200"/>
                <a:gd name="connsiteY220" fmla="*/ 6850 h 399723"/>
                <a:gd name="connsiteX221" fmla="*/ 190304 w 457200"/>
                <a:gd name="connsiteY221" fmla="*/ 3937 h 399723"/>
                <a:gd name="connsiteX222" fmla="*/ 190412 w 457200"/>
                <a:gd name="connsiteY222" fmla="*/ 3775 h 399723"/>
                <a:gd name="connsiteX223" fmla="*/ 197639 w 457200"/>
                <a:gd name="connsiteY223" fmla="*/ 54 h 399723"/>
                <a:gd name="connsiteX224" fmla="*/ 103262 w 457200"/>
                <a:gd name="connsiteY224" fmla="*/ 54 h 399723"/>
                <a:gd name="connsiteX225" fmla="*/ 103370 w 457200"/>
                <a:gd name="connsiteY225" fmla="*/ 54 h 399723"/>
                <a:gd name="connsiteX226" fmla="*/ 138910 w 457200"/>
                <a:gd name="connsiteY226" fmla="*/ 35594 h 399723"/>
                <a:gd name="connsiteX227" fmla="*/ 138910 w 457200"/>
                <a:gd name="connsiteY227" fmla="*/ 83160 h 399723"/>
                <a:gd name="connsiteX228" fmla="*/ 103370 w 457200"/>
                <a:gd name="connsiteY228" fmla="*/ 118646 h 399723"/>
                <a:gd name="connsiteX229" fmla="*/ 103262 w 457200"/>
                <a:gd name="connsiteY229" fmla="*/ 118646 h 399723"/>
                <a:gd name="connsiteX230" fmla="*/ 67722 w 457200"/>
                <a:gd name="connsiteY230" fmla="*/ 83160 h 399723"/>
                <a:gd name="connsiteX231" fmla="*/ 67722 w 457200"/>
                <a:gd name="connsiteY231" fmla="*/ 35594 h 399723"/>
                <a:gd name="connsiteX232" fmla="*/ 103262 w 457200"/>
                <a:gd name="connsiteY232" fmla="*/ 54 h 399723"/>
                <a:gd name="connsiteX233" fmla="*/ 356784 w 457200"/>
                <a:gd name="connsiteY233" fmla="*/ 53 h 399723"/>
                <a:gd name="connsiteX234" fmla="*/ 365682 w 457200"/>
                <a:gd name="connsiteY234" fmla="*/ 8951 h 399723"/>
                <a:gd name="connsiteX235" fmla="*/ 365682 w 457200"/>
                <a:gd name="connsiteY235" fmla="*/ 109746 h 399723"/>
                <a:gd name="connsiteX236" fmla="*/ 356784 w 457200"/>
                <a:gd name="connsiteY236" fmla="*/ 118645 h 399723"/>
                <a:gd name="connsiteX237" fmla="*/ 347885 w 457200"/>
                <a:gd name="connsiteY237" fmla="*/ 109746 h 399723"/>
                <a:gd name="connsiteX238" fmla="*/ 347885 w 457200"/>
                <a:gd name="connsiteY238" fmla="*/ 33058 h 399723"/>
                <a:gd name="connsiteX239" fmla="*/ 331760 w 457200"/>
                <a:gd name="connsiteY239" fmla="*/ 46163 h 399723"/>
                <a:gd name="connsiteX240" fmla="*/ 319680 w 457200"/>
                <a:gd name="connsiteY240" fmla="*/ 43143 h 399723"/>
                <a:gd name="connsiteX241" fmla="*/ 322592 w 457200"/>
                <a:gd name="connsiteY241" fmla="*/ 30901 h 399723"/>
                <a:gd name="connsiteX242" fmla="*/ 340874 w 457200"/>
                <a:gd name="connsiteY242" fmla="*/ 14506 h 399723"/>
                <a:gd name="connsiteX243" fmla="*/ 347238 w 457200"/>
                <a:gd name="connsiteY243" fmla="*/ 6849 h 399723"/>
                <a:gd name="connsiteX244" fmla="*/ 349449 w 457200"/>
                <a:gd name="connsiteY244" fmla="*/ 3936 h 399723"/>
                <a:gd name="connsiteX245" fmla="*/ 349557 w 457200"/>
                <a:gd name="connsiteY245" fmla="*/ 3774 h 399723"/>
                <a:gd name="connsiteX246" fmla="*/ 356784 w 457200"/>
                <a:gd name="connsiteY246" fmla="*/ 53 h 399723"/>
                <a:gd name="connsiteX247" fmla="*/ 262406 w 457200"/>
                <a:gd name="connsiteY247" fmla="*/ 52 h 399723"/>
                <a:gd name="connsiteX248" fmla="*/ 262514 w 457200"/>
                <a:gd name="connsiteY248" fmla="*/ 52 h 399723"/>
                <a:gd name="connsiteX249" fmla="*/ 298054 w 457200"/>
                <a:gd name="connsiteY249" fmla="*/ 35592 h 399723"/>
                <a:gd name="connsiteX250" fmla="*/ 298054 w 457200"/>
                <a:gd name="connsiteY250" fmla="*/ 83158 h 399723"/>
                <a:gd name="connsiteX251" fmla="*/ 262514 w 457200"/>
                <a:gd name="connsiteY251" fmla="*/ 118644 h 399723"/>
                <a:gd name="connsiteX252" fmla="*/ 262406 w 457200"/>
                <a:gd name="connsiteY252" fmla="*/ 118644 h 399723"/>
                <a:gd name="connsiteX253" fmla="*/ 226866 w 457200"/>
                <a:gd name="connsiteY253" fmla="*/ 83158 h 399723"/>
                <a:gd name="connsiteX254" fmla="*/ 226866 w 457200"/>
                <a:gd name="connsiteY254" fmla="*/ 35592 h 399723"/>
                <a:gd name="connsiteX255" fmla="*/ 262406 w 457200"/>
                <a:gd name="connsiteY255" fmla="*/ 52 h 399723"/>
                <a:gd name="connsiteX256" fmla="*/ 421552 w 457200"/>
                <a:gd name="connsiteY256" fmla="*/ 51 h 399723"/>
                <a:gd name="connsiteX257" fmla="*/ 421660 w 457200"/>
                <a:gd name="connsiteY257" fmla="*/ 51 h 399723"/>
                <a:gd name="connsiteX258" fmla="*/ 457200 w 457200"/>
                <a:gd name="connsiteY258" fmla="*/ 35591 h 399723"/>
                <a:gd name="connsiteX259" fmla="*/ 457200 w 457200"/>
                <a:gd name="connsiteY259" fmla="*/ 83157 h 399723"/>
                <a:gd name="connsiteX260" fmla="*/ 421660 w 457200"/>
                <a:gd name="connsiteY260" fmla="*/ 118643 h 399723"/>
                <a:gd name="connsiteX261" fmla="*/ 421552 w 457200"/>
                <a:gd name="connsiteY261" fmla="*/ 118643 h 399723"/>
                <a:gd name="connsiteX262" fmla="*/ 386012 w 457200"/>
                <a:gd name="connsiteY262" fmla="*/ 83157 h 399723"/>
                <a:gd name="connsiteX263" fmla="*/ 386012 w 457200"/>
                <a:gd name="connsiteY263" fmla="*/ 35591 h 399723"/>
                <a:gd name="connsiteX264" fmla="*/ 421552 w 457200"/>
                <a:gd name="connsiteY264" fmla="*/ 51 h 399723"/>
                <a:gd name="connsiteX265" fmla="*/ 38439 w 457200"/>
                <a:gd name="connsiteY265" fmla="*/ 0 h 399723"/>
                <a:gd name="connsiteX266" fmla="*/ 47337 w 457200"/>
                <a:gd name="connsiteY266" fmla="*/ 8898 h 399723"/>
                <a:gd name="connsiteX267" fmla="*/ 47337 w 457200"/>
                <a:gd name="connsiteY267" fmla="*/ 109693 h 399723"/>
                <a:gd name="connsiteX268" fmla="*/ 38439 w 457200"/>
                <a:gd name="connsiteY268" fmla="*/ 118592 h 399723"/>
                <a:gd name="connsiteX269" fmla="*/ 29540 w 457200"/>
                <a:gd name="connsiteY269" fmla="*/ 109693 h 399723"/>
                <a:gd name="connsiteX270" fmla="*/ 29540 w 457200"/>
                <a:gd name="connsiteY270" fmla="*/ 33005 h 399723"/>
                <a:gd name="connsiteX271" fmla="*/ 13415 w 457200"/>
                <a:gd name="connsiteY271" fmla="*/ 46110 h 399723"/>
                <a:gd name="connsiteX272" fmla="*/ 1335 w 457200"/>
                <a:gd name="connsiteY272" fmla="*/ 43090 h 399723"/>
                <a:gd name="connsiteX273" fmla="*/ 4247 w 457200"/>
                <a:gd name="connsiteY273" fmla="*/ 30848 h 399723"/>
                <a:gd name="connsiteX274" fmla="*/ 22529 w 457200"/>
                <a:gd name="connsiteY274" fmla="*/ 14453 h 399723"/>
                <a:gd name="connsiteX275" fmla="*/ 28893 w 457200"/>
                <a:gd name="connsiteY275" fmla="*/ 6795 h 399723"/>
                <a:gd name="connsiteX276" fmla="*/ 31104 w 457200"/>
                <a:gd name="connsiteY276" fmla="*/ 3883 h 399723"/>
                <a:gd name="connsiteX277" fmla="*/ 31212 w 457200"/>
                <a:gd name="connsiteY277" fmla="*/ 3721 h 399723"/>
                <a:gd name="connsiteX278" fmla="*/ 38439 w 457200"/>
                <a:gd name="connsiteY278" fmla="*/ 0 h 399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Lst>
              <a:rect l="l" t="t" r="r" b="b"/>
              <a:pathLst>
                <a:path w="457200" h="399723">
                  <a:moveTo>
                    <a:pt x="421552" y="298928"/>
                  </a:moveTo>
                  <a:cubicBezTo>
                    <a:pt x="411737" y="298928"/>
                    <a:pt x="403809" y="306909"/>
                    <a:pt x="403809" y="316671"/>
                  </a:cubicBezTo>
                  <a:lnTo>
                    <a:pt x="403809" y="364237"/>
                  </a:lnTo>
                  <a:cubicBezTo>
                    <a:pt x="403809" y="373998"/>
                    <a:pt x="411737" y="381926"/>
                    <a:pt x="421552" y="381926"/>
                  </a:cubicBezTo>
                  <a:lnTo>
                    <a:pt x="421660" y="381926"/>
                  </a:lnTo>
                  <a:cubicBezTo>
                    <a:pt x="431421" y="381926"/>
                    <a:pt x="439403" y="373998"/>
                    <a:pt x="439403" y="364237"/>
                  </a:cubicBezTo>
                  <a:lnTo>
                    <a:pt x="439403" y="316671"/>
                  </a:lnTo>
                  <a:cubicBezTo>
                    <a:pt x="439403" y="306909"/>
                    <a:pt x="431421" y="298928"/>
                    <a:pt x="421660" y="298928"/>
                  </a:cubicBezTo>
                  <a:close/>
                  <a:moveTo>
                    <a:pt x="262405" y="298928"/>
                  </a:moveTo>
                  <a:cubicBezTo>
                    <a:pt x="252590" y="298928"/>
                    <a:pt x="244662" y="306909"/>
                    <a:pt x="244662" y="316671"/>
                  </a:cubicBezTo>
                  <a:lnTo>
                    <a:pt x="244662" y="364237"/>
                  </a:lnTo>
                  <a:cubicBezTo>
                    <a:pt x="244662" y="373998"/>
                    <a:pt x="252590" y="381926"/>
                    <a:pt x="262405" y="381926"/>
                  </a:cubicBezTo>
                  <a:lnTo>
                    <a:pt x="262513" y="381926"/>
                  </a:lnTo>
                  <a:cubicBezTo>
                    <a:pt x="272274" y="381926"/>
                    <a:pt x="280256" y="373998"/>
                    <a:pt x="280256" y="364237"/>
                  </a:cubicBezTo>
                  <a:lnTo>
                    <a:pt x="280256" y="316671"/>
                  </a:lnTo>
                  <a:cubicBezTo>
                    <a:pt x="280256" y="306909"/>
                    <a:pt x="272274" y="298928"/>
                    <a:pt x="262513" y="298928"/>
                  </a:cubicBezTo>
                  <a:close/>
                  <a:moveTo>
                    <a:pt x="103259" y="298928"/>
                  </a:moveTo>
                  <a:cubicBezTo>
                    <a:pt x="93444" y="298928"/>
                    <a:pt x="85516" y="306909"/>
                    <a:pt x="85516" y="316671"/>
                  </a:cubicBezTo>
                  <a:lnTo>
                    <a:pt x="85516" y="364237"/>
                  </a:lnTo>
                  <a:cubicBezTo>
                    <a:pt x="85516" y="373998"/>
                    <a:pt x="93444" y="381926"/>
                    <a:pt x="103259" y="381926"/>
                  </a:cubicBezTo>
                  <a:lnTo>
                    <a:pt x="103367" y="381926"/>
                  </a:lnTo>
                  <a:cubicBezTo>
                    <a:pt x="113128" y="381926"/>
                    <a:pt x="121110" y="373998"/>
                    <a:pt x="121110" y="364237"/>
                  </a:cubicBezTo>
                  <a:lnTo>
                    <a:pt x="121110" y="316671"/>
                  </a:lnTo>
                  <a:cubicBezTo>
                    <a:pt x="121110" y="306909"/>
                    <a:pt x="113128" y="298928"/>
                    <a:pt x="103367" y="298928"/>
                  </a:cubicBezTo>
                  <a:close/>
                  <a:moveTo>
                    <a:pt x="421552" y="281131"/>
                  </a:moveTo>
                  <a:lnTo>
                    <a:pt x="421660" y="281131"/>
                  </a:lnTo>
                  <a:cubicBezTo>
                    <a:pt x="441290" y="281131"/>
                    <a:pt x="457200" y="297041"/>
                    <a:pt x="457200" y="316671"/>
                  </a:cubicBezTo>
                  <a:lnTo>
                    <a:pt x="457200" y="364237"/>
                  </a:lnTo>
                  <a:cubicBezTo>
                    <a:pt x="457200" y="383813"/>
                    <a:pt x="441290" y="399723"/>
                    <a:pt x="421660" y="399723"/>
                  </a:cubicBezTo>
                  <a:lnTo>
                    <a:pt x="421552" y="399723"/>
                  </a:lnTo>
                  <a:cubicBezTo>
                    <a:pt x="401922" y="399723"/>
                    <a:pt x="386012" y="383813"/>
                    <a:pt x="386012" y="364237"/>
                  </a:cubicBezTo>
                  <a:lnTo>
                    <a:pt x="386012" y="316671"/>
                  </a:lnTo>
                  <a:cubicBezTo>
                    <a:pt x="386012" y="297041"/>
                    <a:pt x="401922" y="281131"/>
                    <a:pt x="421552" y="281131"/>
                  </a:cubicBezTo>
                  <a:close/>
                  <a:moveTo>
                    <a:pt x="262405" y="281131"/>
                  </a:moveTo>
                  <a:lnTo>
                    <a:pt x="262513" y="281131"/>
                  </a:lnTo>
                  <a:cubicBezTo>
                    <a:pt x="282143" y="281131"/>
                    <a:pt x="298053" y="297041"/>
                    <a:pt x="298053" y="316671"/>
                  </a:cubicBezTo>
                  <a:lnTo>
                    <a:pt x="298053" y="364237"/>
                  </a:lnTo>
                  <a:cubicBezTo>
                    <a:pt x="298053" y="383813"/>
                    <a:pt x="282143" y="399723"/>
                    <a:pt x="262513" y="399723"/>
                  </a:cubicBezTo>
                  <a:lnTo>
                    <a:pt x="262405" y="399723"/>
                  </a:lnTo>
                  <a:cubicBezTo>
                    <a:pt x="242775" y="399723"/>
                    <a:pt x="226865" y="383813"/>
                    <a:pt x="226865" y="364237"/>
                  </a:cubicBezTo>
                  <a:lnTo>
                    <a:pt x="226865" y="316671"/>
                  </a:lnTo>
                  <a:cubicBezTo>
                    <a:pt x="226865" y="297041"/>
                    <a:pt x="242775" y="281131"/>
                    <a:pt x="262405" y="281131"/>
                  </a:cubicBezTo>
                  <a:close/>
                  <a:moveTo>
                    <a:pt x="103259" y="281131"/>
                  </a:moveTo>
                  <a:lnTo>
                    <a:pt x="103367" y="281131"/>
                  </a:lnTo>
                  <a:cubicBezTo>
                    <a:pt x="122997" y="281131"/>
                    <a:pt x="138907" y="297041"/>
                    <a:pt x="138907" y="316671"/>
                  </a:cubicBezTo>
                  <a:lnTo>
                    <a:pt x="138907" y="364237"/>
                  </a:lnTo>
                  <a:cubicBezTo>
                    <a:pt x="138907" y="383813"/>
                    <a:pt x="122997" y="399723"/>
                    <a:pt x="103367" y="399723"/>
                  </a:cubicBezTo>
                  <a:lnTo>
                    <a:pt x="103259" y="399723"/>
                  </a:lnTo>
                  <a:cubicBezTo>
                    <a:pt x="83629" y="399723"/>
                    <a:pt x="67719" y="383813"/>
                    <a:pt x="67719" y="364237"/>
                  </a:cubicBezTo>
                  <a:lnTo>
                    <a:pt x="67719" y="316671"/>
                  </a:lnTo>
                  <a:cubicBezTo>
                    <a:pt x="67719" y="297041"/>
                    <a:pt x="83629" y="281131"/>
                    <a:pt x="103259" y="281131"/>
                  </a:cubicBezTo>
                  <a:close/>
                  <a:moveTo>
                    <a:pt x="356782" y="281077"/>
                  </a:moveTo>
                  <a:cubicBezTo>
                    <a:pt x="361690" y="281077"/>
                    <a:pt x="365680" y="285068"/>
                    <a:pt x="365680" y="289976"/>
                  </a:cubicBezTo>
                  <a:lnTo>
                    <a:pt x="365680" y="390770"/>
                  </a:lnTo>
                  <a:cubicBezTo>
                    <a:pt x="365680" y="395678"/>
                    <a:pt x="361690" y="399669"/>
                    <a:pt x="356782" y="399669"/>
                  </a:cubicBezTo>
                  <a:cubicBezTo>
                    <a:pt x="351874" y="399669"/>
                    <a:pt x="347883" y="395678"/>
                    <a:pt x="347883" y="390770"/>
                  </a:cubicBezTo>
                  <a:lnTo>
                    <a:pt x="347883" y="314082"/>
                  </a:lnTo>
                  <a:cubicBezTo>
                    <a:pt x="343138" y="318828"/>
                    <a:pt x="337583" y="323736"/>
                    <a:pt x="331758" y="327187"/>
                  </a:cubicBezTo>
                  <a:cubicBezTo>
                    <a:pt x="327606" y="329614"/>
                    <a:pt x="322213" y="328320"/>
                    <a:pt x="319678" y="324167"/>
                  </a:cubicBezTo>
                  <a:cubicBezTo>
                    <a:pt x="317089" y="319960"/>
                    <a:pt x="318384" y="314514"/>
                    <a:pt x="322590" y="311925"/>
                  </a:cubicBezTo>
                  <a:cubicBezTo>
                    <a:pt x="328792" y="308204"/>
                    <a:pt x="335479" y="301679"/>
                    <a:pt x="340872" y="295530"/>
                  </a:cubicBezTo>
                  <a:cubicBezTo>
                    <a:pt x="343515" y="292564"/>
                    <a:pt x="345726" y="289868"/>
                    <a:pt x="347236" y="287873"/>
                  </a:cubicBezTo>
                  <a:cubicBezTo>
                    <a:pt x="347991" y="286955"/>
                    <a:pt x="348746" y="285931"/>
                    <a:pt x="349447" y="284960"/>
                  </a:cubicBezTo>
                  <a:cubicBezTo>
                    <a:pt x="349447" y="284960"/>
                    <a:pt x="349555" y="284798"/>
                    <a:pt x="349555" y="284798"/>
                  </a:cubicBezTo>
                  <a:cubicBezTo>
                    <a:pt x="351227" y="282480"/>
                    <a:pt x="353924" y="281077"/>
                    <a:pt x="356782" y="281077"/>
                  </a:cubicBezTo>
                  <a:close/>
                  <a:moveTo>
                    <a:pt x="197636" y="281077"/>
                  </a:moveTo>
                  <a:cubicBezTo>
                    <a:pt x="202544" y="281077"/>
                    <a:pt x="206534" y="285068"/>
                    <a:pt x="206534" y="289976"/>
                  </a:cubicBezTo>
                  <a:lnTo>
                    <a:pt x="206534" y="390770"/>
                  </a:lnTo>
                  <a:cubicBezTo>
                    <a:pt x="206534" y="395678"/>
                    <a:pt x="202544" y="399669"/>
                    <a:pt x="197636" y="399669"/>
                  </a:cubicBezTo>
                  <a:cubicBezTo>
                    <a:pt x="192728" y="399669"/>
                    <a:pt x="188737" y="395678"/>
                    <a:pt x="188737" y="390770"/>
                  </a:cubicBezTo>
                  <a:lnTo>
                    <a:pt x="188737" y="314082"/>
                  </a:lnTo>
                  <a:cubicBezTo>
                    <a:pt x="183992" y="318828"/>
                    <a:pt x="178437" y="323736"/>
                    <a:pt x="172612" y="327187"/>
                  </a:cubicBezTo>
                  <a:cubicBezTo>
                    <a:pt x="168460" y="329614"/>
                    <a:pt x="163067" y="328320"/>
                    <a:pt x="160532" y="324167"/>
                  </a:cubicBezTo>
                  <a:cubicBezTo>
                    <a:pt x="157943" y="319960"/>
                    <a:pt x="159238" y="314514"/>
                    <a:pt x="163444" y="311925"/>
                  </a:cubicBezTo>
                  <a:cubicBezTo>
                    <a:pt x="169646" y="308204"/>
                    <a:pt x="176333" y="301679"/>
                    <a:pt x="181726" y="295530"/>
                  </a:cubicBezTo>
                  <a:cubicBezTo>
                    <a:pt x="184369" y="292564"/>
                    <a:pt x="186580" y="289868"/>
                    <a:pt x="188090" y="287873"/>
                  </a:cubicBezTo>
                  <a:cubicBezTo>
                    <a:pt x="188845" y="286955"/>
                    <a:pt x="189600" y="285931"/>
                    <a:pt x="190301" y="284960"/>
                  </a:cubicBezTo>
                  <a:cubicBezTo>
                    <a:pt x="190301" y="284960"/>
                    <a:pt x="190409" y="284798"/>
                    <a:pt x="190409" y="284798"/>
                  </a:cubicBezTo>
                  <a:cubicBezTo>
                    <a:pt x="192081" y="282480"/>
                    <a:pt x="194778" y="281077"/>
                    <a:pt x="197636" y="281077"/>
                  </a:cubicBezTo>
                  <a:close/>
                  <a:moveTo>
                    <a:pt x="38436" y="281077"/>
                  </a:moveTo>
                  <a:cubicBezTo>
                    <a:pt x="43344" y="281077"/>
                    <a:pt x="47334" y="285068"/>
                    <a:pt x="47334" y="289976"/>
                  </a:cubicBezTo>
                  <a:lnTo>
                    <a:pt x="47334" y="390770"/>
                  </a:lnTo>
                  <a:cubicBezTo>
                    <a:pt x="47334" y="395678"/>
                    <a:pt x="43344" y="399669"/>
                    <a:pt x="38436" y="399669"/>
                  </a:cubicBezTo>
                  <a:cubicBezTo>
                    <a:pt x="33528" y="399669"/>
                    <a:pt x="29537" y="395678"/>
                    <a:pt x="29537" y="390770"/>
                  </a:cubicBezTo>
                  <a:lnTo>
                    <a:pt x="29537" y="314082"/>
                  </a:lnTo>
                  <a:cubicBezTo>
                    <a:pt x="24792" y="318828"/>
                    <a:pt x="19237" y="323736"/>
                    <a:pt x="13412" y="327187"/>
                  </a:cubicBezTo>
                  <a:cubicBezTo>
                    <a:pt x="9260" y="329614"/>
                    <a:pt x="3867" y="328320"/>
                    <a:pt x="1332" y="324167"/>
                  </a:cubicBezTo>
                  <a:cubicBezTo>
                    <a:pt x="-1257" y="319960"/>
                    <a:pt x="38" y="314514"/>
                    <a:pt x="4244" y="311925"/>
                  </a:cubicBezTo>
                  <a:cubicBezTo>
                    <a:pt x="10446" y="308204"/>
                    <a:pt x="17133" y="301679"/>
                    <a:pt x="22526" y="295530"/>
                  </a:cubicBezTo>
                  <a:cubicBezTo>
                    <a:pt x="25169" y="292564"/>
                    <a:pt x="27380" y="289868"/>
                    <a:pt x="28890" y="287873"/>
                  </a:cubicBezTo>
                  <a:cubicBezTo>
                    <a:pt x="29645" y="286955"/>
                    <a:pt x="30400" y="285931"/>
                    <a:pt x="31101" y="284960"/>
                  </a:cubicBezTo>
                  <a:cubicBezTo>
                    <a:pt x="31101" y="284960"/>
                    <a:pt x="31209" y="284798"/>
                    <a:pt x="31209" y="284798"/>
                  </a:cubicBezTo>
                  <a:cubicBezTo>
                    <a:pt x="32881" y="282480"/>
                    <a:pt x="35578" y="281077"/>
                    <a:pt x="38436" y="281077"/>
                  </a:cubicBezTo>
                  <a:close/>
                  <a:moveTo>
                    <a:pt x="353923" y="158388"/>
                  </a:moveTo>
                  <a:cubicBezTo>
                    <a:pt x="344162" y="158388"/>
                    <a:pt x="336180" y="166369"/>
                    <a:pt x="336180" y="176131"/>
                  </a:cubicBezTo>
                  <a:lnTo>
                    <a:pt x="336180" y="223697"/>
                  </a:lnTo>
                  <a:cubicBezTo>
                    <a:pt x="336180" y="233458"/>
                    <a:pt x="344162" y="241386"/>
                    <a:pt x="353923" y="241386"/>
                  </a:cubicBezTo>
                  <a:lnTo>
                    <a:pt x="354030" y="241386"/>
                  </a:lnTo>
                  <a:cubicBezTo>
                    <a:pt x="363846" y="241386"/>
                    <a:pt x="371774" y="233458"/>
                    <a:pt x="371774" y="223697"/>
                  </a:cubicBezTo>
                  <a:lnTo>
                    <a:pt x="371774" y="176131"/>
                  </a:lnTo>
                  <a:cubicBezTo>
                    <a:pt x="371774" y="166369"/>
                    <a:pt x="363846" y="158388"/>
                    <a:pt x="354030" y="158388"/>
                  </a:cubicBezTo>
                  <a:close/>
                  <a:moveTo>
                    <a:pt x="194722" y="158388"/>
                  </a:moveTo>
                  <a:cubicBezTo>
                    <a:pt x="184961" y="158388"/>
                    <a:pt x="176979" y="166369"/>
                    <a:pt x="176979" y="176131"/>
                  </a:cubicBezTo>
                  <a:lnTo>
                    <a:pt x="176979" y="223697"/>
                  </a:lnTo>
                  <a:cubicBezTo>
                    <a:pt x="176979" y="233458"/>
                    <a:pt x="184961" y="241386"/>
                    <a:pt x="194722" y="241386"/>
                  </a:cubicBezTo>
                  <a:lnTo>
                    <a:pt x="194830" y="241386"/>
                  </a:lnTo>
                  <a:cubicBezTo>
                    <a:pt x="204645" y="241386"/>
                    <a:pt x="212573" y="233458"/>
                    <a:pt x="212573" y="223697"/>
                  </a:cubicBezTo>
                  <a:lnTo>
                    <a:pt x="212573" y="176131"/>
                  </a:lnTo>
                  <a:cubicBezTo>
                    <a:pt x="212573" y="166369"/>
                    <a:pt x="204645" y="158388"/>
                    <a:pt x="194830" y="158388"/>
                  </a:cubicBezTo>
                  <a:close/>
                  <a:moveTo>
                    <a:pt x="35577" y="158388"/>
                  </a:moveTo>
                  <a:cubicBezTo>
                    <a:pt x="25816" y="158388"/>
                    <a:pt x="17834" y="166369"/>
                    <a:pt x="17834" y="176131"/>
                  </a:cubicBezTo>
                  <a:lnTo>
                    <a:pt x="17834" y="223697"/>
                  </a:lnTo>
                  <a:cubicBezTo>
                    <a:pt x="17834" y="233458"/>
                    <a:pt x="25816" y="241386"/>
                    <a:pt x="35577" y="241386"/>
                  </a:cubicBezTo>
                  <a:lnTo>
                    <a:pt x="35685" y="241386"/>
                  </a:lnTo>
                  <a:cubicBezTo>
                    <a:pt x="45500" y="241386"/>
                    <a:pt x="53428" y="233458"/>
                    <a:pt x="53428" y="223697"/>
                  </a:cubicBezTo>
                  <a:lnTo>
                    <a:pt x="53428" y="176131"/>
                  </a:lnTo>
                  <a:cubicBezTo>
                    <a:pt x="53428" y="166369"/>
                    <a:pt x="45500" y="158388"/>
                    <a:pt x="35685" y="158388"/>
                  </a:cubicBezTo>
                  <a:close/>
                  <a:moveTo>
                    <a:pt x="448300" y="140591"/>
                  </a:moveTo>
                  <a:cubicBezTo>
                    <a:pt x="453208" y="140591"/>
                    <a:pt x="457198" y="144582"/>
                    <a:pt x="457198" y="149489"/>
                  </a:cubicBezTo>
                  <a:lnTo>
                    <a:pt x="457198" y="250285"/>
                  </a:lnTo>
                  <a:cubicBezTo>
                    <a:pt x="457198" y="255192"/>
                    <a:pt x="453208" y="259183"/>
                    <a:pt x="448300" y="259183"/>
                  </a:cubicBezTo>
                  <a:cubicBezTo>
                    <a:pt x="443392" y="259183"/>
                    <a:pt x="439401" y="255192"/>
                    <a:pt x="439401" y="250285"/>
                  </a:cubicBezTo>
                  <a:lnTo>
                    <a:pt x="439401" y="173596"/>
                  </a:lnTo>
                  <a:cubicBezTo>
                    <a:pt x="434656" y="178342"/>
                    <a:pt x="429101" y="183250"/>
                    <a:pt x="423276" y="186701"/>
                  </a:cubicBezTo>
                  <a:cubicBezTo>
                    <a:pt x="419124" y="189128"/>
                    <a:pt x="413731" y="187834"/>
                    <a:pt x="411196" y="183681"/>
                  </a:cubicBezTo>
                  <a:cubicBezTo>
                    <a:pt x="408607" y="179474"/>
                    <a:pt x="409902" y="174028"/>
                    <a:pt x="414108" y="171439"/>
                  </a:cubicBezTo>
                  <a:cubicBezTo>
                    <a:pt x="420310" y="167718"/>
                    <a:pt x="426997" y="161193"/>
                    <a:pt x="432390" y="155044"/>
                  </a:cubicBezTo>
                  <a:cubicBezTo>
                    <a:pt x="435033" y="152078"/>
                    <a:pt x="437244" y="149382"/>
                    <a:pt x="438754" y="147387"/>
                  </a:cubicBezTo>
                  <a:cubicBezTo>
                    <a:pt x="439509" y="146469"/>
                    <a:pt x="440264" y="145445"/>
                    <a:pt x="440965" y="144474"/>
                  </a:cubicBezTo>
                  <a:cubicBezTo>
                    <a:pt x="440965" y="144474"/>
                    <a:pt x="441073" y="144312"/>
                    <a:pt x="441073" y="144312"/>
                  </a:cubicBezTo>
                  <a:cubicBezTo>
                    <a:pt x="442745" y="141994"/>
                    <a:pt x="445442" y="140591"/>
                    <a:pt x="448300" y="140591"/>
                  </a:cubicBezTo>
                  <a:close/>
                  <a:moveTo>
                    <a:pt x="353923" y="140591"/>
                  </a:moveTo>
                  <a:lnTo>
                    <a:pt x="354030" y="140591"/>
                  </a:lnTo>
                  <a:cubicBezTo>
                    <a:pt x="373661" y="140591"/>
                    <a:pt x="389570" y="156501"/>
                    <a:pt x="389570" y="176131"/>
                  </a:cubicBezTo>
                  <a:lnTo>
                    <a:pt x="389570" y="223697"/>
                  </a:lnTo>
                  <a:cubicBezTo>
                    <a:pt x="389570" y="243273"/>
                    <a:pt x="373661" y="259183"/>
                    <a:pt x="354030" y="259183"/>
                  </a:cubicBezTo>
                  <a:lnTo>
                    <a:pt x="353923" y="259183"/>
                  </a:lnTo>
                  <a:cubicBezTo>
                    <a:pt x="334292" y="259183"/>
                    <a:pt x="318383" y="243273"/>
                    <a:pt x="318383" y="223697"/>
                  </a:cubicBezTo>
                  <a:lnTo>
                    <a:pt x="318383" y="176131"/>
                  </a:lnTo>
                  <a:cubicBezTo>
                    <a:pt x="318383" y="156501"/>
                    <a:pt x="334292" y="140591"/>
                    <a:pt x="353923" y="140591"/>
                  </a:cubicBezTo>
                  <a:close/>
                  <a:moveTo>
                    <a:pt x="194722" y="140591"/>
                  </a:moveTo>
                  <a:lnTo>
                    <a:pt x="194830" y="140591"/>
                  </a:lnTo>
                  <a:cubicBezTo>
                    <a:pt x="214460" y="140591"/>
                    <a:pt x="230370" y="156501"/>
                    <a:pt x="230370" y="176131"/>
                  </a:cubicBezTo>
                  <a:lnTo>
                    <a:pt x="230370" y="223697"/>
                  </a:lnTo>
                  <a:cubicBezTo>
                    <a:pt x="230370" y="243273"/>
                    <a:pt x="214460" y="259183"/>
                    <a:pt x="194830" y="259183"/>
                  </a:cubicBezTo>
                  <a:lnTo>
                    <a:pt x="194722" y="259183"/>
                  </a:lnTo>
                  <a:cubicBezTo>
                    <a:pt x="175092" y="259183"/>
                    <a:pt x="159182" y="243273"/>
                    <a:pt x="159182" y="223697"/>
                  </a:cubicBezTo>
                  <a:lnTo>
                    <a:pt x="159182" y="176131"/>
                  </a:lnTo>
                  <a:cubicBezTo>
                    <a:pt x="159182" y="156501"/>
                    <a:pt x="175092" y="140591"/>
                    <a:pt x="194722" y="140591"/>
                  </a:cubicBezTo>
                  <a:close/>
                  <a:moveTo>
                    <a:pt x="35577" y="140591"/>
                  </a:moveTo>
                  <a:lnTo>
                    <a:pt x="35685" y="140591"/>
                  </a:lnTo>
                  <a:cubicBezTo>
                    <a:pt x="55315" y="140591"/>
                    <a:pt x="71225" y="156501"/>
                    <a:pt x="71225" y="176131"/>
                  </a:cubicBezTo>
                  <a:lnTo>
                    <a:pt x="71225" y="223697"/>
                  </a:lnTo>
                  <a:cubicBezTo>
                    <a:pt x="71225" y="243273"/>
                    <a:pt x="55315" y="259183"/>
                    <a:pt x="35685" y="259183"/>
                  </a:cubicBezTo>
                  <a:lnTo>
                    <a:pt x="35577" y="259183"/>
                  </a:lnTo>
                  <a:cubicBezTo>
                    <a:pt x="15947" y="259183"/>
                    <a:pt x="37" y="243273"/>
                    <a:pt x="37" y="223697"/>
                  </a:cubicBezTo>
                  <a:lnTo>
                    <a:pt x="37" y="176131"/>
                  </a:lnTo>
                  <a:cubicBezTo>
                    <a:pt x="37" y="156501"/>
                    <a:pt x="15947" y="140591"/>
                    <a:pt x="35577" y="140591"/>
                  </a:cubicBezTo>
                  <a:close/>
                  <a:moveTo>
                    <a:pt x="289154" y="140537"/>
                  </a:moveTo>
                  <a:cubicBezTo>
                    <a:pt x="294062" y="140537"/>
                    <a:pt x="298052" y="144528"/>
                    <a:pt x="298052" y="149435"/>
                  </a:cubicBezTo>
                  <a:lnTo>
                    <a:pt x="298052" y="250230"/>
                  </a:lnTo>
                  <a:cubicBezTo>
                    <a:pt x="298052" y="255138"/>
                    <a:pt x="294062" y="259129"/>
                    <a:pt x="289154" y="259129"/>
                  </a:cubicBezTo>
                  <a:cubicBezTo>
                    <a:pt x="284246" y="259129"/>
                    <a:pt x="280255" y="255138"/>
                    <a:pt x="280255" y="250230"/>
                  </a:cubicBezTo>
                  <a:lnTo>
                    <a:pt x="280255" y="173542"/>
                  </a:lnTo>
                  <a:cubicBezTo>
                    <a:pt x="275510" y="178288"/>
                    <a:pt x="269955" y="183196"/>
                    <a:pt x="264130" y="186647"/>
                  </a:cubicBezTo>
                  <a:cubicBezTo>
                    <a:pt x="259978" y="189074"/>
                    <a:pt x="254585" y="187780"/>
                    <a:pt x="252050" y="183627"/>
                  </a:cubicBezTo>
                  <a:cubicBezTo>
                    <a:pt x="249461" y="179420"/>
                    <a:pt x="250756" y="173974"/>
                    <a:pt x="254962" y="171385"/>
                  </a:cubicBezTo>
                  <a:cubicBezTo>
                    <a:pt x="261164" y="167664"/>
                    <a:pt x="267851" y="161139"/>
                    <a:pt x="273244" y="154990"/>
                  </a:cubicBezTo>
                  <a:cubicBezTo>
                    <a:pt x="275887" y="152024"/>
                    <a:pt x="278098" y="149328"/>
                    <a:pt x="279608" y="147332"/>
                  </a:cubicBezTo>
                  <a:cubicBezTo>
                    <a:pt x="280363" y="146415"/>
                    <a:pt x="281118" y="145391"/>
                    <a:pt x="281819" y="144420"/>
                  </a:cubicBezTo>
                  <a:cubicBezTo>
                    <a:pt x="281819" y="144420"/>
                    <a:pt x="281927" y="144258"/>
                    <a:pt x="281927" y="144258"/>
                  </a:cubicBezTo>
                  <a:cubicBezTo>
                    <a:pt x="283599" y="141939"/>
                    <a:pt x="286296" y="140537"/>
                    <a:pt x="289154" y="140537"/>
                  </a:cubicBezTo>
                  <a:close/>
                  <a:moveTo>
                    <a:pt x="129953" y="140537"/>
                  </a:moveTo>
                  <a:cubicBezTo>
                    <a:pt x="134861" y="140537"/>
                    <a:pt x="138851" y="144528"/>
                    <a:pt x="138851" y="149435"/>
                  </a:cubicBezTo>
                  <a:lnTo>
                    <a:pt x="138851" y="250230"/>
                  </a:lnTo>
                  <a:cubicBezTo>
                    <a:pt x="138851" y="255138"/>
                    <a:pt x="134861" y="259129"/>
                    <a:pt x="129953" y="259129"/>
                  </a:cubicBezTo>
                  <a:cubicBezTo>
                    <a:pt x="125045" y="259129"/>
                    <a:pt x="121054" y="255138"/>
                    <a:pt x="121054" y="250230"/>
                  </a:cubicBezTo>
                  <a:lnTo>
                    <a:pt x="121054" y="173542"/>
                  </a:lnTo>
                  <a:cubicBezTo>
                    <a:pt x="116309" y="178288"/>
                    <a:pt x="110754" y="183196"/>
                    <a:pt x="104929" y="186647"/>
                  </a:cubicBezTo>
                  <a:cubicBezTo>
                    <a:pt x="100777" y="189074"/>
                    <a:pt x="95384" y="187780"/>
                    <a:pt x="92849" y="183627"/>
                  </a:cubicBezTo>
                  <a:cubicBezTo>
                    <a:pt x="90260" y="179420"/>
                    <a:pt x="91555" y="173974"/>
                    <a:pt x="95761" y="171385"/>
                  </a:cubicBezTo>
                  <a:cubicBezTo>
                    <a:pt x="101963" y="167664"/>
                    <a:pt x="108650" y="161139"/>
                    <a:pt x="114043" y="154990"/>
                  </a:cubicBezTo>
                  <a:cubicBezTo>
                    <a:pt x="116686" y="152024"/>
                    <a:pt x="118897" y="149328"/>
                    <a:pt x="120407" y="147332"/>
                  </a:cubicBezTo>
                  <a:cubicBezTo>
                    <a:pt x="121162" y="146415"/>
                    <a:pt x="121917" y="145391"/>
                    <a:pt x="122618" y="144420"/>
                  </a:cubicBezTo>
                  <a:cubicBezTo>
                    <a:pt x="122618" y="144420"/>
                    <a:pt x="122726" y="144258"/>
                    <a:pt x="122726" y="144258"/>
                  </a:cubicBezTo>
                  <a:cubicBezTo>
                    <a:pt x="124398" y="141939"/>
                    <a:pt x="127095" y="140537"/>
                    <a:pt x="129953" y="140537"/>
                  </a:cubicBezTo>
                  <a:close/>
                  <a:moveTo>
                    <a:pt x="103262" y="17851"/>
                  </a:moveTo>
                  <a:cubicBezTo>
                    <a:pt x="93447" y="17851"/>
                    <a:pt x="85519" y="25832"/>
                    <a:pt x="85519" y="35594"/>
                  </a:cubicBezTo>
                  <a:lnTo>
                    <a:pt x="85519" y="83160"/>
                  </a:lnTo>
                  <a:cubicBezTo>
                    <a:pt x="85519" y="92921"/>
                    <a:pt x="93447" y="100849"/>
                    <a:pt x="103262" y="100849"/>
                  </a:cubicBezTo>
                  <a:lnTo>
                    <a:pt x="103370" y="100849"/>
                  </a:lnTo>
                  <a:cubicBezTo>
                    <a:pt x="113131" y="100849"/>
                    <a:pt x="121113" y="92921"/>
                    <a:pt x="121113" y="83160"/>
                  </a:cubicBezTo>
                  <a:lnTo>
                    <a:pt x="121113" y="35594"/>
                  </a:lnTo>
                  <a:cubicBezTo>
                    <a:pt x="121113" y="25832"/>
                    <a:pt x="113131" y="17851"/>
                    <a:pt x="103370" y="17851"/>
                  </a:cubicBezTo>
                  <a:close/>
                  <a:moveTo>
                    <a:pt x="262406" y="17849"/>
                  </a:moveTo>
                  <a:cubicBezTo>
                    <a:pt x="252591" y="17849"/>
                    <a:pt x="244663" y="25830"/>
                    <a:pt x="244663" y="35592"/>
                  </a:cubicBezTo>
                  <a:lnTo>
                    <a:pt x="244663" y="83158"/>
                  </a:lnTo>
                  <a:cubicBezTo>
                    <a:pt x="244663" y="92919"/>
                    <a:pt x="252591" y="100847"/>
                    <a:pt x="262406" y="100847"/>
                  </a:cubicBezTo>
                  <a:lnTo>
                    <a:pt x="262514" y="100847"/>
                  </a:lnTo>
                  <a:cubicBezTo>
                    <a:pt x="272275" y="100847"/>
                    <a:pt x="280257" y="92919"/>
                    <a:pt x="280257" y="83158"/>
                  </a:cubicBezTo>
                  <a:lnTo>
                    <a:pt x="280257" y="35592"/>
                  </a:lnTo>
                  <a:cubicBezTo>
                    <a:pt x="280257" y="25830"/>
                    <a:pt x="272275" y="17849"/>
                    <a:pt x="262514" y="17849"/>
                  </a:cubicBezTo>
                  <a:close/>
                  <a:moveTo>
                    <a:pt x="421552" y="17848"/>
                  </a:moveTo>
                  <a:cubicBezTo>
                    <a:pt x="411737" y="17848"/>
                    <a:pt x="403809" y="25829"/>
                    <a:pt x="403809" y="35591"/>
                  </a:cubicBezTo>
                  <a:lnTo>
                    <a:pt x="403809" y="83157"/>
                  </a:lnTo>
                  <a:cubicBezTo>
                    <a:pt x="403809" y="92918"/>
                    <a:pt x="411737" y="100846"/>
                    <a:pt x="421552" y="100846"/>
                  </a:cubicBezTo>
                  <a:lnTo>
                    <a:pt x="421660" y="100846"/>
                  </a:lnTo>
                  <a:cubicBezTo>
                    <a:pt x="431421" y="100846"/>
                    <a:pt x="439403" y="92918"/>
                    <a:pt x="439403" y="83157"/>
                  </a:cubicBezTo>
                  <a:lnTo>
                    <a:pt x="439403" y="35591"/>
                  </a:lnTo>
                  <a:cubicBezTo>
                    <a:pt x="439403" y="25829"/>
                    <a:pt x="431421" y="17848"/>
                    <a:pt x="421660" y="17848"/>
                  </a:cubicBezTo>
                  <a:close/>
                  <a:moveTo>
                    <a:pt x="197639" y="54"/>
                  </a:moveTo>
                  <a:cubicBezTo>
                    <a:pt x="202547" y="54"/>
                    <a:pt x="206537" y="4045"/>
                    <a:pt x="206537" y="8952"/>
                  </a:cubicBezTo>
                  <a:lnTo>
                    <a:pt x="206537" y="109747"/>
                  </a:lnTo>
                  <a:cubicBezTo>
                    <a:pt x="206537" y="114655"/>
                    <a:pt x="202547" y="118646"/>
                    <a:pt x="197639" y="118646"/>
                  </a:cubicBezTo>
                  <a:cubicBezTo>
                    <a:pt x="192731" y="118646"/>
                    <a:pt x="188740" y="114655"/>
                    <a:pt x="188740" y="109747"/>
                  </a:cubicBezTo>
                  <a:lnTo>
                    <a:pt x="188740" y="33059"/>
                  </a:lnTo>
                  <a:cubicBezTo>
                    <a:pt x="183995" y="37805"/>
                    <a:pt x="178440" y="42713"/>
                    <a:pt x="172615" y="46164"/>
                  </a:cubicBezTo>
                  <a:cubicBezTo>
                    <a:pt x="168463" y="48591"/>
                    <a:pt x="163070" y="47297"/>
                    <a:pt x="160535" y="43144"/>
                  </a:cubicBezTo>
                  <a:cubicBezTo>
                    <a:pt x="157946" y="38937"/>
                    <a:pt x="159241" y="33491"/>
                    <a:pt x="163447" y="30902"/>
                  </a:cubicBezTo>
                  <a:cubicBezTo>
                    <a:pt x="169649" y="27181"/>
                    <a:pt x="176336" y="20656"/>
                    <a:pt x="181729" y="14507"/>
                  </a:cubicBezTo>
                  <a:cubicBezTo>
                    <a:pt x="184372" y="11541"/>
                    <a:pt x="186583" y="8845"/>
                    <a:pt x="188093" y="6850"/>
                  </a:cubicBezTo>
                  <a:cubicBezTo>
                    <a:pt x="188848" y="5932"/>
                    <a:pt x="189603" y="4908"/>
                    <a:pt x="190304" y="3937"/>
                  </a:cubicBezTo>
                  <a:cubicBezTo>
                    <a:pt x="190304" y="3937"/>
                    <a:pt x="190412" y="3775"/>
                    <a:pt x="190412" y="3775"/>
                  </a:cubicBezTo>
                  <a:cubicBezTo>
                    <a:pt x="192084" y="1457"/>
                    <a:pt x="194781" y="54"/>
                    <a:pt x="197639" y="54"/>
                  </a:cubicBezTo>
                  <a:close/>
                  <a:moveTo>
                    <a:pt x="103262" y="54"/>
                  </a:moveTo>
                  <a:lnTo>
                    <a:pt x="103370" y="54"/>
                  </a:lnTo>
                  <a:cubicBezTo>
                    <a:pt x="123000" y="54"/>
                    <a:pt x="138910" y="15964"/>
                    <a:pt x="138910" y="35594"/>
                  </a:cubicBezTo>
                  <a:lnTo>
                    <a:pt x="138910" y="83160"/>
                  </a:lnTo>
                  <a:cubicBezTo>
                    <a:pt x="138910" y="102736"/>
                    <a:pt x="123000" y="118646"/>
                    <a:pt x="103370" y="118646"/>
                  </a:cubicBezTo>
                  <a:lnTo>
                    <a:pt x="103262" y="118646"/>
                  </a:lnTo>
                  <a:cubicBezTo>
                    <a:pt x="83632" y="118646"/>
                    <a:pt x="67722" y="102736"/>
                    <a:pt x="67722" y="83160"/>
                  </a:cubicBezTo>
                  <a:lnTo>
                    <a:pt x="67722" y="35594"/>
                  </a:lnTo>
                  <a:cubicBezTo>
                    <a:pt x="67722" y="15964"/>
                    <a:pt x="83632" y="54"/>
                    <a:pt x="103262" y="54"/>
                  </a:cubicBezTo>
                  <a:close/>
                  <a:moveTo>
                    <a:pt x="356784" y="53"/>
                  </a:moveTo>
                  <a:cubicBezTo>
                    <a:pt x="361692" y="53"/>
                    <a:pt x="365682" y="4044"/>
                    <a:pt x="365682" y="8951"/>
                  </a:cubicBezTo>
                  <a:lnTo>
                    <a:pt x="365682" y="109746"/>
                  </a:lnTo>
                  <a:cubicBezTo>
                    <a:pt x="365682" y="114654"/>
                    <a:pt x="361692" y="118645"/>
                    <a:pt x="356784" y="118645"/>
                  </a:cubicBezTo>
                  <a:cubicBezTo>
                    <a:pt x="351876" y="118645"/>
                    <a:pt x="347885" y="114654"/>
                    <a:pt x="347885" y="109746"/>
                  </a:cubicBezTo>
                  <a:lnTo>
                    <a:pt x="347885" y="33058"/>
                  </a:lnTo>
                  <a:cubicBezTo>
                    <a:pt x="343140" y="37804"/>
                    <a:pt x="337585" y="42712"/>
                    <a:pt x="331760" y="46163"/>
                  </a:cubicBezTo>
                  <a:cubicBezTo>
                    <a:pt x="327608" y="48590"/>
                    <a:pt x="322215" y="47296"/>
                    <a:pt x="319680" y="43143"/>
                  </a:cubicBezTo>
                  <a:cubicBezTo>
                    <a:pt x="317091" y="38936"/>
                    <a:pt x="318386" y="33490"/>
                    <a:pt x="322592" y="30901"/>
                  </a:cubicBezTo>
                  <a:cubicBezTo>
                    <a:pt x="328794" y="27180"/>
                    <a:pt x="335481" y="20655"/>
                    <a:pt x="340874" y="14506"/>
                  </a:cubicBezTo>
                  <a:cubicBezTo>
                    <a:pt x="343517" y="11540"/>
                    <a:pt x="345728" y="8844"/>
                    <a:pt x="347238" y="6849"/>
                  </a:cubicBezTo>
                  <a:cubicBezTo>
                    <a:pt x="347993" y="5931"/>
                    <a:pt x="348748" y="4907"/>
                    <a:pt x="349449" y="3936"/>
                  </a:cubicBezTo>
                  <a:cubicBezTo>
                    <a:pt x="349449" y="3936"/>
                    <a:pt x="349557" y="3774"/>
                    <a:pt x="349557" y="3774"/>
                  </a:cubicBezTo>
                  <a:cubicBezTo>
                    <a:pt x="351229" y="1456"/>
                    <a:pt x="353926" y="53"/>
                    <a:pt x="356784" y="53"/>
                  </a:cubicBezTo>
                  <a:close/>
                  <a:moveTo>
                    <a:pt x="262406" y="52"/>
                  </a:moveTo>
                  <a:lnTo>
                    <a:pt x="262514" y="52"/>
                  </a:lnTo>
                  <a:cubicBezTo>
                    <a:pt x="282144" y="52"/>
                    <a:pt x="298054" y="15962"/>
                    <a:pt x="298054" y="35592"/>
                  </a:cubicBezTo>
                  <a:lnTo>
                    <a:pt x="298054" y="83158"/>
                  </a:lnTo>
                  <a:cubicBezTo>
                    <a:pt x="298054" y="102734"/>
                    <a:pt x="282144" y="118644"/>
                    <a:pt x="262514" y="118644"/>
                  </a:cubicBezTo>
                  <a:lnTo>
                    <a:pt x="262406" y="118644"/>
                  </a:lnTo>
                  <a:cubicBezTo>
                    <a:pt x="242776" y="118644"/>
                    <a:pt x="226866" y="102734"/>
                    <a:pt x="226866" y="83158"/>
                  </a:cubicBezTo>
                  <a:lnTo>
                    <a:pt x="226866" y="35592"/>
                  </a:lnTo>
                  <a:cubicBezTo>
                    <a:pt x="226866" y="15962"/>
                    <a:pt x="242776" y="52"/>
                    <a:pt x="262406" y="52"/>
                  </a:cubicBezTo>
                  <a:close/>
                  <a:moveTo>
                    <a:pt x="421552" y="51"/>
                  </a:moveTo>
                  <a:lnTo>
                    <a:pt x="421660" y="51"/>
                  </a:lnTo>
                  <a:cubicBezTo>
                    <a:pt x="441290" y="51"/>
                    <a:pt x="457200" y="15961"/>
                    <a:pt x="457200" y="35591"/>
                  </a:cubicBezTo>
                  <a:lnTo>
                    <a:pt x="457200" y="83157"/>
                  </a:lnTo>
                  <a:cubicBezTo>
                    <a:pt x="457200" y="102733"/>
                    <a:pt x="441290" y="118643"/>
                    <a:pt x="421660" y="118643"/>
                  </a:cubicBezTo>
                  <a:lnTo>
                    <a:pt x="421552" y="118643"/>
                  </a:lnTo>
                  <a:cubicBezTo>
                    <a:pt x="401922" y="118643"/>
                    <a:pt x="386012" y="102733"/>
                    <a:pt x="386012" y="83157"/>
                  </a:cubicBezTo>
                  <a:lnTo>
                    <a:pt x="386012" y="35591"/>
                  </a:lnTo>
                  <a:cubicBezTo>
                    <a:pt x="386012" y="15961"/>
                    <a:pt x="401922" y="51"/>
                    <a:pt x="421552" y="51"/>
                  </a:cubicBezTo>
                  <a:close/>
                  <a:moveTo>
                    <a:pt x="38439" y="0"/>
                  </a:moveTo>
                  <a:cubicBezTo>
                    <a:pt x="43346" y="0"/>
                    <a:pt x="47337" y="3991"/>
                    <a:pt x="47337" y="8898"/>
                  </a:cubicBezTo>
                  <a:lnTo>
                    <a:pt x="47337" y="109693"/>
                  </a:lnTo>
                  <a:cubicBezTo>
                    <a:pt x="47337" y="114601"/>
                    <a:pt x="43346" y="118592"/>
                    <a:pt x="38439" y="118592"/>
                  </a:cubicBezTo>
                  <a:cubicBezTo>
                    <a:pt x="33531" y="118592"/>
                    <a:pt x="29540" y="114601"/>
                    <a:pt x="29540" y="109693"/>
                  </a:cubicBezTo>
                  <a:lnTo>
                    <a:pt x="29540" y="33005"/>
                  </a:lnTo>
                  <a:cubicBezTo>
                    <a:pt x="24794" y="37751"/>
                    <a:pt x="19239" y="42659"/>
                    <a:pt x="13415" y="46110"/>
                  </a:cubicBezTo>
                  <a:cubicBezTo>
                    <a:pt x="9263" y="48537"/>
                    <a:pt x="3870" y="47243"/>
                    <a:pt x="1335" y="43090"/>
                  </a:cubicBezTo>
                  <a:cubicBezTo>
                    <a:pt x="-1254" y="38883"/>
                    <a:pt x="40" y="33437"/>
                    <a:pt x="4247" y="30848"/>
                  </a:cubicBezTo>
                  <a:cubicBezTo>
                    <a:pt x="10449" y="27127"/>
                    <a:pt x="17136" y="20601"/>
                    <a:pt x="22529" y="14453"/>
                  </a:cubicBezTo>
                  <a:cubicBezTo>
                    <a:pt x="25171" y="11487"/>
                    <a:pt x="27383" y="8791"/>
                    <a:pt x="28893" y="6795"/>
                  </a:cubicBezTo>
                  <a:cubicBezTo>
                    <a:pt x="29648" y="5878"/>
                    <a:pt x="30403" y="4854"/>
                    <a:pt x="31104" y="3883"/>
                  </a:cubicBezTo>
                  <a:cubicBezTo>
                    <a:pt x="31104" y="3883"/>
                    <a:pt x="31212" y="3721"/>
                    <a:pt x="31212" y="3721"/>
                  </a:cubicBezTo>
                  <a:cubicBezTo>
                    <a:pt x="32884" y="1402"/>
                    <a:pt x="35580" y="0"/>
                    <a:pt x="38439" y="0"/>
                  </a:cubicBezTo>
                  <a:close/>
                </a:path>
              </a:pathLst>
            </a:custGeom>
            <a:solidFill>
              <a:srgbClr val="000000"/>
            </a:solidFill>
            <a:ln w="1508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6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215" name="Text Placeholder 112">
              <a:extLst>
                <a:ext uri="{FF2B5EF4-FFF2-40B4-BE49-F238E27FC236}">
                  <a16:creationId xmlns:a16="http://schemas.microsoft.com/office/drawing/2014/main" id="{5EC86769-8F64-C473-82EE-2A23A1B989D9}"/>
                </a:ext>
              </a:extLst>
            </p:cNvPr>
            <p:cNvSpPr txBox="1">
              <a:spLocks/>
            </p:cNvSpPr>
            <p:nvPr/>
          </p:nvSpPr>
          <p:spPr>
            <a:xfrm>
              <a:off x="5892514" y="2280752"/>
              <a:ext cx="556242" cy="246221"/>
            </a:xfrm>
            <a:prstGeom prst="rect">
              <a:avLst/>
            </a:prstGeom>
          </p:spPr>
          <p:txBody>
            <a:bodyPr vert="horz" wrap="none" lIns="0" tIns="0" rIns="0" bIns="0" rtlCol="0" anchor="ctr">
              <a:spAutoFit/>
            </a:bodyPr>
            <a:lstStyle>
              <a:lvl1pPr marL="228600" marR="0" indent="-228600" algn="ctr" defTabSz="228600" rtl="0" eaLnBrk="1" latinLnBrk="0" hangingPunct="1">
                <a:lnSpc>
                  <a:spcPct val="90000"/>
                </a:lnSpc>
                <a:spcBef>
                  <a:spcPts val="0"/>
                </a:spcBef>
                <a:spcAft>
                  <a:spcPts val="0"/>
                </a:spcAft>
                <a:buClrTx/>
                <a:buSzPct val="100000"/>
                <a:buFont typeface="Arial" panose="020B0604020202020204" pitchFamily="34" charset="0"/>
                <a:buChar char="•"/>
                <a:tabLst/>
                <a:defRPr kumimoji="0" lang="en-US" sz="900" b="0" i="0" u="none" strike="noStrike" kern="1200" cap="none" spc="0" normalizeH="0" baseline="0" dirty="0" smtClean="0">
                  <a:ln>
                    <a:noFill/>
                  </a:ln>
                  <a:solidFill>
                    <a:srgbClr val="000000"/>
                  </a:solidFill>
                  <a:effectLst/>
                  <a:uLnTx/>
                  <a:uFillTx/>
                  <a:latin typeface="Segoe UI Semibold" panose="020B0702040204020203" pitchFamily="34" charset="0"/>
                  <a:ea typeface="+mn-ea"/>
                  <a:cs typeface="Segoe UI Semibold" panose="020B0702040204020203" pitchFamily="34" charset="0"/>
                  <a:sym typeface="Trebuchet MS"/>
                </a:defRPr>
              </a:lvl1pPr>
              <a:lvl2pPr marL="457200" marR="0" indent="-230188" algn="l" defTabSz="228600" rtl="0" eaLnBrk="1" latinLnBrk="0" hangingPunct="1">
                <a:lnSpc>
                  <a:spcPct val="90000"/>
                </a:lnSpc>
                <a:spcBef>
                  <a:spcPts val="800"/>
                </a:spcBef>
                <a:spcAft>
                  <a:spcPts val="0"/>
                </a:spcAft>
                <a:buClrTx/>
                <a:buSzPct val="100000"/>
                <a:buFont typeface="Arial" panose="020B0604020202020204" pitchFamily="34" charset="0"/>
                <a:buChar char="–"/>
                <a:tabLst/>
                <a:defRPr sz="1600" b="0" i="0" u="none" strike="noStrike" cap="none" spc="0" baseline="0">
                  <a:ln>
                    <a:noFill/>
                  </a:ln>
                  <a:solidFill>
                    <a:schemeClr val="tx2"/>
                  </a:solidFill>
                  <a:uFillTx/>
                  <a:latin typeface="+mn-lt"/>
                  <a:ea typeface="Trebuchet MS"/>
                  <a:cs typeface="Trebuchet MS"/>
                  <a:sym typeface="Trebuchet MS"/>
                </a:defRPr>
              </a:lvl2pPr>
              <a:lvl3pPr marL="685800" marR="0" indent="-228600" algn="l" defTabSz="228600" rtl="0" eaLnBrk="1" latinLnBrk="0" hangingPunct="1">
                <a:lnSpc>
                  <a:spcPct val="90000"/>
                </a:lnSpc>
                <a:spcBef>
                  <a:spcPts val="800"/>
                </a:spcBef>
                <a:spcAft>
                  <a:spcPts val="0"/>
                </a:spcAft>
                <a:buClrTx/>
                <a:buSzPct val="100000"/>
                <a:buFont typeface="Arial" panose="020B0604020202020204" pitchFamily="34" charset="0"/>
                <a:buChar char="•"/>
                <a:tabLst/>
                <a:defRPr sz="1600" b="0" i="0" u="none" strike="noStrike" cap="none" spc="0" baseline="0">
                  <a:ln>
                    <a:noFill/>
                  </a:ln>
                  <a:solidFill>
                    <a:schemeClr val="tx2"/>
                  </a:solidFill>
                  <a:uFillTx/>
                  <a:latin typeface="+mn-lt"/>
                  <a:ea typeface="Trebuchet MS"/>
                  <a:cs typeface="Trebuchet MS"/>
                  <a:sym typeface="Trebuchet MS"/>
                </a:defRPr>
              </a:lvl3pPr>
              <a:lvl4pPr marL="914400" marR="0" indent="-228600" algn="l" defTabSz="228600" rtl="0" eaLnBrk="1" latinLnBrk="0" hangingPunct="1">
                <a:lnSpc>
                  <a:spcPct val="90000"/>
                </a:lnSpc>
                <a:spcBef>
                  <a:spcPts val="800"/>
                </a:spcBef>
                <a:spcAft>
                  <a:spcPts val="0"/>
                </a:spcAft>
                <a:buClrTx/>
                <a:buSzPct val="100000"/>
                <a:buFont typeface="Arial" panose="020B0604020202020204" pitchFamily="34" charset="0"/>
                <a:buChar char="–"/>
                <a:tabLst/>
                <a:defRPr sz="1600" b="0" i="0" u="none" strike="noStrike" cap="none" spc="0" baseline="0">
                  <a:ln>
                    <a:noFill/>
                  </a:ln>
                  <a:solidFill>
                    <a:schemeClr val="tx2"/>
                  </a:solidFill>
                  <a:uFillTx/>
                  <a:latin typeface="+mn-lt"/>
                  <a:ea typeface="Trebuchet MS"/>
                  <a:cs typeface="Trebuchet MS"/>
                  <a:sym typeface="Trebuchet MS"/>
                </a:defRPr>
              </a:lvl4pPr>
              <a:lvl5pPr marL="1143000" marR="0" indent="-231775" algn="l" defTabSz="228600" rtl="0" eaLnBrk="1" latinLnBrk="0" hangingPunct="1">
                <a:lnSpc>
                  <a:spcPct val="90000"/>
                </a:lnSpc>
                <a:spcBef>
                  <a:spcPts val="800"/>
                </a:spcBef>
                <a:spcAft>
                  <a:spcPts val="0"/>
                </a:spcAft>
                <a:buClrTx/>
                <a:buSzPct val="100000"/>
                <a:buFont typeface="Arial" panose="020B0604020202020204" pitchFamily="34" charset="0"/>
                <a:buChar char="•"/>
                <a:tabLst/>
                <a:defRPr sz="1600" b="0" i="0" u="none" strike="noStrike" cap="none" spc="0" baseline="0">
                  <a:ln>
                    <a:noFill/>
                  </a:ln>
                  <a:solidFill>
                    <a:schemeClr val="tx2"/>
                  </a:solidFill>
                  <a:uFillTx/>
                  <a:latin typeface="+mn-lt"/>
                  <a:ea typeface="Trebuchet MS"/>
                  <a:cs typeface="Trebuchet MS"/>
                  <a:sym typeface="Trebuchet MS"/>
                </a:defRPr>
              </a:lvl5pPr>
              <a:lvl6pPr marL="1371600" marR="0" indent="-228600" algn="l" defTabSz="228600" rtl="0" eaLnBrk="1" latinLnBrk="0" hangingPunct="1">
                <a:lnSpc>
                  <a:spcPct val="90000"/>
                </a:lnSpc>
                <a:spcBef>
                  <a:spcPts val="800"/>
                </a:spcBef>
                <a:spcAft>
                  <a:spcPts val="0"/>
                </a:spcAft>
                <a:buClrTx/>
                <a:buSzPct val="100000"/>
                <a:buFont typeface="Arial" panose="020B0604020202020204" pitchFamily="34" charset="0"/>
                <a:buChar char="–"/>
                <a:tabLst/>
                <a:defRPr sz="1600" b="0" i="0" u="none" strike="noStrike" cap="none" spc="0" baseline="0">
                  <a:ln>
                    <a:noFill/>
                  </a:ln>
                  <a:solidFill>
                    <a:schemeClr val="tx2"/>
                  </a:solidFill>
                  <a:uFillTx/>
                  <a:latin typeface="+mn-lt"/>
                  <a:ea typeface="Trebuchet MS"/>
                  <a:cs typeface="Trebuchet MS"/>
                  <a:sym typeface="Trebuchet MS"/>
                </a:defRPr>
              </a:lvl6pPr>
              <a:lvl7pPr marL="1600200" marR="0" indent="-228600" algn="l" defTabSz="228600" rtl="0" eaLnBrk="1" latinLnBrk="0" hangingPunct="1">
                <a:lnSpc>
                  <a:spcPct val="90000"/>
                </a:lnSpc>
                <a:spcBef>
                  <a:spcPts val="800"/>
                </a:spcBef>
                <a:spcAft>
                  <a:spcPts val="0"/>
                </a:spcAft>
                <a:buClrTx/>
                <a:buSzPct val="100000"/>
                <a:buFont typeface="Arial"/>
                <a:buChar char="•"/>
                <a:tabLst/>
                <a:defRPr sz="1600" b="0" i="0" u="none" strike="noStrike" cap="none" spc="0" baseline="0">
                  <a:ln>
                    <a:noFill/>
                  </a:ln>
                  <a:solidFill>
                    <a:schemeClr val="tx2"/>
                  </a:solidFill>
                  <a:uFillTx/>
                  <a:latin typeface="+mn-lt"/>
                  <a:ea typeface="Trebuchet MS"/>
                  <a:cs typeface="Trebuchet MS"/>
                  <a:sym typeface="Trebuchet MS"/>
                </a:defRPr>
              </a:lvl7pPr>
              <a:lvl8pPr marL="1828800" marR="0" indent="-228600" algn="l" defTabSz="228600" rtl="0" eaLnBrk="1" latinLnBrk="0" hangingPunct="1">
                <a:lnSpc>
                  <a:spcPct val="90000"/>
                </a:lnSpc>
                <a:spcBef>
                  <a:spcPts val="800"/>
                </a:spcBef>
                <a:spcAft>
                  <a:spcPts val="0"/>
                </a:spcAft>
                <a:buClrTx/>
                <a:buSzPct val="100000"/>
                <a:buFont typeface="Arial" panose="020B0604020202020204" pitchFamily="34" charset="0"/>
                <a:buChar char="–"/>
                <a:tabLst/>
                <a:defRPr sz="1600" b="0" i="0" u="none" strike="noStrike" cap="none" spc="0" baseline="0">
                  <a:ln>
                    <a:noFill/>
                  </a:ln>
                  <a:solidFill>
                    <a:schemeClr val="tx2"/>
                  </a:solidFill>
                  <a:uFillTx/>
                  <a:latin typeface="+mn-lt"/>
                  <a:ea typeface="Trebuchet MS"/>
                  <a:cs typeface="Trebuchet MS"/>
                  <a:sym typeface="Trebuchet MS"/>
                </a:defRPr>
              </a:lvl8pPr>
              <a:lvl9pPr marL="2057400" marR="0" indent="-228600" algn="l" defTabSz="228600" rtl="0" eaLnBrk="1" latinLnBrk="0" hangingPunct="1">
                <a:lnSpc>
                  <a:spcPct val="90000"/>
                </a:lnSpc>
                <a:spcBef>
                  <a:spcPts val="800"/>
                </a:spcBef>
                <a:spcAft>
                  <a:spcPts val="0"/>
                </a:spcAft>
                <a:buClrTx/>
                <a:buSzPct val="100000"/>
                <a:buFont typeface="Arial"/>
                <a:buChar char="•"/>
                <a:tabLst/>
                <a:defRPr sz="1600" b="0" i="0" u="none" strike="noStrike" cap="none" spc="0" baseline="0">
                  <a:ln>
                    <a:noFill/>
                  </a:ln>
                  <a:solidFill>
                    <a:schemeClr val="tx2"/>
                  </a:solidFill>
                  <a:uFillTx/>
                  <a:latin typeface="+mn-lt"/>
                  <a:ea typeface="Trebuchet MS"/>
                  <a:cs typeface="Trebuchet MS"/>
                  <a:sym typeface="Trebuchet MS"/>
                </a:defRPr>
              </a:lvl9pPr>
            </a:lstStyle>
            <a:p>
              <a:pPr marL="0" marR="0" lvl="0" indent="0" algn="ctr" defTabSz="932742" rtl="0" eaLnBrk="1" fontAlgn="auto" latinLnBrk="0" hangingPunct="1">
                <a:lnSpc>
                  <a:spcPct val="100000"/>
                </a:lnSpc>
                <a:spcBef>
                  <a:spcPts val="0"/>
                </a:spcBef>
                <a:spcAft>
                  <a:spcPts val="0"/>
                </a:spcAft>
                <a:buClrTx/>
                <a:buSzPct val="90000"/>
                <a:buFont typeface="Arial" panose="020B0604020202020204" pitchFamily="34" charset="0"/>
                <a:buNone/>
                <a:tabLst/>
                <a:defRPr/>
              </a:pPr>
              <a:r>
                <a:rPr kumimoji="0" lang="en-US" sz="800" b="0" i="0" u="none" strike="noStrike" kern="1200" cap="none" spc="0" normalizeH="0" baseline="0" noProof="0">
                  <a:ln>
                    <a:noFill/>
                  </a:ln>
                  <a:solidFill>
                    <a:srgbClr val="000000"/>
                  </a:solidFill>
                  <a:effectLst/>
                  <a:uLnTx/>
                  <a:uFillTx/>
                  <a:latin typeface="+mn-lt"/>
                  <a:ea typeface="+mn-ea"/>
                  <a:cs typeface="Segoe Sans Display Semibold" pitchFamily="2" charset="0"/>
                  <a:sym typeface="Trebuchet MS"/>
                </a:rPr>
                <a:t>Data</a:t>
              </a:r>
            </a:p>
            <a:p>
              <a:pPr marL="0" marR="0" lvl="0" indent="0" algn="ctr" defTabSz="932742" rtl="0" eaLnBrk="1" fontAlgn="auto" latinLnBrk="0" hangingPunct="1">
                <a:lnSpc>
                  <a:spcPct val="100000"/>
                </a:lnSpc>
                <a:spcBef>
                  <a:spcPts val="0"/>
                </a:spcBef>
                <a:spcAft>
                  <a:spcPts val="0"/>
                </a:spcAft>
                <a:buClrTx/>
                <a:buSzPct val="90000"/>
                <a:buFont typeface="Arial" panose="020B0604020202020204" pitchFamily="34" charset="0"/>
                <a:buNone/>
                <a:tabLst/>
                <a:defRPr/>
              </a:pPr>
              <a:r>
                <a:rPr kumimoji="0" lang="en-US" sz="800" b="0" i="0" u="none" strike="noStrike" kern="1200" cap="none" spc="0" normalizeH="0" baseline="0" noProof="0">
                  <a:ln>
                    <a:noFill/>
                  </a:ln>
                  <a:solidFill>
                    <a:srgbClr val="000000"/>
                  </a:solidFill>
                  <a:effectLst/>
                  <a:uLnTx/>
                  <a:uFillTx/>
                  <a:latin typeface="+mn-lt"/>
                  <a:ea typeface="+mn-ea"/>
                  <a:cs typeface="Segoe Sans Display Semibold" pitchFamily="2" charset="0"/>
                  <a:sym typeface="Trebuchet MS"/>
                </a:rPr>
                <a:t>Engineering</a:t>
              </a:r>
            </a:p>
          </p:txBody>
        </p:sp>
        <p:sp>
          <p:nvSpPr>
            <p:cNvPr id="216" name="Graphic 299" descr="Icon of a computer chip">
              <a:extLst>
                <a:ext uri="{FF2B5EF4-FFF2-40B4-BE49-F238E27FC236}">
                  <a16:creationId xmlns:a16="http://schemas.microsoft.com/office/drawing/2014/main" id="{53EE04D7-71F6-B608-5C8E-5D946713C778}"/>
                </a:ext>
              </a:extLst>
            </p:cNvPr>
            <p:cNvSpPr/>
            <p:nvPr/>
          </p:nvSpPr>
          <p:spPr>
            <a:xfrm>
              <a:off x="7995690" y="1874351"/>
              <a:ext cx="293648" cy="293658"/>
            </a:xfrm>
            <a:custGeom>
              <a:avLst/>
              <a:gdLst>
                <a:gd name="connsiteX0" fmla="*/ 209778 w 316646"/>
                <a:gd name="connsiteY0" fmla="*/ 0 h 316658"/>
                <a:gd name="connsiteX1" fmla="*/ 221542 w 316646"/>
                <a:gd name="connsiteY1" fmla="*/ 10259 h 316658"/>
                <a:gd name="connsiteX2" fmla="*/ 221653 w 316646"/>
                <a:gd name="connsiteY2" fmla="*/ 11874 h 316658"/>
                <a:gd name="connsiteX3" fmla="*/ 221653 w 316646"/>
                <a:gd name="connsiteY3" fmla="*/ 48684 h 316658"/>
                <a:gd name="connsiteX4" fmla="*/ 267962 w 316646"/>
                <a:gd name="connsiteY4" fmla="*/ 94994 h 316658"/>
                <a:gd name="connsiteX5" fmla="*/ 304772 w 316646"/>
                <a:gd name="connsiteY5" fmla="*/ 94994 h 316658"/>
                <a:gd name="connsiteX6" fmla="*/ 316643 w 316646"/>
                <a:gd name="connsiteY6" fmla="*/ 106872 h 316658"/>
                <a:gd name="connsiteX7" fmla="*/ 306387 w 316646"/>
                <a:gd name="connsiteY7" fmla="*/ 118632 h 316658"/>
                <a:gd name="connsiteX8" fmla="*/ 304772 w 316646"/>
                <a:gd name="connsiteY8" fmla="*/ 118743 h 316658"/>
                <a:gd name="connsiteX9" fmla="*/ 269150 w 316646"/>
                <a:gd name="connsiteY9" fmla="*/ 118743 h 316658"/>
                <a:gd name="connsiteX10" fmla="*/ 269150 w 316646"/>
                <a:gd name="connsiteY10" fmla="*/ 146449 h 316658"/>
                <a:gd name="connsiteX11" fmla="*/ 304772 w 316646"/>
                <a:gd name="connsiteY11" fmla="*/ 146449 h 316658"/>
                <a:gd name="connsiteX12" fmla="*/ 316536 w 316646"/>
                <a:gd name="connsiteY12" fmla="*/ 156708 h 316658"/>
                <a:gd name="connsiteX13" fmla="*/ 316647 w 316646"/>
                <a:gd name="connsiteY13" fmla="*/ 158323 h 316658"/>
                <a:gd name="connsiteX14" fmla="*/ 306387 w 316646"/>
                <a:gd name="connsiteY14" fmla="*/ 170087 h 316658"/>
                <a:gd name="connsiteX15" fmla="*/ 304772 w 316646"/>
                <a:gd name="connsiteY15" fmla="*/ 170198 h 316658"/>
                <a:gd name="connsiteX16" fmla="*/ 269150 w 316646"/>
                <a:gd name="connsiteY16" fmla="*/ 170198 h 316658"/>
                <a:gd name="connsiteX17" fmla="*/ 269150 w 316646"/>
                <a:gd name="connsiteY17" fmla="*/ 197904 h 316658"/>
                <a:gd name="connsiteX18" fmla="*/ 304772 w 316646"/>
                <a:gd name="connsiteY18" fmla="*/ 197904 h 316658"/>
                <a:gd name="connsiteX19" fmla="*/ 316536 w 316646"/>
                <a:gd name="connsiteY19" fmla="*/ 208164 h 316658"/>
                <a:gd name="connsiteX20" fmla="*/ 316647 w 316646"/>
                <a:gd name="connsiteY20" fmla="*/ 209778 h 316658"/>
                <a:gd name="connsiteX21" fmla="*/ 306387 w 316646"/>
                <a:gd name="connsiteY21" fmla="*/ 221542 h 316658"/>
                <a:gd name="connsiteX22" fmla="*/ 304772 w 316646"/>
                <a:gd name="connsiteY22" fmla="*/ 221653 h 316658"/>
                <a:gd name="connsiteX23" fmla="*/ 267962 w 316646"/>
                <a:gd name="connsiteY23" fmla="*/ 221653 h 316658"/>
                <a:gd name="connsiteX24" fmla="*/ 221653 w 316646"/>
                <a:gd name="connsiteY24" fmla="*/ 267978 h 316658"/>
                <a:gd name="connsiteX25" fmla="*/ 221653 w 316646"/>
                <a:gd name="connsiteY25" fmla="*/ 304788 h 316658"/>
                <a:gd name="connsiteX26" fmla="*/ 209775 w 316646"/>
                <a:gd name="connsiteY26" fmla="*/ 316659 h 316658"/>
                <a:gd name="connsiteX27" fmla="*/ 198015 w 316646"/>
                <a:gd name="connsiteY27" fmla="*/ 306403 h 316658"/>
                <a:gd name="connsiteX28" fmla="*/ 197904 w 316646"/>
                <a:gd name="connsiteY28" fmla="*/ 304788 h 316658"/>
                <a:gd name="connsiteX29" fmla="*/ 197904 w 316646"/>
                <a:gd name="connsiteY29" fmla="*/ 269150 h 316658"/>
                <a:gd name="connsiteX30" fmla="*/ 170182 w 316646"/>
                <a:gd name="connsiteY30" fmla="*/ 269150 h 316658"/>
                <a:gd name="connsiteX31" fmla="*/ 170198 w 316646"/>
                <a:gd name="connsiteY31" fmla="*/ 304788 h 316658"/>
                <a:gd name="connsiteX32" fmla="*/ 159938 w 316646"/>
                <a:gd name="connsiteY32" fmla="*/ 316552 h 316658"/>
                <a:gd name="connsiteX33" fmla="*/ 158323 w 316646"/>
                <a:gd name="connsiteY33" fmla="*/ 316647 h 316658"/>
                <a:gd name="connsiteX34" fmla="*/ 146560 w 316646"/>
                <a:gd name="connsiteY34" fmla="*/ 306387 h 316658"/>
                <a:gd name="connsiteX35" fmla="*/ 146449 w 316646"/>
                <a:gd name="connsiteY35" fmla="*/ 304772 h 316658"/>
                <a:gd name="connsiteX36" fmla="*/ 146433 w 316646"/>
                <a:gd name="connsiteY36" fmla="*/ 269134 h 316658"/>
                <a:gd name="connsiteX37" fmla="*/ 118743 w 316646"/>
                <a:gd name="connsiteY37" fmla="*/ 269134 h 316658"/>
                <a:gd name="connsiteX38" fmla="*/ 118743 w 316646"/>
                <a:gd name="connsiteY38" fmla="*/ 304772 h 316658"/>
                <a:gd name="connsiteX39" fmla="*/ 108483 w 316646"/>
                <a:gd name="connsiteY39" fmla="*/ 316536 h 316658"/>
                <a:gd name="connsiteX40" fmla="*/ 106868 w 316646"/>
                <a:gd name="connsiteY40" fmla="*/ 316647 h 316658"/>
                <a:gd name="connsiteX41" fmla="*/ 95105 w 316646"/>
                <a:gd name="connsiteY41" fmla="*/ 306387 h 316658"/>
                <a:gd name="connsiteX42" fmla="*/ 94994 w 316646"/>
                <a:gd name="connsiteY42" fmla="*/ 304772 h 316658"/>
                <a:gd name="connsiteX43" fmla="*/ 94994 w 316646"/>
                <a:gd name="connsiteY43" fmla="*/ 267962 h 316658"/>
                <a:gd name="connsiteX44" fmla="*/ 48684 w 316646"/>
                <a:gd name="connsiteY44" fmla="*/ 221653 h 316658"/>
                <a:gd name="connsiteX45" fmla="*/ 11874 w 316646"/>
                <a:gd name="connsiteY45" fmla="*/ 221653 h 316658"/>
                <a:gd name="connsiteX46" fmla="*/ 4 w 316646"/>
                <a:gd name="connsiteY46" fmla="*/ 209775 h 316658"/>
                <a:gd name="connsiteX47" fmla="*/ 10259 w 316646"/>
                <a:gd name="connsiteY47" fmla="*/ 198015 h 316658"/>
                <a:gd name="connsiteX48" fmla="*/ 11874 w 316646"/>
                <a:gd name="connsiteY48" fmla="*/ 197904 h 316658"/>
                <a:gd name="connsiteX49" fmla="*/ 47497 w 316646"/>
                <a:gd name="connsiteY49" fmla="*/ 197888 h 316658"/>
                <a:gd name="connsiteX50" fmla="*/ 47497 w 316646"/>
                <a:gd name="connsiteY50" fmla="*/ 170182 h 316658"/>
                <a:gd name="connsiteX51" fmla="*/ 11874 w 316646"/>
                <a:gd name="connsiteY51" fmla="*/ 170198 h 316658"/>
                <a:gd name="connsiteX52" fmla="*/ 111 w 316646"/>
                <a:gd name="connsiteY52" fmla="*/ 159938 h 316658"/>
                <a:gd name="connsiteX53" fmla="*/ 0 w 316646"/>
                <a:gd name="connsiteY53" fmla="*/ 158323 h 316658"/>
                <a:gd name="connsiteX54" fmla="*/ 10259 w 316646"/>
                <a:gd name="connsiteY54" fmla="*/ 146560 h 316658"/>
                <a:gd name="connsiteX55" fmla="*/ 11874 w 316646"/>
                <a:gd name="connsiteY55" fmla="*/ 146449 h 316658"/>
                <a:gd name="connsiteX56" fmla="*/ 47497 w 316646"/>
                <a:gd name="connsiteY56" fmla="*/ 146433 h 316658"/>
                <a:gd name="connsiteX57" fmla="*/ 47497 w 316646"/>
                <a:gd name="connsiteY57" fmla="*/ 118727 h 316658"/>
                <a:gd name="connsiteX58" fmla="*/ 11874 w 316646"/>
                <a:gd name="connsiteY58" fmla="*/ 118743 h 316658"/>
                <a:gd name="connsiteX59" fmla="*/ 111 w 316646"/>
                <a:gd name="connsiteY59" fmla="*/ 108483 h 316658"/>
                <a:gd name="connsiteX60" fmla="*/ 0 w 316646"/>
                <a:gd name="connsiteY60" fmla="*/ 106868 h 316658"/>
                <a:gd name="connsiteX61" fmla="*/ 10259 w 316646"/>
                <a:gd name="connsiteY61" fmla="*/ 95105 h 316658"/>
                <a:gd name="connsiteX62" fmla="*/ 11874 w 316646"/>
                <a:gd name="connsiteY62" fmla="*/ 94994 h 316658"/>
                <a:gd name="connsiteX63" fmla="*/ 48684 w 316646"/>
                <a:gd name="connsiteY63" fmla="*/ 94978 h 316658"/>
                <a:gd name="connsiteX64" fmla="*/ 94994 w 316646"/>
                <a:gd name="connsiteY64" fmla="*/ 48684 h 316658"/>
                <a:gd name="connsiteX65" fmla="*/ 94994 w 316646"/>
                <a:gd name="connsiteY65" fmla="*/ 11874 h 316658"/>
                <a:gd name="connsiteX66" fmla="*/ 106872 w 316646"/>
                <a:gd name="connsiteY66" fmla="*/ 4 h 316658"/>
                <a:gd name="connsiteX67" fmla="*/ 118632 w 316646"/>
                <a:gd name="connsiteY67" fmla="*/ 10259 h 316658"/>
                <a:gd name="connsiteX68" fmla="*/ 118743 w 316646"/>
                <a:gd name="connsiteY68" fmla="*/ 11874 h 316658"/>
                <a:gd name="connsiteX69" fmla="*/ 118743 w 316646"/>
                <a:gd name="connsiteY69" fmla="*/ 47481 h 316658"/>
                <a:gd name="connsiteX70" fmla="*/ 146433 w 316646"/>
                <a:gd name="connsiteY70" fmla="*/ 47481 h 316658"/>
                <a:gd name="connsiteX71" fmla="*/ 146449 w 316646"/>
                <a:gd name="connsiteY71" fmla="*/ 11874 h 316658"/>
                <a:gd name="connsiteX72" fmla="*/ 156708 w 316646"/>
                <a:gd name="connsiteY72" fmla="*/ 111 h 316658"/>
                <a:gd name="connsiteX73" fmla="*/ 158323 w 316646"/>
                <a:gd name="connsiteY73" fmla="*/ 0 h 316658"/>
                <a:gd name="connsiteX74" fmla="*/ 170087 w 316646"/>
                <a:gd name="connsiteY74" fmla="*/ 10259 h 316658"/>
                <a:gd name="connsiteX75" fmla="*/ 170198 w 316646"/>
                <a:gd name="connsiteY75" fmla="*/ 11874 h 316658"/>
                <a:gd name="connsiteX76" fmla="*/ 170182 w 316646"/>
                <a:gd name="connsiteY76" fmla="*/ 47481 h 316658"/>
                <a:gd name="connsiteX77" fmla="*/ 197904 w 316646"/>
                <a:gd name="connsiteY77" fmla="*/ 47481 h 316658"/>
                <a:gd name="connsiteX78" fmla="*/ 197904 w 316646"/>
                <a:gd name="connsiteY78" fmla="*/ 11874 h 316658"/>
                <a:gd name="connsiteX79" fmla="*/ 206612 w 316646"/>
                <a:gd name="connsiteY79" fmla="*/ 427 h 316658"/>
                <a:gd name="connsiteX80" fmla="*/ 208164 w 316646"/>
                <a:gd name="connsiteY80" fmla="*/ 111 h 316658"/>
                <a:gd name="connsiteX81" fmla="*/ 209778 w 316646"/>
                <a:gd name="connsiteY81" fmla="*/ 0 h 316658"/>
                <a:gd name="connsiteX82" fmla="*/ 209778 w 316646"/>
                <a:gd name="connsiteY82" fmla="*/ 71246 h 316658"/>
                <a:gd name="connsiteX83" fmla="*/ 106868 w 316646"/>
                <a:gd name="connsiteY83" fmla="*/ 71246 h 316658"/>
                <a:gd name="connsiteX84" fmla="*/ 71246 w 316646"/>
                <a:gd name="connsiteY84" fmla="*/ 106868 h 316658"/>
                <a:gd name="connsiteX85" fmla="*/ 71246 w 316646"/>
                <a:gd name="connsiteY85" fmla="*/ 209778 h 316658"/>
                <a:gd name="connsiteX86" fmla="*/ 106868 w 316646"/>
                <a:gd name="connsiteY86" fmla="*/ 245401 h 316658"/>
                <a:gd name="connsiteX87" fmla="*/ 209778 w 316646"/>
                <a:gd name="connsiteY87" fmla="*/ 245401 h 316658"/>
                <a:gd name="connsiteX88" fmla="*/ 245401 w 316646"/>
                <a:gd name="connsiteY88" fmla="*/ 209778 h 316658"/>
                <a:gd name="connsiteX89" fmla="*/ 245401 w 316646"/>
                <a:gd name="connsiteY89" fmla="*/ 106868 h 316658"/>
                <a:gd name="connsiteX90" fmla="*/ 209778 w 316646"/>
                <a:gd name="connsiteY90" fmla="*/ 71246 h 316658"/>
                <a:gd name="connsiteX91" fmla="*/ 158403 w 316646"/>
                <a:gd name="connsiteY91" fmla="*/ 110906 h 316658"/>
                <a:gd name="connsiteX92" fmla="*/ 205900 w 316646"/>
                <a:gd name="connsiteY92" fmla="*/ 158403 h 316658"/>
                <a:gd name="connsiteX93" fmla="*/ 158403 w 316646"/>
                <a:gd name="connsiteY93" fmla="*/ 205900 h 316658"/>
                <a:gd name="connsiteX94" fmla="*/ 110906 w 316646"/>
                <a:gd name="connsiteY94" fmla="*/ 158403 h 316658"/>
                <a:gd name="connsiteX95" fmla="*/ 158403 w 316646"/>
                <a:gd name="connsiteY95" fmla="*/ 110906 h 316658"/>
                <a:gd name="connsiteX96" fmla="*/ 158403 w 316646"/>
                <a:gd name="connsiteY96" fmla="*/ 134654 h 316658"/>
                <a:gd name="connsiteX97" fmla="*/ 134654 w 316646"/>
                <a:gd name="connsiteY97" fmla="*/ 158403 h 316658"/>
                <a:gd name="connsiteX98" fmla="*/ 158403 w 316646"/>
                <a:gd name="connsiteY98" fmla="*/ 182151 h 316658"/>
                <a:gd name="connsiteX99" fmla="*/ 182151 w 316646"/>
                <a:gd name="connsiteY99" fmla="*/ 158403 h 316658"/>
                <a:gd name="connsiteX100" fmla="*/ 158403 w 316646"/>
                <a:gd name="connsiteY100" fmla="*/ 134654 h 316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16646" h="316658">
                  <a:moveTo>
                    <a:pt x="209778" y="0"/>
                  </a:moveTo>
                  <a:cubicBezTo>
                    <a:pt x="215712" y="0"/>
                    <a:pt x="220735" y="4381"/>
                    <a:pt x="221542" y="10259"/>
                  </a:cubicBezTo>
                  <a:lnTo>
                    <a:pt x="221653" y="11874"/>
                  </a:lnTo>
                  <a:lnTo>
                    <a:pt x="221653" y="48684"/>
                  </a:lnTo>
                  <a:cubicBezTo>
                    <a:pt x="244969" y="53457"/>
                    <a:pt x="263190" y="71678"/>
                    <a:pt x="267962" y="94994"/>
                  </a:cubicBezTo>
                  <a:lnTo>
                    <a:pt x="304772" y="94994"/>
                  </a:lnTo>
                  <a:cubicBezTo>
                    <a:pt x="311330" y="94996"/>
                    <a:pt x="316645" y="100314"/>
                    <a:pt x="316643" y="106872"/>
                  </a:cubicBezTo>
                  <a:cubicBezTo>
                    <a:pt x="316641" y="112803"/>
                    <a:pt x="312263" y="117823"/>
                    <a:pt x="306387" y="118632"/>
                  </a:cubicBezTo>
                  <a:lnTo>
                    <a:pt x="304772" y="118743"/>
                  </a:lnTo>
                  <a:lnTo>
                    <a:pt x="269150" y="118743"/>
                  </a:lnTo>
                  <a:lnTo>
                    <a:pt x="269150" y="146449"/>
                  </a:lnTo>
                  <a:lnTo>
                    <a:pt x="304772" y="146449"/>
                  </a:lnTo>
                  <a:cubicBezTo>
                    <a:pt x="310706" y="146449"/>
                    <a:pt x="315729" y="150830"/>
                    <a:pt x="316536" y="156708"/>
                  </a:cubicBezTo>
                  <a:lnTo>
                    <a:pt x="316647" y="158323"/>
                  </a:lnTo>
                  <a:cubicBezTo>
                    <a:pt x="316646" y="164257"/>
                    <a:pt x="312266" y="169280"/>
                    <a:pt x="306387" y="170087"/>
                  </a:cubicBezTo>
                  <a:lnTo>
                    <a:pt x="304772" y="170198"/>
                  </a:lnTo>
                  <a:lnTo>
                    <a:pt x="269150" y="170198"/>
                  </a:lnTo>
                  <a:lnTo>
                    <a:pt x="269150" y="197904"/>
                  </a:lnTo>
                  <a:lnTo>
                    <a:pt x="304772" y="197904"/>
                  </a:lnTo>
                  <a:cubicBezTo>
                    <a:pt x="310706" y="197904"/>
                    <a:pt x="315729" y="202285"/>
                    <a:pt x="316536" y="208164"/>
                  </a:cubicBezTo>
                  <a:lnTo>
                    <a:pt x="316647" y="209778"/>
                  </a:lnTo>
                  <a:cubicBezTo>
                    <a:pt x="316646" y="215712"/>
                    <a:pt x="312266" y="220735"/>
                    <a:pt x="306387" y="221542"/>
                  </a:cubicBezTo>
                  <a:lnTo>
                    <a:pt x="304772" y="221653"/>
                  </a:lnTo>
                  <a:lnTo>
                    <a:pt x="267962" y="221653"/>
                  </a:lnTo>
                  <a:cubicBezTo>
                    <a:pt x="263196" y="244975"/>
                    <a:pt x="244973" y="263203"/>
                    <a:pt x="221653" y="267978"/>
                  </a:cubicBezTo>
                  <a:lnTo>
                    <a:pt x="221653" y="304788"/>
                  </a:lnTo>
                  <a:cubicBezTo>
                    <a:pt x="221651" y="311346"/>
                    <a:pt x="216333" y="316661"/>
                    <a:pt x="209775" y="316659"/>
                  </a:cubicBezTo>
                  <a:cubicBezTo>
                    <a:pt x="203844" y="316657"/>
                    <a:pt x="198823" y="312279"/>
                    <a:pt x="198015" y="306403"/>
                  </a:cubicBezTo>
                  <a:lnTo>
                    <a:pt x="197904" y="304788"/>
                  </a:lnTo>
                  <a:lnTo>
                    <a:pt x="197904" y="269150"/>
                  </a:lnTo>
                  <a:lnTo>
                    <a:pt x="170182" y="269150"/>
                  </a:lnTo>
                  <a:lnTo>
                    <a:pt x="170198" y="304788"/>
                  </a:lnTo>
                  <a:cubicBezTo>
                    <a:pt x="170197" y="310722"/>
                    <a:pt x="165817" y="315745"/>
                    <a:pt x="159938" y="316552"/>
                  </a:cubicBezTo>
                  <a:lnTo>
                    <a:pt x="158323" y="316647"/>
                  </a:lnTo>
                  <a:cubicBezTo>
                    <a:pt x="152390" y="316646"/>
                    <a:pt x="147367" y="312266"/>
                    <a:pt x="146560" y="306387"/>
                  </a:cubicBezTo>
                  <a:lnTo>
                    <a:pt x="146449" y="304772"/>
                  </a:lnTo>
                  <a:lnTo>
                    <a:pt x="146433" y="269134"/>
                  </a:lnTo>
                  <a:lnTo>
                    <a:pt x="118743" y="269134"/>
                  </a:lnTo>
                  <a:lnTo>
                    <a:pt x="118743" y="304772"/>
                  </a:lnTo>
                  <a:cubicBezTo>
                    <a:pt x="118742" y="310706"/>
                    <a:pt x="114362" y="315729"/>
                    <a:pt x="108483" y="316536"/>
                  </a:cubicBezTo>
                  <a:lnTo>
                    <a:pt x="106868" y="316647"/>
                  </a:lnTo>
                  <a:cubicBezTo>
                    <a:pt x="100935" y="316646"/>
                    <a:pt x="95912" y="312266"/>
                    <a:pt x="95105" y="306387"/>
                  </a:cubicBezTo>
                  <a:lnTo>
                    <a:pt x="94994" y="304772"/>
                  </a:lnTo>
                  <a:lnTo>
                    <a:pt x="94994" y="267962"/>
                  </a:lnTo>
                  <a:cubicBezTo>
                    <a:pt x="71678" y="263190"/>
                    <a:pt x="53457" y="244969"/>
                    <a:pt x="48684" y="221653"/>
                  </a:cubicBezTo>
                  <a:lnTo>
                    <a:pt x="11874" y="221653"/>
                  </a:lnTo>
                  <a:cubicBezTo>
                    <a:pt x="5316" y="221651"/>
                    <a:pt x="2" y="216333"/>
                    <a:pt x="4" y="209775"/>
                  </a:cubicBezTo>
                  <a:cubicBezTo>
                    <a:pt x="5" y="203844"/>
                    <a:pt x="4384" y="198823"/>
                    <a:pt x="10259" y="198015"/>
                  </a:cubicBezTo>
                  <a:lnTo>
                    <a:pt x="11874" y="197904"/>
                  </a:lnTo>
                  <a:lnTo>
                    <a:pt x="47497" y="197888"/>
                  </a:lnTo>
                  <a:lnTo>
                    <a:pt x="47497" y="170182"/>
                  </a:lnTo>
                  <a:lnTo>
                    <a:pt x="11874" y="170198"/>
                  </a:lnTo>
                  <a:cubicBezTo>
                    <a:pt x="5941" y="170197"/>
                    <a:pt x="918" y="165817"/>
                    <a:pt x="111" y="159938"/>
                  </a:cubicBezTo>
                  <a:lnTo>
                    <a:pt x="0" y="158323"/>
                  </a:lnTo>
                  <a:cubicBezTo>
                    <a:pt x="0" y="152390"/>
                    <a:pt x="4381" y="147367"/>
                    <a:pt x="10259" y="146560"/>
                  </a:cubicBezTo>
                  <a:lnTo>
                    <a:pt x="11874" y="146449"/>
                  </a:lnTo>
                  <a:lnTo>
                    <a:pt x="47497" y="146433"/>
                  </a:lnTo>
                  <a:lnTo>
                    <a:pt x="47497" y="118727"/>
                  </a:lnTo>
                  <a:lnTo>
                    <a:pt x="11874" y="118743"/>
                  </a:lnTo>
                  <a:cubicBezTo>
                    <a:pt x="5941" y="118742"/>
                    <a:pt x="918" y="114362"/>
                    <a:pt x="111" y="108483"/>
                  </a:cubicBezTo>
                  <a:lnTo>
                    <a:pt x="0" y="106868"/>
                  </a:lnTo>
                  <a:cubicBezTo>
                    <a:pt x="0" y="100935"/>
                    <a:pt x="4381" y="95912"/>
                    <a:pt x="10259" y="95105"/>
                  </a:cubicBezTo>
                  <a:lnTo>
                    <a:pt x="11874" y="94994"/>
                  </a:lnTo>
                  <a:lnTo>
                    <a:pt x="48684" y="94978"/>
                  </a:lnTo>
                  <a:cubicBezTo>
                    <a:pt x="53462" y="71668"/>
                    <a:pt x="71682" y="53454"/>
                    <a:pt x="94994" y="48684"/>
                  </a:cubicBezTo>
                  <a:lnTo>
                    <a:pt x="94994" y="11874"/>
                  </a:lnTo>
                  <a:cubicBezTo>
                    <a:pt x="94996" y="5316"/>
                    <a:pt x="100314" y="2"/>
                    <a:pt x="106872" y="4"/>
                  </a:cubicBezTo>
                  <a:cubicBezTo>
                    <a:pt x="112803" y="5"/>
                    <a:pt x="117823" y="4384"/>
                    <a:pt x="118632" y="10259"/>
                  </a:cubicBezTo>
                  <a:lnTo>
                    <a:pt x="118743" y="11874"/>
                  </a:lnTo>
                  <a:lnTo>
                    <a:pt x="118743" y="47481"/>
                  </a:lnTo>
                  <a:lnTo>
                    <a:pt x="146433" y="47481"/>
                  </a:lnTo>
                  <a:lnTo>
                    <a:pt x="146449" y="11874"/>
                  </a:lnTo>
                  <a:cubicBezTo>
                    <a:pt x="146449" y="5941"/>
                    <a:pt x="150830" y="918"/>
                    <a:pt x="156708" y="111"/>
                  </a:cubicBezTo>
                  <a:lnTo>
                    <a:pt x="158323" y="0"/>
                  </a:lnTo>
                  <a:cubicBezTo>
                    <a:pt x="164257" y="0"/>
                    <a:pt x="169280" y="4381"/>
                    <a:pt x="170087" y="10259"/>
                  </a:cubicBezTo>
                  <a:lnTo>
                    <a:pt x="170198" y="11874"/>
                  </a:lnTo>
                  <a:lnTo>
                    <a:pt x="170182" y="47481"/>
                  </a:lnTo>
                  <a:lnTo>
                    <a:pt x="197904" y="47481"/>
                  </a:lnTo>
                  <a:lnTo>
                    <a:pt x="197904" y="11874"/>
                  </a:lnTo>
                  <a:cubicBezTo>
                    <a:pt x="197903" y="6535"/>
                    <a:pt x="201466" y="1851"/>
                    <a:pt x="206612" y="427"/>
                  </a:cubicBezTo>
                  <a:lnTo>
                    <a:pt x="208164" y="111"/>
                  </a:lnTo>
                  <a:lnTo>
                    <a:pt x="209778" y="0"/>
                  </a:lnTo>
                  <a:close/>
                  <a:moveTo>
                    <a:pt x="209778" y="71246"/>
                  </a:moveTo>
                  <a:lnTo>
                    <a:pt x="106868" y="71246"/>
                  </a:lnTo>
                  <a:cubicBezTo>
                    <a:pt x="87194" y="71246"/>
                    <a:pt x="71246" y="87194"/>
                    <a:pt x="71246" y="106868"/>
                  </a:cubicBezTo>
                  <a:lnTo>
                    <a:pt x="71246" y="209778"/>
                  </a:lnTo>
                  <a:cubicBezTo>
                    <a:pt x="71246" y="229452"/>
                    <a:pt x="87194" y="245401"/>
                    <a:pt x="106868" y="245401"/>
                  </a:cubicBezTo>
                  <a:lnTo>
                    <a:pt x="209778" y="245401"/>
                  </a:lnTo>
                  <a:cubicBezTo>
                    <a:pt x="229452" y="245401"/>
                    <a:pt x="245401" y="229452"/>
                    <a:pt x="245401" y="209778"/>
                  </a:cubicBezTo>
                  <a:lnTo>
                    <a:pt x="245401" y="106868"/>
                  </a:lnTo>
                  <a:cubicBezTo>
                    <a:pt x="245401" y="87194"/>
                    <a:pt x="229452" y="71246"/>
                    <a:pt x="209778" y="71246"/>
                  </a:cubicBezTo>
                  <a:close/>
                  <a:moveTo>
                    <a:pt x="158403" y="110906"/>
                  </a:moveTo>
                  <a:cubicBezTo>
                    <a:pt x="184634" y="110906"/>
                    <a:pt x="205900" y="132171"/>
                    <a:pt x="205900" y="158403"/>
                  </a:cubicBezTo>
                  <a:cubicBezTo>
                    <a:pt x="205900" y="184634"/>
                    <a:pt x="184634" y="205900"/>
                    <a:pt x="158403" y="205900"/>
                  </a:cubicBezTo>
                  <a:cubicBezTo>
                    <a:pt x="132171" y="205900"/>
                    <a:pt x="110906" y="184634"/>
                    <a:pt x="110906" y="158403"/>
                  </a:cubicBezTo>
                  <a:cubicBezTo>
                    <a:pt x="110906" y="132171"/>
                    <a:pt x="132171" y="110906"/>
                    <a:pt x="158403" y="110906"/>
                  </a:cubicBezTo>
                  <a:close/>
                  <a:moveTo>
                    <a:pt x="158403" y="134654"/>
                  </a:moveTo>
                  <a:cubicBezTo>
                    <a:pt x="145287" y="134654"/>
                    <a:pt x="134654" y="145287"/>
                    <a:pt x="134654" y="158403"/>
                  </a:cubicBezTo>
                  <a:cubicBezTo>
                    <a:pt x="134654" y="171518"/>
                    <a:pt x="145287" y="182151"/>
                    <a:pt x="158403" y="182151"/>
                  </a:cubicBezTo>
                  <a:cubicBezTo>
                    <a:pt x="171518" y="182151"/>
                    <a:pt x="182151" y="171518"/>
                    <a:pt x="182151" y="158403"/>
                  </a:cubicBezTo>
                  <a:cubicBezTo>
                    <a:pt x="182151" y="145287"/>
                    <a:pt x="171518" y="134654"/>
                    <a:pt x="158403" y="134654"/>
                  </a:cubicBezTo>
                  <a:close/>
                </a:path>
              </a:pathLst>
            </a:custGeom>
            <a:solidFill>
              <a:srgbClr val="000000"/>
            </a:solidFill>
            <a:ln w="1508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6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217" name="Text Placeholder 112">
              <a:extLst>
                <a:ext uri="{FF2B5EF4-FFF2-40B4-BE49-F238E27FC236}">
                  <a16:creationId xmlns:a16="http://schemas.microsoft.com/office/drawing/2014/main" id="{9BC25448-B029-DA6F-E582-0FC6832002F0}"/>
                </a:ext>
              </a:extLst>
            </p:cNvPr>
            <p:cNvSpPr txBox="1">
              <a:spLocks/>
            </p:cNvSpPr>
            <p:nvPr/>
          </p:nvSpPr>
          <p:spPr>
            <a:xfrm>
              <a:off x="6905704" y="2292292"/>
              <a:ext cx="525786" cy="246221"/>
            </a:xfrm>
            <a:prstGeom prst="rect">
              <a:avLst/>
            </a:prstGeom>
          </p:spPr>
          <p:txBody>
            <a:bodyPr vert="horz" wrap="none" lIns="0" tIns="0" rIns="0" bIns="0" rtlCol="0" anchor="ctr">
              <a:spAutoFit/>
            </a:bodyPr>
            <a:lstStyle>
              <a:lvl1pPr marL="228600" marR="0" indent="-228600" algn="ctr" defTabSz="228600" rtl="0" eaLnBrk="1" latinLnBrk="0" hangingPunct="1">
                <a:lnSpc>
                  <a:spcPct val="90000"/>
                </a:lnSpc>
                <a:spcBef>
                  <a:spcPts val="0"/>
                </a:spcBef>
                <a:spcAft>
                  <a:spcPts val="0"/>
                </a:spcAft>
                <a:buClrTx/>
                <a:buSzPct val="100000"/>
                <a:buFont typeface="Arial" panose="020B0604020202020204" pitchFamily="34" charset="0"/>
                <a:buChar char="•"/>
                <a:tabLst/>
                <a:defRPr kumimoji="0" lang="en-US" sz="900" b="0" i="0" u="none" strike="noStrike" kern="1200" cap="none" spc="0" normalizeH="0" baseline="0" dirty="0" smtClean="0">
                  <a:ln>
                    <a:noFill/>
                  </a:ln>
                  <a:solidFill>
                    <a:srgbClr val="000000"/>
                  </a:solidFill>
                  <a:effectLst/>
                  <a:uLnTx/>
                  <a:uFillTx/>
                  <a:latin typeface="Segoe UI Semibold" panose="020B0702040204020203" pitchFamily="34" charset="0"/>
                  <a:ea typeface="+mn-ea"/>
                  <a:cs typeface="Segoe UI Semibold" panose="020B0702040204020203" pitchFamily="34" charset="0"/>
                  <a:sym typeface="Trebuchet MS"/>
                </a:defRPr>
              </a:lvl1pPr>
              <a:lvl2pPr marL="457200" marR="0" indent="-230188" algn="l" defTabSz="228600" rtl="0" eaLnBrk="1" latinLnBrk="0" hangingPunct="1">
                <a:lnSpc>
                  <a:spcPct val="90000"/>
                </a:lnSpc>
                <a:spcBef>
                  <a:spcPts val="800"/>
                </a:spcBef>
                <a:spcAft>
                  <a:spcPts val="0"/>
                </a:spcAft>
                <a:buClrTx/>
                <a:buSzPct val="100000"/>
                <a:buFont typeface="Arial" panose="020B0604020202020204" pitchFamily="34" charset="0"/>
                <a:buChar char="–"/>
                <a:tabLst/>
                <a:defRPr sz="1600" b="0" i="0" u="none" strike="noStrike" cap="none" spc="0" baseline="0">
                  <a:ln>
                    <a:noFill/>
                  </a:ln>
                  <a:solidFill>
                    <a:schemeClr val="tx2"/>
                  </a:solidFill>
                  <a:uFillTx/>
                  <a:latin typeface="+mn-lt"/>
                  <a:ea typeface="Trebuchet MS"/>
                  <a:cs typeface="Trebuchet MS"/>
                  <a:sym typeface="Trebuchet MS"/>
                </a:defRPr>
              </a:lvl2pPr>
              <a:lvl3pPr marL="685800" marR="0" indent="-228600" algn="l" defTabSz="228600" rtl="0" eaLnBrk="1" latinLnBrk="0" hangingPunct="1">
                <a:lnSpc>
                  <a:spcPct val="90000"/>
                </a:lnSpc>
                <a:spcBef>
                  <a:spcPts val="800"/>
                </a:spcBef>
                <a:spcAft>
                  <a:spcPts val="0"/>
                </a:spcAft>
                <a:buClrTx/>
                <a:buSzPct val="100000"/>
                <a:buFont typeface="Arial" panose="020B0604020202020204" pitchFamily="34" charset="0"/>
                <a:buChar char="•"/>
                <a:tabLst/>
                <a:defRPr sz="1600" b="0" i="0" u="none" strike="noStrike" cap="none" spc="0" baseline="0">
                  <a:ln>
                    <a:noFill/>
                  </a:ln>
                  <a:solidFill>
                    <a:schemeClr val="tx2"/>
                  </a:solidFill>
                  <a:uFillTx/>
                  <a:latin typeface="+mn-lt"/>
                  <a:ea typeface="Trebuchet MS"/>
                  <a:cs typeface="Trebuchet MS"/>
                  <a:sym typeface="Trebuchet MS"/>
                </a:defRPr>
              </a:lvl3pPr>
              <a:lvl4pPr marL="914400" marR="0" indent="-228600" algn="l" defTabSz="228600" rtl="0" eaLnBrk="1" latinLnBrk="0" hangingPunct="1">
                <a:lnSpc>
                  <a:spcPct val="90000"/>
                </a:lnSpc>
                <a:spcBef>
                  <a:spcPts val="800"/>
                </a:spcBef>
                <a:spcAft>
                  <a:spcPts val="0"/>
                </a:spcAft>
                <a:buClrTx/>
                <a:buSzPct val="100000"/>
                <a:buFont typeface="Arial" panose="020B0604020202020204" pitchFamily="34" charset="0"/>
                <a:buChar char="–"/>
                <a:tabLst/>
                <a:defRPr sz="1600" b="0" i="0" u="none" strike="noStrike" cap="none" spc="0" baseline="0">
                  <a:ln>
                    <a:noFill/>
                  </a:ln>
                  <a:solidFill>
                    <a:schemeClr val="tx2"/>
                  </a:solidFill>
                  <a:uFillTx/>
                  <a:latin typeface="+mn-lt"/>
                  <a:ea typeface="Trebuchet MS"/>
                  <a:cs typeface="Trebuchet MS"/>
                  <a:sym typeface="Trebuchet MS"/>
                </a:defRPr>
              </a:lvl4pPr>
              <a:lvl5pPr marL="1143000" marR="0" indent="-231775" algn="l" defTabSz="228600" rtl="0" eaLnBrk="1" latinLnBrk="0" hangingPunct="1">
                <a:lnSpc>
                  <a:spcPct val="90000"/>
                </a:lnSpc>
                <a:spcBef>
                  <a:spcPts val="800"/>
                </a:spcBef>
                <a:spcAft>
                  <a:spcPts val="0"/>
                </a:spcAft>
                <a:buClrTx/>
                <a:buSzPct val="100000"/>
                <a:buFont typeface="Arial" panose="020B0604020202020204" pitchFamily="34" charset="0"/>
                <a:buChar char="•"/>
                <a:tabLst/>
                <a:defRPr sz="1600" b="0" i="0" u="none" strike="noStrike" cap="none" spc="0" baseline="0">
                  <a:ln>
                    <a:noFill/>
                  </a:ln>
                  <a:solidFill>
                    <a:schemeClr val="tx2"/>
                  </a:solidFill>
                  <a:uFillTx/>
                  <a:latin typeface="+mn-lt"/>
                  <a:ea typeface="Trebuchet MS"/>
                  <a:cs typeface="Trebuchet MS"/>
                  <a:sym typeface="Trebuchet MS"/>
                </a:defRPr>
              </a:lvl5pPr>
              <a:lvl6pPr marL="1371600" marR="0" indent="-228600" algn="l" defTabSz="228600" rtl="0" eaLnBrk="1" latinLnBrk="0" hangingPunct="1">
                <a:lnSpc>
                  <a:spcPct val="90000"/>
                </a:lnSpc>
                <a:spcBef>
                  <a:spcPts val="800"/>
                </a:spcBef>
                <a:spcAft>
                  <a:spcPts val="0"/>
                </a:spcAft>
                <a:buClrTx/>
                <a:buSzPct val="100000"/>
                <a:buFont typeface="Arial" panose="020B0604020202020204" pitchFamily="34" charset="0"/>
                <a:buChar char="–"/>
                <a:tabLst/>
                <a:defRPr sz="1600" b="0" i="0" u="none" strike="noStrike" cap="none" spc="0" baseline="0">
                  <a:ln>
                    <a:noFill/>
                  </a:ln>
                  <a:solidFill>
                    <a:schemeClr val="tx2"/>
                  </a:solidFill>
                  <a:uFillTx/>
                  <a:latin typeface="+mn-lt"/>
                  <a:ea typeface="Trebuchet MS"/>
                  <a:cs typeface="Trebuchet MS"/>
                  <a:sym typeface="Trebuchet MS"/>
                </a:defRPr>
              </a:lvl6pPr>
              <a:lvl7pPr marL="1600200" marR="0" indent="-228600" algn="l" defTabSz="228600" rtl="0" eaLnBrk="1" latinLnBrk="0" hangingPunct="1">
                <a:lnSpc>
                  <a:spcPct val="90000"/>
                </a:lnSpc>
                <a:spcBef>
                  <a:spcPts val="800"/>
                </a:spcBef>
                <a:spcAft>
                  <a:spcPts val="0"/>
                </a:spcAft>
                <a:buClrTx/>
                <a:buSzPct val="100000"/>
                <a:buFont typeface="Arial"/>
                <a:buChar char="•"/>
                <a:tabLst/>
                <a:defRPr sz="1600" b="0" i="0" u="none" strike="noStrike" cap="none" spc="0" baseline="0">
                  <a:ln>
                    <a:noFill/>
                  </a:ln>
                  <a:solidFill>
                    <a:schemeClr val="tx2"/>
                  </a:solidFill>
                  <a:uFillTx/>
                  <a:latin typeface="+mn-lt"/>
                  <a:ea typeface="Trebuchet MS"/>
                  <a:cs typeface="Trebuchet MS"/>
                  <a:sym typeface="Trebuchet MS"/>
                </a:defRPr>
              </a:lvl7pPr>
              <a:lvl8pPr marL="1828800" marR="0" indent="-228600" algn="l" defTabSz="228600" rtl="0" eaLnBrk="1" latinLnBrk="0" hangingPunct="1">
                <a:lnSpc>
                  <a:spcPct val="90000"/>
                </a:lnSpc>
                <a:spcBef>
                  <a:spcPts val="800"/>
                </a:spcBef>
                <a:spcAft>
                  <a:spcPts val="0"/>
                </a:spcAft>
                <a:buClrTx/>
                <a:buSzPct val="100000"/>
                <a:buFont typeface="Arial" panose="020B0604020202020204" pitchFamily="34" charset="0"/>
                <a:buChar char="–"/>
                <a:tabLst/>
                <a:defRPr sz="1600" b="0" i="0" u="none" strike="noStrike" cap="none" spc="0" baseline="0">
                  <a:ln>
                    <a:noFill/>
                  </a:ln>
                  <a:solidFill>
                    <a:schemeClr val="tx2"/>
                  </a:solidFill>
                  <a:uFillTx/>
                  <a:latin typeface="+mn-lt"/>
                  <a:ea typeface="Trebuchet MS"/>
                  <a:cs typeface="Trebuchet MS"/>
                  <a:sym typeface="Trebuchet MS"/>
                </a:defRPr>
              </a:lvl8pPr>
              <a:lvl9pPr marL="2057400" marR="0" indent="-228600" algn="l" defTabSz="228600" rtl="0" eaLnBrk="1" latinLnBrk="0" hangingPunct="1">
                <a:lnSpc>
                  <a:spcPct val="90000"/>
                </a:lnSpc>
                <a:spcBef>
                  <a:spcPts val="800"/>
                </a:spcBef>
                <a:spcAft>
                  <a:spcPts val="0"/>
                </a:spcAft>
                <a:buClrTx/>
                <a:buSzPct val="100000"/>
                <a:buFont typeface="Arial"/>
                <a:buChar char="•"/>
                <a:tabLst/>
                <a:defRPr sz="1600" b="0" i="0" u="none" strike="noStrike" cap="none" spc="0" baseline="0">
                  <a:ln>
                    <a:noFill/>
                  </a:ln>
                  <a:solidFill>
                    <a:schemeClr val="tx2"/>
                  </a:solidFill>
                  <a:uFillTx/>
                  <a:latin typeface="+mn-lt"/>
                  <a:ea typeface="Trebuchet MS"/>
                  <a:cs typeface="Trebuchet MS"/>
                  <a:sym typeface="Trebuchet MS"/>
                </a:defRPr>
              </a:lvl9pPr>
            </a:lstStyle>
            <a:p>
              <a:pPr marL="0" marR="0" lvl="0" indent="0" algn="ctr" defTabSz="932742" rtl="0" eaLnBrk="1" fontAlgn="auto" latinLnBrk="0" hangingPunct="1">
                <a:lnSpc>
                  <a:spcPct val="100000"/>
                </a:lnSpc>
                <a:spcBef>
                  <a:spcPts val="0"/>
                </a:spcBef>
                <a:spcAft>
                  <a:spcPts val="0"/>
                </a:spcAft>
                <a:buClrTx/>
                <a:buSzPct val="90000"/>
                <a:buFont typeface="Arial" panose="020B0604020202020204" pitchFamily="34" charset="0"/>
                <a:buNone/>
                <a:tabLst/>
                <a:defRPr/>
              </a:pPr>
              <a:r>
                <a:rPr kumimoji="0" lang="en-US" sz="800" b="0" i="0" u="none" strike="noStrike" kern="1200" cap="none" spc="0" normalizeH="0" baseline="0" noProof="0">
                  <a:ln>
                    <a:noFill/>
                  </a:ln>
                  <a:solidFill>
                    <a:srgbClr val="000000"/>
                  </a:solidFill>
                  <a:effectLst/>
                  <a:uLnTx/>
                  <a:uFillTx/>
                  <a:latin typeface="+mn-lt"/>
                  <a:ea typeface="+mn-ea"/>
                  <a:cs typeface="Segoe Sans Display Semibold" pitchFamily="2" charset="0"/>
                  <a:sym typeface="Trebuchet MS"/>
                </a:rPr>
                <a:t>Data</a:t>
              </a:r>
              <a:br>
                <a:rPr kumimoji="0" lang="en-US" sz="800" b="0" i="0" u="none" strike="noStrike" kern="1200" cap="none" spc="0" normalizeH="0" baseline="0" noProof="0">
                  <a:ln>
                    <a:noFill/>
                  </a:ln>
                  <a:solidFill>
                    <a:srgbClr val="000000"/>
                  </a:solidFill>
                  <a:effectLst/>
                  <a:uLnTx/>
                  <a:uFillTx/>
                  <a:latin typeface="+mn-lt"/>
                  <a:ea typeface="+mn-ea"/>
                  <a:cs typeface="Segoe Sans Display Semibold" pitchFamily="2" charset="0"/>
                  <a:sym typeface="Trebuchet MS"/>
                </a:rPr>
              </a:br>
              <a:r>
                <a:rPr kumimoji="0" lang="en-US" sz="800" b="0" i="0" u="none" strike="noStrike" kern="1200" cap="none" spc="0" normalizeH="0" baseline="0" noProof="0">
                  <a:ln>
                    <a:noFill/>
                  </a:ln>
                  <a:solidFill>
                    <a:srgbClr val="000000"/>
                  </a:solidFill>
                  <a:effectLst/>
                  <a:uLnTx/>
                  <a:uFillTx/>
                  <a:latin typeface="+mn-lt"/>
                  <a:ea typeface="+mn-ea"/>
                  <a:cs typeface="Segoe Sans Display Semibold" pitchFamily="2" charset="0"/>
                  <a:sym typeface="Trebuchet MS"/>
                </a:rPr>
                <a:t>Warehouse</a:t>
              </a:r>
            </a:p>
          </p:txBody>
        </p:sp>
        <p:sp>
          <p:nvSpPr>
            <p:cNvPr id="218" name="Text Placeholder 112">
              <a:extLst>
                <a:ext uri="{FF2B5EF4-FFF2-40B4-BE49-F238E27FC236}">
                  <a16:creationId xmlns:a16="http://schemas.microsoft.com/office/drawing/2014/main" id="{EB470A9F-27EF-967F-49BE-A8DB186B67AB}"/>
                </a:ext>
              </a:extLst>
            </p:cNvPr>
            <p:cNvSpPr txBox="1">
              <a:spLocks/>
            </p:cNvSpPr>
            <p:nvPr/>
          </p:nvSpPr>
          <p:spPr>
            <a:xfrm>
              <a:off x="7824285" y="2280752"/>
              <a:ext cx="628378" cy="246221"/>
            </a:xfrm>
            <a:prstGeom prst="rect">
              <a:avLst/>
            </a:prstGeom>
          </p:spPr>
          <p:txBody>
            <a:bodyPr vert="horz" wrap="none" lIns="0" tIns="0" rIns="0" bIns="0" rtlCol="0" anchor="ctr">
              <a:spAutoFit/>
            </a:bodyPr>
            <a:lstStyle>
              <a:lvl1pPr marL="228600" marR="0" indent="-228600" algn="ctr" defTabSz="228600" rtl="0" eaLnBrk="1" latinLnBrk="0" hangingPunct="1">
                <a:lnSpc>
                  <a:spcPct val="90000"/>
                </a:lnSpc>
                <a:spcBef>
                  <a:spcPts val="0"/>
                </a:spcBef>
                <a:spcAft>
                  <a:spcPts val="0"/>
                </a:spcAft>
                <a:buClrTx/>
                <a:buSzPct val="100000"/>
                <a:buFont typeface="Arial" panose="020B0604020202020204" pitchFamily="34" charset="0"/>
                <a:buChar char="•"/>
                <a:tabLst/>
                <a:defRPr kumimoji="0" lang="en-US" sz="900" b="0" i="0" u="none" strike="noStrike" kern="1200" cap="none" spc="0" normalizeH="0" baseline="0" dirty="0" smtClean="0">
                  <a:ln>
                    <a:noFill/>
                  </a:ln>
                  <a:solidFill>
                    <a:srgbClr val="000000"/>
                  </a:solidFill>
                  <a:effectLst/>
                  <a:uLnTx/>
                  <a:uFillTx/>
                  <a:latin typeface="Segoe UI Semibold" panose="020B0702040204020203" pitchFamily="34" charset="0"/>
                  <a:ea typeface="+mn-ea"/>
                  <a:cs typeface="Segoe UI Semibold" panose="020B0702040204020203" pitchFamily="34" charset="0"/>
                  <a:sym typeface="Trebuchet MS"/>
                </a:defRPr>
              </a:lvl1pPr>
              <a:lvl2pPr marL="457200" marR="0" indent="-230188" algn="l" defTabSz="228600" rtl="0" eaLnBrk="1" latinLnBrk="0" hangingPunct="1">
                <a:lnSpc>
                  <a:spcPct val="90000"/>
                </a:lnSpc>
                <a:spcBef>
                  <a:spcPts val="800"/>
                </a:spcBef>
                <a:spcAft>
                  <a:spcPts val="0"/>
                </a:spcAft>
                <a:buClrTx/>
                <a:buSzPct val="100000"/>
                <a:buFont typeface="Arial" panose="020B0604020202020204" pitchFamily="34" charset="0"/>
                <a:buChar char="–"/>
                <a:tabLst/>
                <a:defRPr sz="1600" b="0" i="0" u="none" strike="noStrike" cap="none" spc="0" baseline="0">
                  <a:ln>
                    <a:noFill/>
                  </a:ln>
                  <a:solidFill>
                    <a:schemeClr val="tx2"/>
                  </a:solidFill>
                  <a:uFillTx/>
                  <a:latin typeface="+mn-lt"/>
                  <a:ea typeface="Trebuchet MS"/>
                  <a:cs typeface="Trebuchet MS"/>
                  <a:sym typeface="Trebuchet MS"/>
                </a:defRPr>
              </a:lvl2pPr>
              <a:lvl3pPr marL="685800" marR="0" indent="-228600" algn="l" defTabSz="228600" rtl="0" eaLnBrk="1" latinLnBrk="0" hangingPunct="1">
                <a:lnSpc>
                  <a:spcPct val="90000"/>
                </a:lnSpc>
                <a:spcBef>
                  <a:spcPts val="800"/>
                </a:spcBef>
                <a:spcAft>
                  <a:spcPts val="0"/>
                </a:spcAft>
                <a:buClrTx/>
                <a:buSzPct val="100000"/>
                <a:buFont typeface="Arial" panose="020B0604020202020204" pitchFamily="34" charset="0"/>
                <a:buChar char="•"/>
                <a:tabLst/>
                <a:defRPr sz="1600" b="0" i="0" u="none" strike="noStrike" cap="none" spc="0" baseline="0">
                  <a:ln>
                    <a:noFill/>
                  </a:ln>
                  <a:solidFill>
                    <a:schemeClr val="tx2"/>
                  </a:solidFill>
                  <a:uFillTx/>
                  <a:latin typeface="+mn-lt"/>
                  <a:ea typeface="Trebuchet MS"/>
                  <a:cs typeface="Trebuchet MS"/>
                  <a:sym typeface="Trebuchet MS"/>
                </a:defRPr>
              </a:lvl3pPr>
              <a:lvl4pPr marL="914400" marR="0" indent="-228600" algn="l" defTabSz="228600" rtl="0" eaLnBrk="1" latinLnBrk="0" hangingPunct="1">
                <a:lnSpc>
                  <a:spcPct val="90000"/>
                </a:lnSpc>
                <a:spcBef>
                  <a:spcPts val="800"/>
                </a:spcBef>
                <a:spcAft>
                  <a:spcPts val="0"/>
                </a:spcAft>
                <a:buClrTx/>
                <a:buSzPct val="100000"/>
                <a:buFont typeface="Arial" panose="020B0604020202020204" pitchFamily="34" charset="0"/>
                <a:buChar char="–"/>
                <a:tabLst/>
                <a:defRPr sz="1600" b="0" i="0" u="none" strike="noStrike" cap="none" spc="0" baseline="0">
                  <a:ln>
                    <a:noFill/>
                  </a:ln>
                  <a:solidFill>
                    <a:schemeClr val="tx2"/>
                  </a:solidFill>
                  <a:uFillTx/>
                  <a:latin typeface="+mn-lt"/>
                  <a:ea typeface="Trebuchet MS"/>
                  <a:cs typeface="Trebuchet MS"/>
                  <a:sym typeface="Trebuchet MS"/>
                </a:defRPr>
              </a:lvl4pPr>
              <a:lvl5pPr marL="1143000" marR="0" indent="-231775" algn="l" defTabSz="228600" rtl="0" eaLnBrk="1" latinLnBrk="0" hangingPunct="1">
                <a:lnSpc>
                  <a:spcPct val="90000"/>
                </a:lnSpc>
                <a:spcBef>
                  <a:spcPts val="800"/>
                </a:spcBef>
                <a:spcAft>
                  <a:spcPts val="0"/>
                </a:spcAft>
                <a:buClrTx/>
                <a:buSzPct val="100000"/>
                <a:buFont typeface="Arial" panose="020B0604020202020204" pitchFamily="34" charset="0"/>
                <a:buChar char="•"/>
                <a:tabLst/>
                <a:defRPr sz="1600" b="0" i="0" u="none" strike="noStrike" cap="none" spc="0" baseline="0">
                  <a:ln>
                    <a:noFill/>
                  </a:ln>
                  <a:solidFill>
                    <a:schemeClr val="tx2"/>
                  </a:solidFill>
                  <a:uFillTx/>
                  <a:latin typeface="+mn-lt"/>
                  <a:ea typeface="Trebuchet MS"/>
                  <a:cs typeface="Trebuchet MS"/>
                  <a:sym typeface="Trebuchet MS"/>
                </a:defRPr>
              </a:lvl5pPr>
              <a:lvl6pPr marL="1371600" marR="0" indent="-228600" algn="l" defTabSz="228600" rtl="0" eaLnBrk="1" latinLnBrk="0" hangingPunct="1">
                <a:lnSpc>
                  <a:spcPct val="90000"/>
                </a:lnSpc>
                <a:spcBef>
                  <a:spcPts val="800"/>
                </a:spcBef>
                <a:spcAft>
                  <a:spcPts val="0"/>
                </a:spcAft>
                <a:buClrTx/>
                <a:buSzPct val="100000"/>
                <a:buFont typeface="Arial" panose="020B0604020202020204" pitchFamily="34" charset="0"/>
                <a:buChar char="–"/>
                <a:tabLst/>
                <a:defRPr sz="1600" b="0" i="0" u="none" strike="noStrike" cap="none" spc="0" baseline="0">
                  <a:ln>
                    <a:noFill/>
                  </a:ln>
                  <a:solidFill>
                    <a:schemeClr val="tx2"/>
                  </a:solidFill>
                  <a:uFillTx/>
                  <a:latin typeface="+mn-lt"/>
                  <a:ea typeface="Trebuchet MS"/>
                  <a:cs typeface="Trebuchet MS"/>
                  <a:sym typeface="Trebuchet MS"/>
                </a:defRPr>
              </a:lvl6pPr>
              <a:lvl7pPr marL="1600200" marR="0" indent="-228600" algn="l" defTabSz="228600" rtl="0" eaLnBrk="1" latinLnBrk="0" hangingPunct="1">
                <a:lnSpc>
                  <a:spcPct val="90000"/>
                </a:lnSpc>
                <a:spcBef>
                  <a:spcPts val="800"/>
                </a:spcBef>
                <a:spcAft>
                  <a:spcPts val="0"/>
                </a:spcAft>
                <a:buClrTx/>
                <a:buSzPct val="100000"/>
                <a:buFont typeface="Arial"/>
                <a:buChar char="•"/>
                <a:tabLst/>
                <a:defRPr sz="1600" b="0" i="0" u="none" strike="noStrike" cap="none" spc="0" baseline="0">
                  <a:ln>
                    <a:noFill/>
                  </a:ln>
                  <a:solidFill>
                    <a:schemeClr val="tx2"/>
                  </a:solidFill>
                  <a:uFillTx/>
                  <a:latin typeface="+mn-lt"/>
                  <a:ea typeface="Trebuchet MS"/>
                  <a:cs typeface="Trebuchet MS"/>
                  <a:sym typeface="Trebuchet MS"/>
                </a:defRPr>
              </a:lvl7pPr>
              <a:lvl8pPr marL="1828800" marR="0" indent="-228600" algn="l" defTabSz="228600" rtl="0" eaLnBrk="1" latinLnBrk="0" hangingPunct="1">
                <a:lnSpc>
                  <a:spcPct val="90000"/>
                </a:lnSpc>
                <a:spcBef>
                  <a:spcPts val="800"/>
                </a:spcBef>
                <a:spcAft>
                  <a:spcPts val="0"/>
                </a:spcAft>
                <a:buClrTx/>
                <a:buSzPct val="100000"/>
                <a:buFont typeface="Arial" panose="020B0604020202020204" pitchFamily="34" charset="0"/>
                <a:buChar char="–"/>
                <a:tabLst/>
                <a:defRPr sz="1600" b="0" i="0" u="none" strike="noStrike" cap="none" spc="0" baseline="0">
                  <a:ln>
                    <a:noFill/>
                  </a:ln>
                  <a:solidFill>
                    <a:schemeClr val="tx2"/>
                  </a:solidFill>
                  <a:uFillTx/>
                  <a:latin typeface="+mn-lt"/>
                  <a:ea typeface="Trebuchet MS"/>
                  <a:cs typeface="Trebuchet MS"/>
                  <a:sym typeface="Trebuchet MS"/>
                </a:defRPr>
              </a:lvl8pPr>
              <a:lvl9pPr marL="2057400" marR="0" indent="-228600" algn="l" defTabSz="228600" rtl="0" eaLnBrk="1" latinLnBrk="0" hangingPunct="1">
                <a:lnSpc>
                  <a:spcPct val="90000"/>
                </a:lnSpc>
                <a:spcBef>
                  <a:spcPts val="800"/>
                </a:spcBef>
                <a:spcAft>
                  <a:spcPts val="0"/>
                </a:spcAft>
                <a:buClrTx/>
                <a:buSzPct val="100000"/>
                <a:buFont typeface="Arial"/>
                <a:buChar char="•"/>
                <a:tabLst/>
                <a:defRPr sz="1600" b="0" i="0" u="none" strike="noStrike" cap="none" spc="0" baseline="0">
                  <a:ln>
                    <a:noFill/>
                  </a:ln>
                  <a:solidFill>
                    <a:schemeClr val="tx2"/>
                  </a:solidFill>
                  <a:uFillTx/>
                  <a:latin typeface="+mn-lt"/>
                  <a:ea typeface="Trebuchet MS"/>
                  <a:cs typeface="Trebuchet MS"/>
                  <a:sym typeface="Trebuchet MS"/>
                </a:defRPr>
              </a:lvl9pPr>
            </a:lstStyle>
            <a:p>
              <a:pPr marL="0" marR="0" lvl="0" indent="0" algn="ctr" defTabSz="932742" rtl="0" eaLnBrk="1" fontAlgn="auto" latinLnBrk="0" hangingPunct="1">
                <a:lnSpc>
                  <a:spcPct val="100000"/>
                </a:lnSpc>
                <a:spcBef>
                  <a:spcPts val="0"/>
                </a:spcBef>
                <a:spcAft>
                  <a:spcPts val="0"/>
                </a:spcAft>
                <a:buClrTx/>
                <a:buSzPct val="90000"/>
                <a:buFont typeface="Arial" panose="020B0604020202020204" pitchFamily="34" charset="0"/>
                <a:buNone/>
                <a:tabLst/>
                <a:defRPr/>
              </a:pPr>
              <a:r>
                <a:rPr kumimoji="0" lang="en-US" sz="800" b="0" i="0" u="none" strike="noStrike" kern="1200" cap="none" spc="0" normalizeH="0" baseline="0" noProof="0">
                  <a:ln>
                    <a:noFill/>
                  </a:ln>
                  <a:solidFill>
                    <a:srgbClr val="000000"/>
                  </a:solidFill>
                  <a:effectLst/>
                  <a:uLnTx/>
                  <a:uFillTx/>
                  <a:latin typeface="+mn-lt"/>
                  <a:ea typeface="+mn-ea"/>
                  <a:cs typeface="Segoe Sans Display Semibold" pitchFamily="2" charset="0"/>
                  <a:sym typeface="Trebuchet MS"/>
                </a:rPr>
                <a:t>Data Science </a:t>
              </a:r>
            </a:p>
            <a:p>
              <a:pPr marL="0" marR="0" lvl="0" indent="0" algn="ctr" defTabSz="932742" rtl="0" eaLnBrk="1" fontAlgn="auto" latinLnBrk="0" hangingPunct="1">
                <a:lnSpc>
                  <a:spcPct val="100000"/>
                </a:lnSpc>
                <a:spcBef>
                  <a:spcPts val="0"/>
                </a:spcBef>
                <a:spcAft>
                  <a:spcPts val="0"/>
                </a:spcAft>
                <a:buClrTx/>
                <a:buSzPct val="90000"/>
                <a:buFont typeface="Arial" panose="020B0604020202020204" pitchFamily="34" charset="0"/>
                <a:buNone/>
                <a:tabLst/>
                <a:defRPr/>
              </a:pPr>
              <a:r>
                <a:rPr kumimoji="0" lang="en-US" sz="800" b="0" i="0" u="none" strike="noStrike" kern="1200" cap="none" spc="0" normalizeH="0" baseline="0" noProof="0">
                  <a:ln>
                    <a:noFill/>
                  </a:ln>
                  <a:solidFill>
                    <a:srgbClr val="000000"/>
                  </a:solidFill>
                  <a:effectLst/>
                  <a:uLnTx/>
                  <a:uFillTx/>
                  <a:latin typeface="+mn-lt"/>
                  <a:ea typeface="+mn-ea"/>
                  <a:cs typeface="Segoe Sans Display Semibold" pitchFamily="2" charset="0"/>
                  <a:sym typeface="Trebuchet MS"/>
                </a:rPr>
                <a:t>&amp; ML</a:t>
              </a:r>
            </a:p>
          </p:txBody>
        </p:sp>
        <p:sp>
          <p:nvSpPr>
            <p:cNvPr id="219" name="Graphic 24" descr="Icon of a clock">
              <a:extLst>
                <a:ext uri="{FF2B5EF4-FFF2-40B4-BE49-F238E27FC236}">
                  <a16:creationId xmlns:a16="http://schemas.microsoft.com/office/drawing/2014/main" id="{680A56DA-6190-069E-0519-FEBED64B42AE}"/>
                </a:ext>
              </a:extLst>
            </p:cNvPr>
            <p:cNvSpPr>
              <a:spLocks noChangeAspect="1"/>
            </p:cNvSpPr>
            <p:nvPr/>
          </p:nvSpPr>
          <p:spPr>
            <a:xfrm>
              <a:off x="8988563" y="1888329"/>
              <a:ext cx="265702" cy="265702"/>
            </a:xfrm>
            <a:custGeom>
              <a:avLst/>
              <a:gdLst>
                <a:gd name="connsiteX0" fmla="*/ 195591 w 391181"/>
                <a:gd name="connsiteY0" fmla="*/ 0 h 391181"/>
                <a:gd name="connsiteX1" fmla="*/ 391182 w 391181"/>
                <a:gd name="connsiteY1" fmla="*/ 195591 h 391181"/>
                <a:gd name="connsiteX2" fmla="*/ 195591 w 391181"/>
                <a:gd name="connsiteY2" fmla="*/ 391182 h 391181"/>
                <a:gd name="connsiteX3" fmla="*/ 0 w 391181"/>
                <a:gd name="connsiteY3" fmla="*/ 195591 h 391181"/>
                <a:gd name="connsiteX4" fmla="*/ 195591 w 391181"/>
                <a:gd name="connsiteY4" fmla="*/ 0 h 391181"/>
                <a:gd name="connsiteX5" fmla="*/ 195591 w 391181"/>
                <a:gd name="connsiteY5" fmla="*/ 32605 h 391181"/>
                <a:gd name="connsiteX6" fmla="*/ 32605 w 391181"/>
                <a:gd name="connsiteY6" fmla="*/ 195591 h 391181"/>
                <a:gd name="connsiteX7" fmla="*/ 195591 w 391181"/>
                <a:gd name="connsiteY7" fmla="*/ 358577 h 391181"/>
                <a:gd name="connsiteX8" fmla="*/ 358577 w 391181"/>
                <a:gd name="connsiteY8" fmla="*/ 195591 h 391181"/>
                <a:gd name="connsiteX9" fmla="*/ 195591 w 391181"/>
                <a:gd name="connsiteY9" fmla="*/ 32605 h 391181"/>
                <a:gd name="connsiteX10" fmla="*/ 180922 w 391181"/>
                <a:gd name="connsiteY10" fmla="*/ 78236 h 391181"/>
                <a:gd name="connsiteX11" fmla="*/ 195456 w 391181"/>
                <a:gd name="connsiteY11" fmla="*/ 90916 h 391181"/>
                <a:gd name="connsiteX12" fmla="*/ 195591 w 391181"/>
                <a:gd name="connsiteY12" fmla="*/ 92906 h 391181"/>
                <a:gd name="connsiteX13" fmla="*/ 195591 w 391181"/>
                <a:gd name="connsiteY13" fmla="*/ 195591 h 391181"/>
                <a:gd name="connsiteX14" fmla="*/ 259158 w 391181"/>
                <a:gd name="connsiteY14" fmla="*/ 195591 h 391181"/>
                <a:gd name="connsiteX15" fmla="*/ 273827 w 391181"/>
                <a:gd name="connsiteY15" fmla="*/ 210260 h 391181"/>
                <a:gd name="connsiteX16" fmla="*/ 261147 w 391181"/>
                <a:gd name="connsiteY16" fmla="*/ 224795 h 391181"/>
                <a:gd name="connsiteX17" fmla="*/ 259158 w 391181"/>
                <a:gd name="connsiteY17" fmla="*/ 224929 h 391181"/>
                <a:gd name="connsiteX18" fmla="*/ 180922 w 391181"/>
                <a:gd name="connsiteY18" fmla="*/ 224929 h 391181"/>
                <a:gd name="connsiteX19" fmla="*/ 166387 w 391181"/>
                <a:gd name="connsiteY19" fmla="*/ 212249 h 391181"/>
                <a:gd name="connsiteX20" fmla="*/ 166252 w 391181"/>
                <a:gd name="connsiteY20" fmla="*/ 210260 h 391181"/>
                <a:gd name="connsiteX21" fmla="*/ 166252 w 391181"/>
                <a:gd name="connsiteY21" fmla="*/ 92906 h 391181"/>
                <a:gd name="connsiteX22" fmla="*/ 180922 w 391181"/>
                <a:gd name="connsiteY22" fmla="*/ 78236 h 391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91181" h="391181">
                  <a:moveTo>
                    <a:pt x="195591" y="0"/>
                  </a:moveTo>
                  <a:cubicBezTo>
                    <a:pt x="303616" y="0"/>
                    <a:pt x="391182" y="87586"/>
                    <a:pt x="391182" y="195591"/>
                  </a:cubicBezTo>
                  <a:cubicBezTo>
                    <a:pt x="391182" y="303596"/>
                    <a:pt x="303616" y="391182"/>
                    <a:pt x="195591" y="391182"/>
                  </a:cubicBezTo>
                  <a:cubicBezTo>
                    <a:pt x="87566" y="391182"/>
                    <a:pt x="0" y="303596"/>
                    <a:pt x="0" y="195591"/>
                  </a:cubicBezTo>
                  <a:cubicBezTo>
                    <a:pt x="0" y="87586"/>
                    <a:pt x="87566" y="0"/>
                    <a:pt x="195591" y="0"/>
                  </a:cubicBezTo>
                  <a:close/>
                  <a:moveTo>
                    <a:pt x="195591" y="32605"/>
                  </a:moveTo>
                  <a:cubicBezTo>
                    <a:pt x="105717" y="32605"/>
                    <a:pt x="32605" y="105717"/>
                    <a:pt x="32605" y="195591"/>
                  </a:cubicBezTo>
                  <a:cubicBezTo>
                    <a:pt x="32605" y="285465"/>
                    <a:pt x="105717" y="358577"/>
                    <a:pt x="195591" y="358577"/>
                  </a:cubicBezTo>
                  <a:cubicBezTo>
                    <a:pt x="285465" y="358577"/>
                    <a:pt x="358577" y="285465"/>
                    <a:pt x="358577" y="195591"/>
                  </a:cubicBezTo>
                  <a:cubicBezTo>
                    <a:pt x="358577" y="105717"/>
                    <a:pt x="285465" y="32605"/>
                    <a:pt x="195591" y="32605"/>
                  </a:cubicBezTo>
                  <a:close/>
                  <a:moveTo>
                    <a:pt x="180922" y="78236"/>
                  </a:moveTo>
                  <a:cubicBezTo>
                    <a:pt x="188344" y="78236"/>
                    <a:pt x="194486" y="83758"/>
                    <a:pt x="195456" y="90916"/>
                  </a:cubicBezTo>
                  <a:lnTo>
                    <a:pt x="195591" y="92906"/>
                  </a:lnTo>
                  <a:lnTo>
                    <a:pt x="195591" y="195591"/>
                  </a:lnTo>
                  <a:lnTo>
                    <a:pt x="259158" y="195591"/>
                  </a:lnTo>
                  <a:cubicBezTo>
                    <a:pt x="267255" y="195591"/>
                    <a:pt x="273827" y="202163"/>
                    <a:pt x="273827" y="210260"/>
                  </a:cubicBezTo>
                  <a:cubicBezTo>
                    <a:pt x="273827" y="217683"/>
                    <a:pt x="268306" y="223824"/>
                    <a:pt x="261147" y="224795"/>
                  </a:cubicBezTo>
                  <a:lnTo>
                    <a:pt x="259158" y="224929"/>
                  </a:lnTo>
                  <a:lnTo>
                    <a:pt x="180922" y="224929"/>
                  </a:lnTo>
                  <a:cubicBezTo>
                    <a:pt x="173499" y="224929"/>
                    <a:pt x="167357" y="219408"/>
                    <a:pt x="166387" y="212249"/>
                  </a:cubicBezTo>
                  <a:lnTo>
                    <a:pt x="166252" y="210260"/>
                  </a:lnTo>
                  <a:lnTo>
                    <a:pt x="166252" y="92906"/>
                  </a:lnTo>
                  <a:cubicBezTo>
                    <a:pt x="166252" y="84808"/>
                    <a:pt x="172824" y="78236"/>
                    <a:pt x="180922" y="78236"/>
                  </a:cubicBezTo>
                  <a:close/>
                </a:path>
              </a:pathLst>
            </a:custGeom>
            <a:solidFill>
              <a:srgbClr val="000000"/>
            </a:solidFill>
            <a:ln w="1508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6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220" name="Text Placeholder 112">
              <a:extLst>
                <a:ext uri="{FF2B5EF4-FFF2-40B4-BE49-F238E27FC236}">
                  <a16:creationId xmlns:a16="http://schemas.microsoft.com/office/drawing/2014/main" id="{CCDAEB3C-A630-4C2D-848E-6F361F409139}"/>
                </a:ext>
              </a:extLst>
            </p:cNvPr>
            <p:cNvSpPr txBox="1">
              <a:spLocks/>
            </p:cNvSpPr>
            <p:nvPr/>
          </p:nvSpPr>
          <p:spPr>
            <a:xfrm>
              <a:off x="8873531" y="2280752"/>
              <a:ext cx="468077" cy="246221"/>
            </a:xfrm>
            <a:prstGeom prst="rect">
              <a:avLst/>
            </a:prstGeom>
          </p:spPr>
          <p:txBody>
            <a:bodyPr vert="horz" wrap="none" lIns="0" tIns="0" rIns="0" bIns="0" rtlCol="0" anchor="ctr">
              <a:spAutoFit/>
            </a:bodyPr>
            <a:lstStyle>
              <a:lvl1pPr marL="228600" marR="0" indent="-228600" algn="ctr" defTabSz="228600" rtl="0" eaLnBrk="1" latinLnBrk="0" hangingPunct="1">
                <a:lnSpc>
                  <a:spcPct val="90000"/>
                </a:lnSpc>
                <a:spcBef>
                  <a:spcPts val="0"/>
                </a:spcBef>
                <a:spcAft>
                  <a:spcPts val="0"/>
                </a:spcAft>
                <a:buClrTx/>
                <a:buSzPct val="100000"/>
                <a:buFont typeface="Arial" panose="020B0604020202020204" pitchFamily="34" charset="0"/>
                <a:buChar char="•"/>
                <a:tabLst/>
                <a:defRPr kumimoji="0" lang="en-US" sz="900" b="0" i="0" u="none" strike="noStrike" kern="1200" cap="none" spc="0" normalizeH="0" baseline="0" dirty="0" smtClean="0">
                  <a:ln>
                    <a:noFill/>
                  </a:ln>
                  <a:solidFill>
                    <a:srgbClr val="000000"/>
                  </a:solidFill>
                  <a:effectLst/>
                  <a:uLnTx/>
                  <a:uFillTx/>
                  <a:latin typeface="Segoe UI Semibold" panose="020B0702040204020203" pitchFamily="34" charset="0"/>
                  <a:ea typeface="+mn-ea"/>
                  <a:cs typeface="Segoe UI Semibold" panose="020B0702040204020203" pitchFamily="34" charset="0"/>
                  <a:sym typeface="Trebuchet MS"/>
                </a:defRPr>
              </a:lvl1pPr>
              <a:lvl2pPr marL="457200" marR="0" indent="-230188" algn="l" defTabSz="228600" rtl="0" eaLnBrk="1" latinLnBrk="0" hangingPunct="1">
                <a:lnSpc>
                  <a:spcPct val="90000"/>
                </a:lnSpc>
                <a:spcBef>
                  <a:spcPts val="800"/>
                </a:spcBef>
                <a:spcAft>
                  <a:spcPts val="0"/>
                </a:spcAft>
                <a:buClrTx/>
                <a:buSzPct val="100000"/>
                <a:buFont typeface="Arial" panose="020B0604020202020204" pitchFamily="34" charset="0"/>
                <a:buChar char="–"/>
                <a:tabLst/>
                <a:defRPr sz="1600" b="0" i="0" u="none" strike="noStrike" cap="none" spc="0" baseline="0">
                  <a:ln>
                    <a:noFill/>
                  </a:ln>
                  <a:solidFill>
                    <a:schemeClr val="tx2"/>
                  </a:solidFill>
                  <a:uFillTx/>
                  <a:latin typeface="+mn-lt"/>
                  <a:ea typeface="Trebuchet MS"/>
                  <a:cs typeface="Trebuchet MS"/>
                  <a:sym typeface="Trebuchet MS"/>
                </a:defRPr>
              </a:lvl2pPr>
              <a:lvl3pPr marL="685800" marR="0" indent="-228600" algn="l" defTabSz="228600" rtl="0" eaLnBrk="1" latinLnBrk="0" hangingPunct="1">
                <a:lnSpc>
                  <a:spcPct val="90000"/>
                </a:lnSpc>
                <a:spcBef>
                  <a:spcPts val="800"/>
                </a:spcBef>
                <a:spcAft>
                  <a:spcPts val="0"/>
                </a:spcAft>
                <a:buClrTx/>
                <a:buSzPct val="100000"/>
                <a:buFont typeface="Arial" panose="020B0604020202020204" pitchFamily="34" charset="0"/>
                <a:buChar char="•"/>
                <a:tabLst/>
                <a:defRPr sz="1600" b="0" i="0" u="none" strike="noStrike" cap="none" spc="0" baseline="0">
                  <a:ln>
                    <a:noFill/>
                  </a:ln>
                  <a:solidFill>
                    <a:schemeClr val="tx2"/>
                  </a:solidFill>
                  <a:uFillTx/>
                  <a:latin typeface="+mn-lt"/>
                  <a:ea typeface="Trebuchet MS"/>
                  <a:cs typeface="Trebuchet MS"/>
                  <a:sym typeface="Trebuchet MS"/>
                </a:defRPr>
              </a:lvl3pPr>
              <a:lvl4pPr marL="914400" marR="0" indent="-228600" algn="l" defTabSz="228600" rtl="0" eaLnBrk="1" latinLnBrk="0" hangingPunct="1">
                <a:lnSpc>
                  <a:spcPct val="90000"/>
                </a:lnSpc>
                <a:spcBef>
                  <a:spcPts val="800"/>
                </a:spcBef>
                <a:spcAft>
                  <a:spcPts val="0"/>
                </a:spcAft>
                <a:buClrTx/>
                <a:buSzPct val="100000"/>
                <a:buFont typeface="Arial" panose="020B0604020202020204" pitchFamily="34" charset="0"/>
                <a:buChar char="–"/>
                <a:tabLst/>
                <a:defRPr sz="1600" b="0" i="0" u="none" strike="noStrike" cap="none" spc="0" baseline="0">
                  <a:ln>
                    <a:noFill/>
                  </a:ln>
                  <a:solidFill>
                    <a:schemeClr val="tx2"/>
                  </a:solidFill>
                  <a:uFillTx/>
                  <a:latin typeface="+mn-lt"/>
                  <a:ea typeface="Trebuchet MS"/>
                  <a:cs typeface="Trebuchet MS"/>
                  <a:sym typeface="Trebuchet MS"/>
                </a:defRPr>
              </a:lvl4pPr>
              <a:lvl5pPr marL="1143000" marR="0" indent="-231775" algn="l" defTabSz="228600" rtl="0" eaLnBrk="1" latinLnBrk="0" hangingPunct="1">
                <a:lnSpc>
                  <a:spcPct val="90000"/>
                </a:lnSpc>
                <a:spcBef>
                  <a:spcPts val="800"/>
                </a:spcBef>
                <a:spcAft>
                  <a:spcPts val="0"/>
                </a:spcAft>
                <a:buClrTx/>
                <a:buSzPct val="100000"/>
                <a:buFont typeface="Arial" panose="020B0604020202020204" pitchFamily="34" charset="0"/>
                <a:buChar char="•"/>
                <a:tabLst/>
                <a:defRPr sz="1600" b="0" i="0" u="none" strike="noStrike" cap="none" spc="0" baseline="0">
                  <a:ln>
                    <a:noFill/>
                  </a:ln>
                  <a:solidFill>
                    <a:schemeClr val="tx2"/>
                  </a:solidFill>
                  <a:uFillTx/>
                  <a:latin typeface="+mn-lt"/>
                  <a:ea typeface="Trebuchet MS"/>
                  <a:cs typeface="Trebuchet MS"/>
                  <a:sym typeface="Trebuchet MS"/>
                </a:defRPr>
              </a:lvl5pPr>
              <a:lvl6pPr marL="1371600" marR="0" indent="-228600" algn="l" defTabSz="228600" rtl="0" eaLnBrk="1" latinLnBrk="0" hangingPunct="1">
                <a:lnSpc>
                  <a:spcPct val="90000"/>
                </a:lnSpc>
                <a:spcBef>
                  <a:spcPts val="800"/>
                </a:spcBef>
                <a:spcAft>
                  <a:spcPts val="0"/>
                </a:spcAft>
                <a:buClrTx/>
                <a:buSzPct val="100000"/>
                <a:buFont typeface="Arial" panose="020B0604020202020204" pitchFamily="34" charset="0"/>
                <a:buChar char="–"/>
                <a:tabLst/>
                <a:defRPr sz="1600" b="0" i="0" u="none" strike="noStrike" cap="none" spc="0" baseline="0">
                  <a:ln>
                    <a:noFill/>
                  </a:ln>
                  <a:solidFill>
                    <a:schemeClr val="tx2"/>
                  </a:solidFill>
                  <a:uFillTx/>
                  <a:latin typeface="+mn-lt"/>
                  <a:ea typeface="Trebuchet MS"/>
                  <a:cs typeface="Trebuchet MS"/>
                  <a:sym typeface="Trebuchet MS"/>
                </a:defRPr>
              </a:lvl6pPr>
              <a:lvl7pPr marL="1600200" marR="0" indent="-228600" algn="l" defTabSz="228600" rtl="0" eaLnBrk="1" latinLnBrk="0" hangingPunct="1">
                <a:lnSpc>
                  <a:spcPct val="90000"/>
                </a:lnSpc>
                <a:spcBef>
                  <a:spcPts val="800"/>
                </a:spcBef>
                <a:spcAft>
                  <a:spcPts val="0"/>
                </a:spcAft>
                <a:buClrTx/>
                <a:buSzPct val="100000"/>
                <a:buFont typeface="Arial"/>
                <a:buChar char="•"/>
                <a:tabLst/>
                <a:defRPr sz="1600" b="0" i="0" u="none" strike="noStrike" cap="none" spc="0" baseline="0">
                  <a:ln>
                    <a:noFill/>
                  </a:ln>
                  <a:solidFill>
                    <a:schemeClr val="tx2"/>
                  </a:solidFill>
                  <a:uFillTx/>
                  <a:latin typeface="+mn-lt"/>
                  <a:ea typeface="Trebuchet MS"/>
                  <a:cs typeface="Trebuchet MS"/>
                  <a:sym typeface="Trebuchet MS"/>
                </a:defRPr>
              </a:lvl7pPr>
              <a:lvl8pPr marL="1828800" marR="0" indent="-228600" algn="l" defTabSz="228600" rtl="0" eaLnBrk="1" latinLnBrk="0" hangingPunct="1">
                <a:lnSpc>
                  <a:spcPct val="90000"/>
                </a:lnSpc>
                <a:spcBef>
                  <a:spcPts val="800"/>
                </a:spcBef>
                <a:spcAft>
                  <a:spcPts val="0"/>
                </a:spcAft>
                <a:buClrTx/>
                <a:buSzPct val="100000"/>
                <a:buFont typeface="Arial" panose="020B0604020202020204" pitchFamily="34" charset="0"/>
                <a:buChar char="–"/>
                <a:tabLst/>
                <a:defRPr sz="1600" b="0" i="0" u="none" strike="noStrike" cap="none" spc="0" baseline="0">
                  <a:ln>
                    <a:noFill/>
                  </a:ln>
                  <a:solidFill>
                    <a:schemeClr val="tx2"/>
                  </a:solidFill>
                  <a:uFillTx/>
                  <a:latin typeface="+mn-lt"/>
                  <a:ea typeface="Trebuchet MS"/>
                  <a:cs typeface="Trebuchet MS"/>
                  <a:sym typeface="Trebuchet MS"/>
                </a:defRPr>
              </a:lvl8pPr>
              <a:lvl9pPr marL="2057400" marR="0" indent="-228600" algn="l" defTabSz="228600" rtl="0" eaLnBrk="1" latinLnBrk="0" hangingPunct="1">
                <a:lnSpc>
                  <a:spcPct val="90000"/>
                </a:lnSpc>
                <a:spcBef>
                  <a:spcPts val="800"/>
                </a:spcBef>
                <a:spcAft>
                  <a:spcPts val="0"/>
                </a:spcAft>
                <a:buClrTx/>
                <a:buSzPct val="100000"/>
                <a:buFont typeface="Arial"/>
                <a:buChar char="•"/>
                <a:tabLst/>
                <a:defRPr sz="1600" b="0" i="0" u="none" strike="noStrike" cap="none" spc="0" baseline="0">
                  <a:ln>
                    <a:noFill/>
                  </a:ln>
                  <a:solidFill>
                    <a:schemeClr val="tx2"/>
                  </a:solidFill>
                  <a:uFillTx/>
                  <a:latin typeface="+mn-lt"/>
                  <a:ea typeface="Trebuchet MS"/>
                  <a:cs typeface="Trebuchet MS"/>
                  <a:sym typeface="Trebuchet MS"/>
                </a:defRPr>
              </a:lvl9pPr>
            </a:lstStyle>
            <a:p>
              <a:pPr marL="0" marR="0" lvl="0" indent="0" algn="ctr" defTabSz="932742" rtl="0" eaLnBrk="1" fontAlgn="auto" latinLnBrk="0" hangingPunct="1">
                <a:lnSpc>
                  <a:spcPct val="100000"/>
                </a:lnSpc>
                <a:spcBef>
                  <a:spcPts val="0"/>
                </a:spcBef>
                <a:spcAft>
                  <a:spcPts val="0"/>
                </a:spcAft>
                <a:buClrTx/>
                <a:buSzPct val="90000"/>
                <a:buFont typeface="Arial" panose="020B0604020202020204" pitchFamily="34" charset="0"/>
                <a:buNone/>
                <a:tabLst/>
                <a:defRPr/>
              </a:pPr>
              <a:r>
                <a:rPr kumimoji="0" lang="en-US" sz="800" b="0" i="0" u="none" strike="noStrike" kern="1200" cap="none" spc="0" normalizeH="0" baseline="0" noProof="0">
                  <a:ln>
                    <a:noFill/>
                  </a:ln>
                  <a:solidFill>
                    <a:srgbClr val="000000"/>
                  </a:solidFill>
                  <a:effectLst/>
                  <a:uLnTx/>
                  <a:uFillTx/>
                  <a:latin typeface="+mn-lt"/>
                  <a:ea typeface="+mn-ea"/>
                  <a:cs typeface="Segoe Sans Display Semibold" pitchFamily="2" charset="0"/>
                  <a:sym typeface="Trebuchet MS"/>
                </a:rPr>
                <a:t>Real-Time</a:t>
              </a:r>
            </a:p>
            <a:p>
              <a:pPr marL="0" marR="0" lvl="0" indent="0" algn="ctr" defTabSz="932742" rtl="0" eaLnBrk="1" fontAlgn="auto" latinLnBrk="0" hangingPunct="1">
                <a:lnSpc>
                  <a:spcPct val="100000"/>
                </a:lnSpc>
                <a:spcBef>
                  <a:spcPts val="0"/>
                </a:spcBef>
                <a:spcAft>
                  <a:spcPts val="0"/>
                </a:spcAft>
                <a:buClrTx/>
                <a:buSzPct val="90000"/>
                <a:buFont typeface="Arial" panose="020B0604020202020204" pitchFamily="34" charset="0"/>
                <a:buNone/>
                <a:tabLst/>
                <a:defRPr/>
              </a:pPr>
              <a:r>
                <a:rPr kumimoji="0" lang="en-US" sz="800" b="0" i="0" u="none" strike="noStrike" kern="1200" cap="none" spc="0" normalizeH="0" baseline="0" noProof="0">
                  <a:ln>
                    <a:noFill/>
                  </a:ln>
                  <a:solidFill>
                    <a:srgbClr val="000000"/>
                  </a:solidFill>
                  <a:effectLst/>
                  <a:uLnTx/>
                  <a:uFillTx/>
                  <a:latin typeface="+mn-lt"/>
                  <a:ea typeface="+mn-ea"/>
                  <a:cs typeface="Segoe Sans Display Semibold" pitchFamily="2" charset="0"/>
                  <a:sym typeface="Trebuchet MS"/>
                </a:rPr>
                <a:t>Data</a:t>
              </a:r>
            </a:p>
          </p:txBody>
        </p:sp>
        <p:sp>
          <p:nvSpPr>
            <p:cNvPr id="221" name="Graphic 39" descr="Icon of a chart made of vertical lines with a line tracing the top of each, turning into an arrow pointing up">
              <a:extLst>
                <a:ext uri="{FF2B5EF4-FFF2-40B4-BE49-F238E27FC236}">
                  <a16:creationId xmlns:a16="http://schemas.microsoft.com/office/drawing/2014/main" id="{397DA930-B001-9E6A-F181-BF0FE65A5255}"/>
                </a:ext>
              </a:extLst>
            </p:cNvPr>
            <p:cNvSpPr/>
            <p:nvPr/>
          </p:nvSpPr>
          <p:spPr>
            <a:xfrm>
              <a:off x="9982330" y="1896990"/>
              <a:ext cx="235968" cy="248381"/>
            </a:xfrm>
            <a:custGeom>
              <a:avLst/>
              <a:gdLst>
                <a:gd name="connsiteX0" fmla="*/ 195609 w 270323"/>
                <a:gd name="connsiteY0" fmla="*/ 0 h 284545"/>
                <a:gd name="connsiteX1" fmla="*/ 260397 w 270323"/>
                <a:gd name="connsiteY1" fmla="*/ 7 h 284545"/>
                <a:gd name="connsiteX2" fmla="*/ 261824 w 270323"/>
                <a:gd name="connsiteY2" fmla="*/ 205 h 284545"/>
                <a:gd name="connsiteX3" fmla="*/ 263230 w 270323"/>
                <a:gd name="connsiteY3" fmla="*/ 598 h 284545"/>
                <a:gd name="connsiteX4" fmla="*/ 264088 w 270323"/>
                <a:gd name="connsiteY4" fmla="*/ 962 h 284545"/>
                <a:gd name="connsiteX5" fmla="*/ 267199 w 270323"/>
                <a:gd name="connsiteY5" fmla="*/ 3107 h 284545"/>
                <a:gd name="connsiteX6" fmla="*/ 267778 w 270323"/>
                <a:gd name="connsiteY6" fmla="*/ 3733 h 284545"/>
                <a:gd name="connsiteX7" fmla="*/ 268397 w 270323"/>
                <a:gd name="connsiteY7" fmla="*/ 4535 h 284545"/>
                <a:gd name="connsiteX8" fmla="*/ 269168 w 270323"/>
                <a:gd name="connsiteY8" fmla="*/ 5818 h 284545"/>
                <a:gd name="connsiteX9" fmla="*/ 269719 w 270323"/>
                <a:gd name="connsiteY9" fmla="*/ 7103 h 284545"/>
                <a:gd name="connsiteX10" fmla="*/ 269991 w 270323"/>
                <a:gd name="connsiteY10" fmla="*/ 8014 h 284545"/>
                <a:gd name="connsiteX11" fmla="*/ 270184 w 270323"/>
                <a:gd name="connsiteY11" fmla="*/ 8925 h 284545"/>
                <a:gd name="connsiteX12" fmla="*/ 270318 w 270323"/>
                <a:gd name="connsiteY12" fmla="*/ 10265 h 284545"/>
                <a:gd name="connsiteX13" fmla="*/ 270323 w 270323"/>
                <a:gd name="connsiteY13" fmla="*/ 74748 h 284545"/>
                <a:gd name="connsiteX14" fmla="*/ 259653 w 270323"/>
                <a:gd name="connsiteY14" fmla="*/ 85419 h 284545"/>
                <a:gd name="connsiteX15" fmla="*/ 249081 w 270323"/>
                <a:gd name="connsiteY15" fmla="*/ 76196 h 284545"/>
                <a:gd name="connsiteX16" fmla="*/ 248983 w 270323"/>
                <a:gd name="connsiteY16" fmla="*/ 74748 h 284545"/>
                <a:gd name="connsiteX17" fmla="*/ 248977 w 270323"/>
                <a:gd name="connsiteY17" fmla="*/ 36408 h 284545"/>
                <a:gd name="connsiteX18" fmla="*/ 157363 w 270323"/>
                <a:gd name="connsiteY18" fmla="*/ 128041 h 284545"/>
                <a:gd name="connsiteX19" fmla="*/ 143469 w 270323"/>
                <a:gd name="connsiteY19" fmla="*/ 129075 h 284545"/>
                <a:gd name="connsiteX20" fmla="*/ 142273 w 270323"/>
                <a:gd name="connsiteY20" fmla="*/ 128042 h 284545"/>
                <a:gd name="connsiteX21" fmla="*/ 99160 w 270323"/>
                <a:gd name="connsiteY21" fmla="*/ 86633 h 284545"/>
                <a:gd name="connsiteX22" fmla="*/ 18216 w 270323"/>
                <a:gd name="connsiteY22" fmla="*/ 167577 h 284545"/>
                <a:gd name="connsiteX23" fmla="*/ 3125 w 270323"/>
                <a:gd name="connsiteY23" fmla="*/ 167577 h 284545"/>
                <a:gd name="connsiteX24" fmla="*/ 2092 w 270323"/>
                <a:gd name="connsiteY24" fmla="*/ 153684 h 284545"/>
                <a:gd name="connsiteX25" fmla="*/ 3125 w 270323"/>
                <a:gd name="connsiteY25" fmla="*/ 152486 h 284545"/>
                <a:gd name="connsiteX26" fmla="*/ 91614 w 270323"/>
                <a:gd name="connsiteY26" fmla="*/ 63998 h 284545"/>
                <a:gd name="connsiteX27" fmla="*/ 105508 w 270323"/>
                <a:gd name="connsiteY27" fmla="*/ 62965 h 284545"/>
                <a:gd name="connsiteX28" fmla="*/ 106704 w 270323"/>
                <a:gd name="connsiteY28" fmla="*/ 63998 h 284545"/>
                <a:gd name="connsiteX29" fmla="*/ 149817 w 270323"/>
                <a:gd name="connsiteY29" fmla="*/ 105406 h 284545"/>
                <a:gd name="connsiteX30" fmla="*/ 233868 w 270323"/>
                <a:gd name="connsiteY30" fmla="*/ 21341 h 284545"/>
                <a:gd name="connsiteX31" fmla="*/ 195609 w 270323"/>
                <a:gd name="connsiteY31" fmla="*/ 21341 h 284545"/>
                <a:gd name="connsiteX32" fmla="*/ 185037 w 270323"/>
                <a:gd name="connsiteY32" fmla="*/ 12118 h 284545"/>
                <a:gd name="connsiteX33" fmla="*/ 184939 w 270323"/>
                <a:gd name="connsiteY33" fmla="*/ 10670 h 284545"/>
                <a:gd name="connsiteX34" fmla="*/ 194162 w 270323"/>
                <a:gd name="connsiteY34" fmla="*/ 97 h 284545"/>
                <a:gd name="connsiteX35" fmla="*/ 195609 w 270323"/>
                <a:gd name="connsiteY35" fmla="*/ 0 h 284545"/>
                <a:gd name="connsiteX36" fmla="*/ 10670 w 270323"/>
                <a:gd name="connsiteY36" fmla="*/ 213409 h 284545"/>
                <a:gd name="connsiteX37" fmla="*/ 21341 w 270323"/>
                <a:gd name="connsiteY37" fmla="*/ 224079 h 284545"/>
                <a:gd name="connsiteX38" fmla="*/ 21341 w 270323"/>
                <a:gd name="connsiteY38" fmla="*/ 273875 h 284545"/>
                <a:gd name="connsiteX39" fmla="*/ 10670 w 270323"/>
                <a:gd name="connsiteY39" fmla="*/ 284545 h 284545"/>
                <a:gd name="connsiteX40" fmla="*/ 0 w 270323"/>
                <a:gd name="connsiteY40" fmla="*/ 273875 h 284545"/>
                <a:gd name="connsiteX41" fmla="*/ 0 w 270323"/>
                <a:gd name="connsiteY41" fmla="*/ 224079 h 284545"/>
                <a:gd name="connsiteX42" fmla="*/ 10670 w 270323"/>
                <a:gd name="connsiteY42" fmla="*/ 213409 h 284545"/>
                <a:gd name="connsiteX43" fmla="*/ 92477 w 270323"/>
                <a:gd name="connsiteY43" fmla="*/ 167170 h 284545"/>
                <a:gd name="connsiteX44" fmla="*/ 81807 w 270323"/>
                <a:gd name="connsiteY44" fmla="*/ 156500 h 284545"/>
                <a:gd name="connsiteX45" fmla="*/ 71136 w 270323"/>
                <a:gd name="connsiteY45" fmla="*/ 167170 h 284545"/>
                <a:gd name="connsiteX46" fmla="*/ 71136 w 270323"/>
                <a:gd name="connsiteY46" fmla="*/ 273875 h 284545"/>
                <a:gd name="connsiteX47" fmla="*/ 81807 w 270323"/>
                <a:gd name="connsiteY47" fmla="*/ 284545 h 284545"/>
                <a:gd name="connsiteX48" fmla="*/ 92477 w 270323"/>
                <a:gd name="connsiteY48" fmla="*/ 273875 h 284545"/>
                <a:gd name="connsiteX49" fmla="*/ 92477 w 270323"/>
                <a:gd name="connsiteY49" fmla="*/ 167170 h 284545"/>
                <a:gd name="connsiteX50" fmla="*/ 152943 w 270323"/>
                <a:gd name="connsiteY50" fmla="*/ 184954 h 284545"/>
                <a:gd name="connsiteX51" fmla="*/ 163613 w 270323"/>
                <a:gd name="connsiteY51" fmla="*/ 195625 h 284545"/>
                <a:gd name="connsiteX52" fmla="*/ 163613 w 270323"/>
                <a:gd name="connsiteY52" fmla="*/ 273875 h 284545"/>
                <a:gd name="connsiteX53" fmla="*/ 152943 w 270323"/>
                <a:gd name="connsiteY53" fmla="*/ 284545 h 284545"/>
                <a:gd name="connsiteX54" fmla="*/ 142273 w 270323"/>
                <a:gd name="connsiteY54" fmla="*/ 273875 h 284545"/>
                <a:gd name="connsiteX55" fmla="*/ 142273 w 270323"/>
                <a:gd name="connsiteY55" fmla="*/ 195625 h 284545"/>
                <a:gd name="connsiteX56" fmla="*/ 152943 w 270323"/>
                <a:gd name="connsiteY56" fmla="*/ 184954 h 284545"/>
                <a:gd name="connsiteX57" fmla="*/ 234750 w 270323"/>
                <a:gd name="connsiteY57" fmla="*/ 124488 h 284545"/>
                <a:gd name="connsiteX58" fmla="*/ 224079 w 270323"/>
                <a:gd name="connsiteY58" fmla="*/ 113818 h 284545"/>
                <a:gd name="connsiteX59" fmla="*/ 213409 w 270323"/>
                <a:gd name="connsiteY59" fmla="*/ 124488 h 284545"/>
                <a:gd name="connsiteX60" fmla="*/ 213409 w 270323"/>
                <a:gd name="connsiteY60" fmla="*/ 273875 h 284545"/>
                <a:gd name="connsiteX61" fmla="*/ 224079 w 270323"/>
                <a:gd name="connsiteY61" fmla="*/ 284545 h 284545"/>
                <a:gd name="connsiteX62" fmla="*/ 234750 w 270323"/>
                <a:gd name="connsiteY62" fmla="*/ 273875 h 284545"/>
                <a:gd name="connsiteX63" fmla="*/ 234750 w 270323"/>
                <a:gd name="connsiteY63" fmla="*/ 124488 h 284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270323" h="284545">
                  <a:moveTo>
                    <a:pt x="195609" y="0"/>
                  </a:moveTo>
                  <a:lnTo>
                    <a:pt x="260397" y="7"/>
                  </a:lnTo>
                  <a:lnTo>
                    <a:pt x="261824" y="205"/>
                  </a:lnTo>
                  <a:lnTo>
                    <a:pt x="263230" y="598"/>
                  </a:lnTo>
                  <a:lnTo>
                    <a:pt x="264088" y="962"/>
                  </a:lnTo>
                  <a:cubicBezTo>
                    <a:pt x="265214" y="1458"/>
                    <a:pt x="266270" y="2179"/>
                    <a:pt x="267199" y="3107"/>
                  </a:cubicBezTo>
                  <a:lnTo>
                    <a:pt x="267778" y="3733"/>
                  </a:lnTo>
                  <a:lnTo>
                    <a:pt x="268397" y="4535"/>
                  </a:lnTo>
                  <a:lnTo>
                    <a:pt x="269168" y="5818"/>
                  </a:lnTo>
                  <a:lnTo>
                    <a:pt x="269719" y="7103"/>
                  </a:lnTo>
                  <a:lnTo>
                    <a:pt x="269991" y="8014"/>
                  </a:lnTo>
                  <a:lnTo>
                    <a:pt x="270184" y="8925"/>
                  </a:lnTo>
                  <a:lnTo>
                    <a:pt x="270318" y="10265"/>
                  </a:lnTo>
                  <a:lnTo>
                    <a:pt x="270323" y="74748"/>
                  </a:lnTo>
                  <a:cubicBezTo>
                    <a:pt x="270323" y="80641"/>
                    <a:pt x="265547" y="85419"/>
                    <a:pt x="259653" y="85419"/>
                  </a:cubicBezTo>
                  <a:cubicBezTo>
                    <a:pt x="254252" y="85419"/>
                    <a:pt x="249788" y="81405"/>
                    <a:pt x="249081" y="76196"/>
                  </a:cubicBezTo>
                  <a:lnTo>
                    <a:pt x="248983" y="74748"/>
                  </a:lnTo>
                  <a:lnTo>
                    <a:pt x="248977" y="36408"/>
                  </a:lnTo>
                  <a:lnTo>
                    <a:pt x="157363" y="128041"/>
                  </a:lnTo>
                  <a:cubicBezTo>
                    <a:pt x="153575" y="131830"/>
                    <a:pt x="147646" y="132174"/>
                    <a:pt x="143469" y="129075"/>
                  </a:cubicBezTo>
                  <a:lnTo>
                    <a:pt x="142273" y="128042"/>
                  </a:lnTo>
                  <a:lnTo>
                    <a:pt x="99160" y="86633"/>
                  </a:lnTo>
                  <a:lnTo>
                    <a:pt x="18216" y="167577"/>
                  </a:lnTo>
                  <a:cubicBezTo>
                    <a:pt x="14049" y="171744"/>
                    <a:pt x="7292" y="171744"/>
                    <a:pt x="3125" y="167577"/>
                  </a:cubicBezTo>
                  <a:cubicBezTo>
                    <a:pt x="-663" y="163788"/>
                    <a:pt x="-1007" y="157861"/>
                    <a:pt x="2092" y="153684"/>
                  </a:cubicBezTo>
                  <a:lnTo>
                    <a:pt x="3125" y="152486"/>
                  </a:lnTo>
                  <a:lnTo>
                    <a:pt x="91614" y="63998"/>
                  </a:lnTo>
                  <a:cubicBezTo>
                    <a:pt x="95402" y="60210"/>
                    <a:pt x="101331" y="59865"/>
                    <a:pt x="105508" y="62965"/>
                  </a:cubicBezTo>
                  <a:lnTo>
                    <a:pt x="106704" y="63998"/>
                  </a:lnTo>
                  <a:lnTo>
                    <a:pt x="149817" y="105406"/>
                  </a:lnTo>
                  <a:lnTo>
                    <a:pt x="233868" y="21341"/>
                  </a:lnTo>
                  <a:lnTo>
                    <a:pt x="195609" y="21341"/>
                  </a:lnTo>
                  <a:cubicBezTo>
                    <a:pt x="190207" y="21341"/>
                    <a:pt x="185742" y="17327"/>
                    <a:pt x="185037" y="12118"/>
                  </a:cubicBezTo>
                  <a:lnTo>
                    <a:pt x="184939" y="10670"/>
                  </a:lnTo>
                  <a:cubicBezTo>
                    <a:pt x="184939" y="5268"/>
                    <a:pt x="188954" y="804"/>
                    <a:pt x="194162" y="97"/>
                  </a:cubicBezTo>
                  <a:lnTo>
                    <a:pt x="195609" y="0"/>
                  </a:lnTo>
                  <a:close/>
                  <a:moveTo>
                    <a:pt x="10670" y="213409"/>
                  </a:moveTo>
                  <a:cubicBezTo>
                    <a:pt x="16564" y="213409"/>
                    <a:pt x="21341" y="218186"/>
                    <a:pt x="21341" y="224079"/>
                  </a:cubicBezTo>
                  <a:lnTo>
                    <a:pt x="21341" y="273875"/>
                  </a:lnTo>
                  <a:cubicBezTo>
                    <a:pt x="21341" y="279768"/>
                    <a:pt x="16564" y="284545"/>
                    <a:pt x="10670" y="284545"/>
                  </a:cubicBezTo>
                  <a:cubicBezTo>
                    <a:pt x="4777" y="284545"/>
                    <a:pt x="0" y="279768"/>
                    <a:pt x="0" y="273875"/>
                  </a:cubicBezTo>
                  <a:lnTo>
                    <a:pt x="0" y="224079"/>
                  </a:lnTo>
                  <a:cubicBezTo>
                    <a:pt x="0" y="218186"/>
                    <a:pt x="4777" y="213409"/>
                    <a:pt x="10670" y="213409"/>
                  </a:cubicBezTo>
                  <a:close/>
                  <a:moveTo>
                    <a:pt x="92477" y="167170"/>
                  </a:moveTo>
                  <a:cubicBezTo>
                    <a:pt x="92477" y="161277"/>
                    <a:pt x="87700" y="156500"/>
                    <a:pt x="81807" y="156500"/>
                  </a:cubicBezTo>
                  <a:cubicBezTo>
                    <a:pt x="75914" y="156500"/>
                    <a:pt x="71136" y="161277"/>
                    <a:pt x="71136" y="167170"/>
                  </a:cubicBezTo>
                  <a:lnTo>
                    <a:pt x="71136" y="273875"/>
                  </a:lnTo>
                  <a:cubicBezTo>
                    <a:pt x="71136" y="279768"/>
                    <a:pt x="75914" y="284545"/>
                    <a:pt x="81807" y="284545"/>
                  </a:cubicBezTo>
                  <a:cubicBezTo>
                    <a:pt x="87700" y="284545"/>
                    <a:pt x="92477" y="279768"/>
                    <a:pt x="92477" y="273875"/>
                  </a:cubicBezTo>
                  <a:lnTo>
                    <a:pt x="92477" y="167170"/>
                  </a:lnTo>
                  <a:close/>
                  <a:moveTo>
                    <a:pt x="152943" y="184954"/>
                  </a:moveTo>
                  <a:cubicBezTo>
                    <a:pt x="158836" y="184954"/>
                    <a:pt x="163613" y="189732"/>
                    <a:pt x="163613" y="195625"/>
                  </a:cubicBezTo>
                  <a:lnTo>
                    <a:pt x="163613" y="273875"/>
                  </a:lnTo>
                  <a:cubicBezTo>
                    <a:pt x="163613" y="279768"/>
                    <a:pt x="158836" y="284545"/>
                    <a:pt x="152943" y="284545"/>
                  </a:cubicBezTo>
                  <a:cubicBezTo>
                    <a:pt x="147050" y="284545"/>
                    <a:pt x="142273" y="279768"/>
                    <a:pt x="142273" y="273875"/>
                  </a:cubicBezTo>
                  <a:lnTo>
                    <a:pt x="142273" y="195625"/>
                  </a:lnTo>
                  <a:cubicBezTo>
                    <a:pt x="142273" y="189732"/>
                    <a:pt x="147050" y="184954"/>
                    <a:pt x="152943" y="184954"/>
                  </a:cubicBezTo>
                  <a:close/>
                  <a:moveTo>
                    <a:pt x="234750" y="124488"/>
                  </a:moveTo>
                  <a:cubicBezTo>
                    <a:pt x="234750" y="118596"/>
                    <a:pt x="229972" y="113818"/>
                    <a:pt x="224079" y="113818"/>
                  </a:cubicBezTo>
                  <a:cubicBezTo>
                    <a:pt x="218186" y="113818"/>
                    <a:pt x="213409" y="118596"/>
                    <a:pt x="213409" y="124488"/>
                  </a:cubicBezTo>
                  <a:lnTo>
                    <a:pt x="213409" y="273875"/>
                  </a:lnTo>
                  <a:cubicBezTo>
                    <a:pt x="213409" y="279768"/>
                    <a:pt x="218186" y="284545"/>
                    <a:pt x="224079" y="284545"/>
                  </a:cubicBezTo>
                  <a:cubicBezTo>
                    <a:pt x="229972" y="284545"/>
                    <a:pt x="234750" y="279768"/>
                    <a:pt x="234750" y="273875"/>
                  </a:cubicBezTo>
                  <a:lnTo>
                    <a:pt x="234750" y="124488"/>
                  </a:lnTo>
                  <a:close/>
                </a:path>
              </a:pathLst>
            </a:custGeom>
            <a:solidFill>
              <a:srgbClr val="000000"/>
            </a:solidFill>
            <a:ln w="1508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6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222" name="Text Placeholder 112">
              <a:extLst>
                <a:ext uri="{FF2B5EF4-FFF2-40B4-BE49-F238E27FC236}">
                  <a16:creationId xmlns:a16="http://schemas.microsoft.com/office/drawing/2014/main" id="{51ECA089-A5AD-291B-3644-E5A01FE40A8A}"/>
                </a:ext>
              </a:extLst>
            </p:cNvPr>
            <p:cNvSpPr txBox="1">
              <a:spLocks/>
            </p:cNvSpPr>
            <p:nvPr/>
          </p:nvSpPr>
          <p:spPr>
            <a:xfrm>
              <a:off x="9827801" y="2280752"/>
              <a:ext cx="545021" cy="246221"/>
            </a:xfrm>
            <a:prstGeom prst="rect">
              <a:avLst/>
            </a:prstGeom>
          </p:spPr>
          <p:txBody>
            <a:bodyPr vert="horz" wrap="none" lIns="0" tIns="0" rIns="0" bIns="0" rtlCol="0" anchor="ctr">
              <a:spAutoFit/>
            </a:bodyPr>
            <a:lstStyle>
              <a:lvl1pPr marL="228600" marR="0" indent="-228600" algn="ctr" defTabSz="228600" rtl="0" eaLnBrk="1" latinLnBrk="0" hangingPunct="1">
                <a:lnSpc>
                  <a:spcPct val="90000"/>
                </a:lnSpc>
                <a:spcBef>
                  <a:spcPts val="0"/>
                </a:spcBef>
                <a:spcAft>
                  <a:spcPts val="0"/>
                </a:spcAft>
                <a:buClrTx/>
                <a:buSzPct val="100000"/>
                <a:buFont typeface="Arial" panose="020B0604020202020204" pitchFamily="34" charset="0"/>
                <a:buChar char="•"/>
                <a:tabLst/>
                <a:defRPr kumimoji="0" lang="en-US" sz="900" b="0" i="0" u="none" strike="noStrike" kern="1200" cap="none" spc="0" normalizeH="0" baseline="0" dirty="0" smtClean="0">
                  <a:ln>
                    <a:noFill/>
                  </a:ln>
                  <a:solidFill>
                    <a:srgbClr val="000000"/>
                  </a:solidFill>
                  <a:effectLst/>
                  <a:uLnTx/>
                  <a:uFillTx/>
                  <a:latin typeface="Segoe UI Semibold" panose="020B0702040204020203" pitchFamily="34" charset="0"/>
                  <a:ea typeface="+mn-ea"/>
                  <a:cs typeface="Segoe UI Semibold" panose="020B0702040204020203" pitchFamily="34" charset="0"/>
                  <a:sym typeface="Trebuchet MS"/>
                </a:defRPr>
              </a:lvl1pPr>
              <a:lvl2pPr marL="457200" marR="0" indent="-230188" algn="l" defTabSz="228600" rtl="0" eaLnBrk="1" latinLnBrk="0" hangingPunct="1">
                <a:lnSpc>
                  <a:spcPct val="90000"/>
                </a:lnSpc>
                <a:spcBef>
                  <a:spcPts val="800"/>
                </a:spcBef>
                <a:spcAft>
                  <a:spcPts val="0"/>
                </a:spcAft>
                <a:buClrTx/>
                <a:buSzPct val="100000"/>
                <a:buFont typeface="Arial" panose="020B0604020202020204" pitchFamily="34" charset="0"/>
                <a:buChar char="–"/>
                <a:tabLst/>
                <a:defRPr sz="1600" b="0" i="0" u="none" strike="noStrike" cap="none" spc="0" baseline="0">
                  <a:ln>
                    <a:noFill/>
                  </a:ln>
                  <a:solidFill>
                    <a:schemeClr val="tx2"/>
                  </a:solidFill>
                  <a:uFillTx/>
                  <a:latin typeface="+mn-lt"/>
                  <a:ea typeface="Trebuchet MS"/>
                  <a:cs typeface="Trebuchet MS"/>
                  <a:sym typeface="Trebuchet MS"/>
                </a:defRPr>
              </a:lvl2pPr>
              <a:lvl3pPr marL="685800" marR="0" indent="-228600" algn="l" defTabSz="228600" rtl="0" eaLnBrk="1" latinLnBrk="0" hangingPunct="1">
                <a:lnSpc>
                  <a:spcPct val="90000"/>
                </a:lnSpc>
                <a:spcBef>
                  <a:spcPts val="800"/>
                </a:spcBef>
                <a:spcAft>
                  <a:spcPts val="0"/>
                </a:spcAft>
                <a:buClrTx/>
                <a:buSzPct val="100000"/>
                <a:buFont typeface="Arial" panose="020B0604020202020204" pitchFamily="34" charset="0"/>
                <a:buChar char="•"/>
                <a:tabLst/>
                <a:defRPr sz="1600" b="0" i="0" u="none" strike="noStrike" cap="none" spc="0" baseline="0">
                  <a:ln>
                    <a:noFill/>
                  </a:ln>
                  <a:solidFill>
                    <a:schemeClr val="tx2"/>
                  </a:solidFill>
                  <a:uFillTx/>
                  <a:latin typeface="+mn-lt"/>
                  <a:ea typeface="Trebuchet MS"/>
                  <a:cs typeface="Trebuchet MS"/>
                  <a:sym typeface="Trebuchet MS"/>
                </a:defRPr>
              </a:lvl3pPr>
              <a:lvl4pPr marL="914400" marR="0" indent="-228600" algn="l" defTabSz="228600" rtl="0" eaLnBrk="1" latinLnBrk="0" hangingPunct="1">
                <a:lnSpc>
                  <a:spcPct val="90000"/>
                </a:lnSpc>
                <a:spcBef>
                  <a:spcPts val="800"/>
                </a:spcBef>
                <a:spcAft>
                  <a:spcPts val="0"/>
                </a:spcAft>
                <a:buClrTx/>
                <a:buSzPct val="100000"/>
                <a:buFont typeface="Arial" panose="020B0604020202020204" pitchFamily="34" charset="0"/>
                <a:buChar char="–"/>
                <a:tabLst/>
                <a:defRPr sz="1600" b="0" i="0" u="none" strike="noStrike" cap="none" spc="0" baseline="0">
                  <a:ln>
                    <a:noFill/>
                  </a:ln>
                  <a:solidFill>
                    <a:schemeClr val="tx2"/>
                  </a:solidFill>
                  <a:uFillTx/>
                  <a:latin typeface="+mn-lt"/>
                  <a:ea typeface="Trebuchet MS"/>
                  <a:cs typeface="Trebuchet MS"/>
                  <a:sym typeface="Trebuchet MS"/>
                </a:defRPr>
              </a:lvl4pPr>
              <a:lvl5pPr marL="1143000" marR="0" indent="-231775" algn="l" defTabSz="228600" rtl="0" eaLnBrk="1" latinLnBrk="0" hangingPunct="1">
                <a:lnSpc>
                  <a:spcPct val="90000"/>
                </a:lnSpc>
                <a:spcBef>
                  <a:spcPts val="800"/>
                </a:spcBef>
                <a:spcAft>
                  <a:spcPts val="0"/>
                </a:spcAft>
                <a:buClrTx/>
                <a:buSzPct val="100000"/>
                <a:buFont typeface="Arial" panose="020B0604020202020204" pitchFamily="34" charset="0"/>
                <a:buChar char="•"/>
                <a:tabLst/>
                <a:defRPr sz="1600" b="0" i="0" u="none" strike="noStrike" cap="none" spc="0" baseline="0">
                  <a:ln>
                    <a:noFill/>
                  </a:ln>
                  <a:solidFill>
                    <a:schemeClr val="tx2"/>
                  </a:solidFill>
                  <a:uFillTx/>
                  <a:latin typeface="+mn-lt"/>
                  <a:ea typeface="Trebuchet MS"/>
                  <a:cs typeface="Trebuchet MS"/>
                  <a:sym typeface="Trebuchet MS"/>
                </a:defRPr>
              </a:lvl5pPr>
              <a:lvl6pPr marL="1371600" marR="0" indent="-228600" algn="l" defTabSz="228600" rtl="0" eaLnBrk="1" latinLnBrk="0" hangingPunct="1">
                <a:lnSpc>
                  <a:spcPct val="90000"/>
                </a:lnSpc>
                <a:spcBef>
                  <a:spcPts val="800"/>
                </a:spcBef>
                <a:spcAft>
                  <a:spcPts val="0"/>
                </a:spcAft>
                <a:buClrTx/>
                <a:buSzPct val="100000"/>
                <a:buFont typeface="Arial" panose="020B0604020202020204" pitchFamily="34" charset="0"/>
                <a:buChar char="–"/>
                <a:tabLst/>
                <a:defRPr sz="1600" b="0" i="0" u="none" strike="noStrike" cap="none" spc="0" baseline="0">
                  <a:ln>
                    <a:noFill/>
                  </a:ln>
                  <a:solidFill>
                    <a:schemeClr val="tx2"/>
                  </a:solidFill>
                  <a:uFillTx/>
                  <a:latin typeface="+mn-lt"/>
                  <a:ea typeface="Trebuchet MS"/>
                  <a:cs typeface="Trebuchet MS"/>
                  <a:sym typeface="Trebuchet MS"/>
                </a:defRPr>
              </a:lvl6pPr>
              <a:lvl7pPr marL="1600200" marR="0" indent="-228600" algn="l" defTabSz="228600" rtl="0" eaLnBrk="1" latinLnBrk="0" hangingPunct="1">
                <a:lnSpc>
                  <a:spcPct val="90000"/>
                </a:lnSpc>
                <a:spcBef>
                  <a:spcPts val="800"/>
                </a:spcBef>
                <a:spcAft>
                  <a:spcPts val="0"/>
                </a:spcAft>
                <a:buClrTx/>
                <a:buSzPct val="100000"/>
                <a:buFont typeface="Arial"/>
                <a:buChar char="•"/>
                <a:tabLst/>
                <a:defRPr sz="1600" b="0" i="0" u="none" strike="noStrike" cap="none" spc="0" baseline="0">
                  <a:ln>
                    <a:noFill/>
                  </a:ln>
                  <a:solidFill>
                    <a:schemeClr val="tx2"/>
                  </a:solidFill>
                  <a:uFillTx/>
                  <a:latin typeface="+mn-lt"/>
                  <a:ea typeface="Trebuchet MS"/>
                  <a:cs typeface="Trebuchet MS"/>
                  <a:sym typeface="Trebuchet MS"/>
                </a:defRPr>
              </a:lvl7pPr>
              <a:lvl8pPr marL="1828800" marR="0" indent="-228600" algn="l" defTabSz="228600" rtl="0" eaLnBrk="1" latinLnBrk="0" hangingPunct="1">
                <a:lnSpc>
                  <a:spcPct val="90000"/>
                </a:lnSpc>
                <a:spcBef>
                  <a:spcPts val="800"/>
                </a:spcBef>
                <a:spcAft>
                  <a:spcPts val="0"/>
                </a:spcAft>
                <a:buClrTx/>
                <a:buSzPct val="100000"/>
                <a:buFont typeface="Arial" panose="020B0604020202020204" pitchFamily="34" charset="0"/>
                <a:buChar char="–"/>
                <a:tabLst/>
                <a:defRPr sz="1600" b="0" i="0" u="none" strike="noStrike" cap="none" spc="0" baseline="0">
                  <a:ln>
                    <a:noFill/>
                  </a:ln>
                  <a:solidFill>
                    <a:schemeClr val="tx2"/>
                  </a:solidFill>
                  <a:uFillTx/>
                  <a:latin typeface="+mn-lt"/>
                  <a:ea typeface="Trebuchet MS"/>
                  <a:cs typeface="Trebuchet MS"/>
                  <a:sym typeface="Trebuchet MS"/>
                </a:defRPr>
              </a:lvl8pPr>
              <a:lvl9pPr marL="2057400" marR="0" indent="-228600" algn="l" defTabSz="228600" rtl="0" eaLnBrk="1" latinLnBrk="0" hangingPunct="1">
                <a:lnSpc>
                  <a:spcPct val="90000"/>
                </a:lnSpc>
                <a:spcBef>
                  <a:spcPts val="800"/>
                </a:spcBef>
                <a:spcAft>
                  <a:spcPts val="0"/>
                </a:spcAft>
                <a:buClrTx/>
                <a:buSzPct val="100000"/>
                <a:buFont typeface="Arial"/>
                <a:buChar char="•"/>
                <a:tabLst/>
                <a:defRPr sz="1600" b="0" i="0" u="none" strike="noStrike" cap="none" spc="0" baseline="0">
                  <a:ln>
                    <a:noFill/>
                  </a:ln>
                  <a:solidFill>
                    <a:schemeClr val="tx2"/>
                  </a:solidFill>
                  <a:uFillTx/>
                  <a:latin typeface="+mn-lt"/>
                  <a:ea typeface="Trebuchet MS"/>
                  <a:cs typeface="Trebuchet MS"/>
                  <a:sym typeface="Trebuchet MS"/>
                </a:defRPr>
              </a:lvl9pPr>
            </a:lstStyle>
            <a:p>
              <a:pPr marL="0" marR="0" lvl="0" indent="0" algn="ctr" defTabSz="932742" rtl="0" eaLnBrk="1" fontAlgn="auto" latinLnBrk="0" hangingPunct="1">
                <a:lnSpc>
                  <a:spcPct val="100000"/>
                </a:lnSpc>
                <a:spcBef>
                  <a:spcPts val="0"/>
                </a:spcBef>
                <a:spcAft>
                  <a:spcPts val="0"/>
                </a:spcAft>
                <a:buClrTx/>
                <a:buSzPct val="90000"/>
                <a:buFont typeface="Arial" panose="020B0604020202020204" pitchFamily="34" charset="0"/>
                <a:buNone/>
                <a:tabLst/>
                <a:defRPr/>
              </a:pPr>
              <a:r>
                <a:rPr kumimoji="0" lang="en-US" sz="800" b="0" i="0" u="none" strike="noStrike" kern="1200" cap="none" spc="0" normalizeH="0" baseline="0" noProof="0">
                  <a:ln>
                    <a:noFill/>
                  </a:ln>
                  <a:solidFill>
                    <a:srgbClr val="000000"/>
                  </a:solidFill>
                  <a:effectLst/>
                  <a:uLnTx/>
                  <a:uFillTx/>
                  <a:latin typeface="+mn-lt"/>
                  <a:ea typeface="+mn-ea"/>
                  <a:cs typeface="Segoe Sans Display Semibold" pitchFamily="2" charset="0"/>
                  <a:sym typeface="Trebuchet MS"/>
                </a:rPr>
                <a:t>Business</a:t>
              </a:r>
            </a:p>
            <a:p>
              <a:pPr marL="0" marR="0" lvl="0" indent="0" algn="ctr" defTabSz="932742" rtl="0" eaLnBrk="1" fontAlgn="auto" latinLnBrk="0" hangingPunct="1">
                <a:lnSpc>
                  <a:spcPct val="100000"/>
                </a:lnSpc>
                <a:spcBef>
                  <a:spcPts val="0"/>
                </a:spcBef>
                <a:spcAft>
                  <a:spcPts val="0"/>
                </a:spcAft>
                <a:buClrTx/>
                <a:buSzPct val="90000"/>
                <a:buFont typeface="Arial" panose="020B0604020202020204" pitchFamily="34" charset="0"/>
                <a:buNone/>
                <a:tabLst/>
                <a:defRPr/>
              </a:pPr>
              <a:r>
                <a:rPr kumimoji="0" lang="en-US" sz="800" b="0" i="0" u="none" strike="noStrike" kern="1200" cap="none" spc="0" normalizeH="0" baseline="0" noProof="0">
                  <a:ln>
                    <a:noFill/>
                  </a:ln>
                  <a:solidFill>
                    <a:srgbClr val="000000"/>
                  </a:solidFill>
                  <a:effectLst/>
                  <a:uLnTx/>
                  <a:uFillTx/>
                  <a:latin typeface="+mn-lt"/>
                  <a:ea typeface="+mn-ea"/>
                  <a:cs typeface="Segoe Sans Display Semibold" pitchFamily="2" charset="0"/>
                  <a:sym typeface="Trebuchet MS"/>
                </a:rPr>
                <a:t>Intelligence</a:t>
              </a:r>
            </a:p>
          </p:txBody>
        </p:sp>
        <p:sp>
          <p:nvSpPr>
            <p:cNvPr id="223" name="Graphic 43" descr="Icon of a magnifying glass">
              <a:extLst>
                <a:ext uri="{FF2B5EF4-FFF2-40B4-BE49-F238E27FC236}">
                  <a16:creationId xmlns:a16="http://schemas.microsoft.com/office/drawing/2014/main" id="{16034673-BA0A-D675-7E2B-9CED84C4D355}"/>
                </a:ext>
              </a:extLst>
            </p:cNvPr>
            <p:cNvSpPr>
              <a:spLocks noChangeAspect="1"/>
            </p:cNvSpPr>
            <p:nvPr/>
          </p:nvSpPr>
          <p:spPr>
            <a:xfrm>
              <a:off x="10959411" y="1901376"/>
              <a:ext cx="239608" cy="239608"/>
            </a:xfrm>
            <a:custGeom>
              <a:avLst/>
              <a:gdLst>
                <a:gd name="connsiteX0" fmla="*/ 110490 w 274319"/>
                <a:gd name="connsiteY0" fmla="*/ 0 h 274319"/>
                <a:gd name="connsiteX1" fmla="*/ 220980 w 274319"/>
                <a:gd name="connsiteY1" fmla="*/ 110490 h 274319"/>
                <a:gd name="connsiteX2" fmla="*/ 196284 w 274319"/>
                <a:gd name="connsiteY2" fmla="*/ 180119 h 274319"/>
                <a:gd name="connsiteX3" fmla="*/ 270972 w 274319"/>
                <a:gd name="connsiteY3" fmla="*/ 254808 h 274319"/>
                <a:gd name="connsiteX4" fmla="*/ 270972 w 274319"/>
                <a:gd name="connsiteY4" fmla="*/ 270972 h 274319"/>
                <a:gd name="connsiteX5" fmla="*/ 256090 w 274319"/>
                <a:gd name="connsiteY5" fmla="*/ 272078 h 274319"/>
                <a:gd name="connsiteX6" fmla="*/ 254808 w 274319"/>
                <a:gd name="connsiteY6" fmla="*/ 270972 h 274319"/>
                <a:gd name="connsiteX7" fmla="*/ 180119 w 274319"/>
                <a:gd name="connsiteY7" fmla="*/ 196284 h 274319"/>
                <a:gd name="connsiteX8" fmla="*/ 110490 w 274319"/>
                <a:gd name="connsiteY8" fmla="*/ 220980 h 274319"/>
                <a:gd name="connsiteX9" fmla="*/ 0 w 274319"/>
                <a:gd name="connsiteY9" fmla="*/ 110490 h 274319"/>
                <a:gd name="connsiteX10" fmla="*/ 110490 w 274319"/>
                <a:gd name="connsiteY10" fmla="*/ 0 h 274319"/>
                <a:gd name="connsiteX11" fmla="*/ 110490 w 274319"/>
                <a:gd name="connsiteY11" fmla="*/ 22860 h 274319"/>
                <a:gd name="connsiteX12" fmla="*/ 22860 w 274319"/>
                <a:gd name="connsiteY12" fmla="*/ 110490 h 274319"/>
                <a:gd name="connsiteX13" fmla="*/ 110490 w 274319"/>
                <a:gd name="connsiteY13" fmla="*/ 198120 h 274319"/>
                <a:gd name="connsiteX14" fmla="*/ 198120 w 274319"/>
                <a:gd name="connsiteY14" fmla="*/ 110490 h 274319"/>
                <a:gd name="connsiteX15" fmla="*/ 110490 w 274319"/>
                <a:gd name="connsiteY15" fmla="*/ 22860 h 27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4319" h="274319">
                  <a:moveTo>
                    <a:pt x="110490" y="0"/>
                  </a:moveTo>
                  <a:cubicBezTo>
                    <a:pt x="171512" y="0"/>
                    <a:pt x="220980" y="49468"/>
                    <a:pt x="220980" y="110490"/>
                  </a:cubicBezTo>
                  <a:cubicBezTo>
                    <a:pt x="220980" y="136884"/>
                    <a:pt x="211725" y="161116"/>
                    <a:pt x="196284" y="180119"/>
                  </a:cubicBezTo>
                  <a:lnTo>
                    <a:pt x="270972" y="254808"/>
                  </a:lnTo>
                  <a:cubicBezTo>
                    <a:pt x="275436" y="259272"/>
                    <a:pt x="275436" y="266508"/>
                    <a:pt x="270972" y="270972"/>
                  </a:cubicBezTo>
                  <a:cubicBezTo>
                    <a:pt x="266915" y="275030"/>
                    <a:pt x="260564" y="275399"/>
                    <a:pt x="256090" y="272078"/>
                  </a:cubicBezTo>
                  <a:lnTo>
                    <a:pt x="254808" y="270972"/>
                  </a:lnTo>
                  <a:lnTo>
                    <a:pt x="180119" y="196284"/>
                  </a:lnTo>
                  <a:cubicBezTo>
                    <a:pt x="161116" y="211725"/>
                    <a:pt x="136884" y="220980"/>
                    <a:pt x="110490" y="220980"/>
                  </a:cubicBezTo>
                  <a:cubicBezTo>
                    <a:pt x="49468" y="220980"/>
                    <a:pt x="0" y="171512"/>
                    <a:pt x="0" y="110490"/>
                  </a:cubicBezTo>
                  <a:cubicBezTo>
                    <a:pt x="0" y="49468"/>
                    <a:pt x="49468" y="0"/>
                    <a:pt x="110490" y="0"/>
                  </a:cubicBezTo>
                  <a:close/>
                  <a:moveTo>
                    <a:pt x="110490" y="22860"/>
                  </a:moveTo>
                  <a:cubicBezTo>
                    <a:pt x="62093" y="22860"/>
                    <a:pt x="22860" y="62093"/>
                    <a:pt x="22860" y="110490"/>
                  </a:cubicBezTo>
                  <a:cubicBezTo>
                    <a:pt x="22860" y="158886"/>
                    <a:pt x="62093" y="198120"/>
                    <a:pt x="110490" y="198120"/>
                  </a:cubicBezTo>
                  <a:cubicBezTo>
                    <a:pt x="158886" y="198120"/>
                    <a:pt x="198120" y="158886"/>
                    <a:pt x="198120" y="110490"/>
                  </a:cubicBezTo>
                  <a:cubicBezTo>
                    <a:pt x="198120" y="62093"/>
                    <a:pt x="158886" y="22860"/>
                    <a:pt x="110490" y="22860"/>
                  </a:cubicBezTo>
                  <a:close/>
                </a:path>
              </a:pathLst>
            </a:custGeom>
            <a:solidFill>
              <a:srgbClr val="000000"/>
            </a:solidFill>
            <a:ln w="1508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6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224" name="Text Placeholder 112">
              <a:extLst>
                <a:ext uri="{FF2B5EF4-FFF2-40B4-BE49-F238E27FC236}">
                  <a16:creationId xmlns:a16="http://schemas.microsoft.com/office/drawing/2014/main" id="{E0CC86EA-0303-77D1-56D4-62A7305705B2}"/>
                </a:ext>
              </a:extLst>
            </p:cNvPr>
            <p:cNvSpPr txBox="1">
              <a:spLocks/>
            </p:cNvSpPr>
            <p:nvPr/>
          </p:nvSpPr>
          <p:spPr>
            <a:xfrm>
              <a:off x="10690166" y="2280752"/>
              <a:ext cx="796984" cy="246221"/>
            </a:xfrm>
            <a:prstGeom prst="rect">
              <a:avLst/>
            </a:prstGeom>
          </p:spPr>
          <p:txBody>
            <a:bodyPr vert="horz" wrap="square" lIns="0" tIns="0" rIns="0" bIns="0" rtlCol="0" anchor="ctr">
              <a:spAutoFit/>
            </a:bodyPr>
            <a:lstStyle>
              <a:lvl1pPr marL="228600" marR="0" indent="-228600" algn="ctr" defTabSz="228600" rtl="0" eaLnBrk="1" latinLnBrk="0" hangingPunct="1">
                <a:lnSpc>
                  <a:spcPct val="90000"/>
                </a:lnSpc>
                <a:spcBef>
                  <a:spcPts val="0"/>
                </a:spcBef>
                <a:spcAft>
                  <a:spcPts val="0"/>
                </a:spcAft>
                <a:buClrTx/>
                <a:buSzPct val="100000"/>
                <a:buFont typeface="Arial" panose="020B0604020202020204" pitchFamily="34" charset="0"/>
                <a:buChar char="•"/>
                <a:tabLst/>
                <a:defRPr kumimoji="0" lang="en-US" sz="900" b="0" i="0" u="none" strike="noStrike" kern="1200" cap="none" spc="0" normalizeH="0" baseline="0" dirty="0" smtClean="0">
                  <a:ln>
                    <a:noFill/>
                  </a:ln>
                  <a:solidFill>
                    <a:srgbClr val="000000"/>
                  </a:solidFill>
                  <a:effectLst/>
                  <a:uLnTx/>
                  <a:uFillTx/>
                  <a:latin typeface="Segoe UI Semibold" panose="020B0702040204020203" pitchFamily="34" charset="0"/>
                  <a:ea typeface="+mn-ea"/>
                  <a:cs typeface="Segoe UI Semibold" panose="020B0702040204020203" pitchFamily="34" charset="0"/>
                  <a:sym typeface="Trebuchet MS"/>
                </a:defRPr>
              </a:lvl1pPr>
              <a:lvl2pPr marL="457200" marR="0" indent="-230188" algn="l" defTabSz="228600" rtl="0" eaLnBrk="1" latinLnBrk="0" hangingPunct="1">
                <a:lnSpc>
                  <a:spcPct val="90000"/>
                </a:lnSpc>
                <a:spcBef>
                  <a:spcPts val="800"/>
                </a:spcBef>
                <a:spcAft>
                  <a:spcPts val="0"/>
                </a:spcAft>
                <a:buClrTx/>
                <a:buSzPct val="100000"/>
                <a:buFont typeface="Arial" panose="020B0604020202020204" pitchFamily="34" charset="0"/>
                <a:buChar char="–"/>
                <a:tabLst/>
                <a:defRPr sz="1600" b="0" i="0" u="none" strike="noStrike" cap="none" spc="0" baseline="0">
                  <a:ln>
                    <a:noFill/>
                  </a:ln>
                  <a:solidFill>
                    <a:schemeClr val="tx2"/>
                  </a:solidFill>
                  <a:uFillTx/>
                  <a:latin typeface="+mn-lt"/>
                  <a:ea typeface="Trebuchet MS"/>
                  <a:cs typeface="Trebuchet MS"/>
                  <a:sym typeface="Trebuchet MS"/>
                </a:defRPr>
              </a:lvl2pPr>
              <a:lvl3pPr marL="685800" marR="0" indent="-228600" algn="l" defTabSz="228600" rtl="0" eaLnBrk="1" latinLnBrk="0" hangingPunct="1">
                <a:lnSpc>
                  <a:spcPct val="90000"/>
                </a:lnSpc>
                <a:spcBef>
                  <a:spcPts val="800"/>
                </a:spcBef>
                <a:spcAft>
                  <a:spcPts val="0"/>
                </a:spcAft>
                <a:buClrTx/>
                <a:buSzPct val="100000"/>
                <a:buFont typeface="Arial" panose="020B0604020202020204" pitchFamily="34" charset="0"/>
                <a:buChar char="•"/>
                <a:tabLst/>
                <a:defRPr sz="1600" b="0" i="0" u="none" strike="noStrike" cap="none" spc="0" baseline="0">
                  <a:ln>
                    <a:noFill/>
                  </a:ln>
                  <a:solidFill>
                    <a:schemeClr val="tx2"/>
                  </a:solidFill>
                  <a:uFillTx/>
                  <a:latin typeface="+mn-lt"/>
                  <a:ea typeface="Trebuchet MS"/>
                  <a:cs typeface="Trebuchet MS"/>
                  <a:sym typeface="Trebuchet MS"/>
                </a:defRPr>
              </a:lvl3pPr>
              <a:lvl4pPr marL="914400" marR="0" indent="-228600" algn="l" defTabSz="228600" rtl="0" eaLnBrk="1" latinLnBrk="0" hangingPunct="1">
                <a:lnSpc>
                  <a:spcPct val="90000"/>
                </a:lnSpc>
                <a:spcBef>
                  <a:spcPts val="800"/>
                </a:spcBef>
                <a:spcAft>
                  <a:spcPts val="0"/>
                </a:spcAft>
                <a:buClrTx/>
                <a:buSzPct val="100000"/>
                <a:buFont typeface="Arial" panose="020B0604020202020204" pitchFamily="34" charset="0"/>
                <a:buChar char="–"/>
                <a:tabLst/>
                <a:defRPr sz="1600" b="0" i="0" u="none" strike="noStrike" cap="none" spc="0" baseline="0">
                  <a:ln>
                    <a:noFill/>
                  </a:ln>
                  <a:solidFill>
                    <a:schemeClr val="tx2"/>
                  </a:solidFill>
                  <a:uFillTx/>
                  <a:latin typeface="+mn-lt"/>
                  <a:ea typeface="Trebuchet MS"/>
                  <a:cs typeface="Trebuchet MS"/>
                  <a:sym typeface="Trebuchet MS"/>
                </a:defRPr>
              </a:lvl4pPr>
              <a:lvl5pPr marL="1143000" marR="0" indent="-231775" algn="l" defTabSz="228600" rtl="0" eaLnBrk="1" latinLnBrk="0" hangingPunct="1">
                <a:lnSpc>
                  <a:spcPct val="90000"/>
                </a:lnSpc>
                <a:spcBef>
                  <a:spcPts val="800"/>
                </a:spcBef>
                <a:spcAft>
                  <a:spcPts val="0"/>
                </a:spcAft>
                <a:buClrTx/>
                <a:buSzPct val="100000"/>
                <a:buFont typeface="Arial" panose="020B0604020202020204" pitchFamily="34" charset="0"/>
                <a:buChar char="•"/>
                <a:tabLst/>
                <a:defRPr sz="1600" b="0" i="0" u="none" strike="noStrike" cap="none" spc="0" baseline="0">
                  <a:ln>
                    <a:noFill/>
                  </a:ln>
                  <a:solidFill>
                    <a:schemeClr val="tx2"/>
                  </a:solidFill>
                  <a:uFillTx/>
                  <a:latin typeface="+mn-lt"/>
                  <a:ea typeface="Trebuchet MS"/>
                  <a:cs typeface="Trebuchet MS"/>
                  <a:sym typeface="Trebuchet MS"/>
                </a:defRPr>
              </a:lvl5pPr>
              <a:lvl6pPr marL="1371600" marR="0" indent="-228600" algn="l" defTabSz="228600" rtl="0" eaLnBrk="1" latinLnBrk="0" hangingPunct="1">
                <a:lnSpc>
                  <a:spcPct val="90000"/>
                </a:lnSpc>
                <a:spcBef>
                  <a:spcPts val="800"/>
                </a:spcBef>
                <a:spcAft>
                  <a:spcPts val="0"/>
                </a:spcAft>
                <a:buClrTx/>
                <a:buSzPct val="100000"/>
                <a:buFont typeface="Arial" panose="020B0604020202020204" pitchFamily="34" charset="0"/>
                <a:buChar char="–"/>
                <a:tabLst/>
                <a:defRPr sz="1600" b="0" i="0" u="none" strike="noStrike" cap="none" spc="0" baseline="0">
                  <a:ln>
                    <a:noFill/>
                  </a:ln>
                  <a:solidFill>
                    <a:schemeClr val="tx2"/>
                  </a:solidFill>
                  <a:uFillTx/>
                  <a:latin typeface="+mn-lt"/>
                  <a:ea typeface="Trebuchet MS"/>
                  <a:cs typeface="Trebuchet MS"/>
                  <a:sym typeface="Trebuchet MS"/>
                </a:defRPr>
              </a:lvl6pPr>
              <a:lvl7pPr marL="1600200" marR="0" indent="-228600" algn="l" defTabSz="228600" rtl="0" eaLnBrk="1" latinLnBrk="0" hangingPunct="1">
                <a:lnSpc>
                  <a:spcPct val="90000"/>
                </a:lnSpc>
                <a:spcBef>
                  <a:spcPts val="800"/>
                </a:spcBef>
                <a:spcAft>
                  <a:spcPts val="0"/>
                </a:spcAft>
                <a:buClrTx/>
                <a:buSzPct val="100000"/>
                <a:buFont typeface="Arial"/>
                <a:buChar char="•"/>
                <a:tabLst/>
                <a:defRPr sz="1600" b="0" i="0" u="none" strike="noStrike" cap="none" spc="0" baseline="0">
                  <a:ln>
                    <a:noFill/>
                  </a:ln>
                  <a:solidFill>
                    <a:schemeClr val="tx2"/>
                  </a:solidFill>
                  <a:uFillTx/>
                  <a:latin typeface="+mn-lt"/>
                  <a:ea typeface="Trebuchet MS"/>
                  <a:cs typeface="Trebuchet MS"/>
                  <a:sym typeface="Trebuchet MS"/>
                </a:defRPr>
              </a:lvl7pPr>
              <a:lvl8pPr marL="1828800" marR="0" indent="-228600" algn="l" defTabSz="228600" rtl="0" eaLnBrk="1" latinLnBrk="0" hangingPunct="1">
                <a:lnSpc>
                  <a:spcPct val="90000"/>
                </a:lnSpc>
                <a:spcBef>
                  <a:spcPts val="800"/>
                </a:spcBef>
                <a:spcAft>
                  <a:spcPts val="0"/>
                </a:spcAft>
                <a:buClrTx/>
                <a:buSzPct val="100000"/>
                <a:buFont typeface="Arial" panose="020B0604020202020204" pitchFamily="34" charset="0"/>
                <a:buChar char="–"/>
                <a:tabLst/>
                <a:defRPr sz="1600" b="0" i="0" u="none" strike="noStrike" cap="none" spc="0" baseline="0">
                  <a:ln>
                    <a:noFill/>
                  </a:ln>
                  <a:solidFill>
                    <a:schemeClr val="tx2"/>
                  </a:solidFill>
                  <a:uFillTx/>
                  <a:latin typeface="+mn-lt"/>
                  <a:ea typeface="Trebuchet MS"/>
                  <a:cs typeface="Trebuchet MS"/>
                  <a:sym typeface="Trebuchet MS"/>
                </a:defRPr>
              </a:lvl8pPr>
              <a:lvl9pPr marL="2057400" marR="0" indent="-228600" algn="l" defTabSz="228600" rtl="0" eaLnBrk="1" latinLnBrk="0" hangingPunct="1">
                <a:lnSpc>
                  <a:spcPct val="90000"/>
                </a:lnSpc>
                <a:spcBef>
                  <a:spcPts val="800"/>
                </a:spcBef>
                <a:spcAft>
                  <a:spcPts val="0"/>
                </a:spcAft>
                <a:buClrTx/>
                <a:buSzPct val="100000"/>
                <a:buFont typeface="Arial"/>
                <a:buChar char="•"/>
                <a:tabLst/>
                <a:defRPr sz="1600" b="0" i="0" u="none" strike="noStrike" cap="none" spc="0" baseline="0">
                  <a:ln>
                    <a:noFill/>
                  </a:ln>
                  <a:solidFill>
                    <a:schemeClr val="tx2"/>
                  </a:solidFill>
                  <a:uFillTx/>
                  <a:latin typeface="+mn-lt"/>
                  <a:ea typeface="Trebuchet MS"/>
                  <a:cs typeface="Trebuchet MS"/>
                  <a:sym typeface="Trebuchet MS"/>
                </a:defRPr>
              </a:lvl9pPr>
            </a:lstStyle>
            <a:p>
              <a:pPr marL="0" marR="0" lvl="0" indent="0" algn="ctr" defTabSz="932742" rtl="0" eaLnBrk="1" fontAlgn="auto" latinLnBrk="0" hangingPunct="1">
                <a:lnSpc>
                  <a:spcPct val="100000"/>
                </a:lnSpc>
                <a:spcBef>
                  <a:spcPts val="0"/>
                </a:spcBef>
                <a:spcAft>
                  <a:spcPts val="0"/>
                </a:spcAft>
                <a:buClrTx/>
                <a:buSzPct val="90000"/>
                <a:buFont typeface="Arial" panose="020B0604020202020204" pitchFamily="34" charset="0"/>
                <a:buNone/>
                <a:tabLst/>
                <a:defRPr/>
              </a:pPr>
              <a:r>
                <a:rPr kumimoji="0" lang="en-US" sz="800" b="0" i="0" u="none" strike="noStrike" kern="1200" cap="none" spc="0" normalizeH="0" baseline="0" noProof="0">
                  <a:ln>
                    <a:noFill/>
                  </a:ln>
                  <a:solidFill>
                    <a:srgbClr val="000000"/>
                  </a:solidFill>
                  <a:effectLst/>
                  <a:uLnTx/>
                  <a:uFillTx/>
                  <a:latin typeface="+mn-lt"/>
                  <a:ea typeface="+mn-ea"/>
                  <a:cs typeface="Segoe Sans Display Semibold" pitchFamily="2" charset="0"/>
                  <a:sym typeface="Trebuchet MS"/>
                </a:rPr>
                <a:t>Data Monitoring</a:t>
              </a:r>
            </a:p>
            <a:p>
              <a:pPr marL="0" marR="0" lvl="0" indent="0" algn="ctr" defTabSz="932742" rtl="0" eaLnBrk="1" fontAlgn="auto" latinLnBrk="0" hangingPunct="1">
                <a:lnSpc>
                  <a:spcPct val="100000"/>
                </a:lnSpc>
                <a:spcBef>
                  <a:spcPts val="0"/>
                </a:spcBef>
                <a:spcAft>
                  <a:spcPts val="0"/>
                </a:spcAft>
                <a:buClrTx/>
                <a:buSzPct val="90000"/>
                <a:buFont typeface="Arial" panose="020B0604020202020204" pitchFamily="34" charset="0"/>
                <a:buNone/>
                <a:tabLst/>
                <a:defRPr/>
              </a:pPr>
              <a:r>
                <a:rPr kumimoji="0" lang="en-US" sz="800" b="0" i="0" u="none" strike="noStrike" kern="1200" cap="none" spc="0" normalizeH="0" baseline="0" noProof="0">
                  <a:ln>
                    <a:noFill/>
                  </a:ln>
                  <a:solidFill>
                    <a:srgbClr val="000000"/>
                  </a:solidFill>
                  <a:effectLst/>
                  <a:uLnTx/>
                  <a:uFillTx/>
                  <a:latin typeface="+mn-lt"/>
                  <a:ea typeface="+mn-ea"/>
                  <a:cs typeface="Segoe Sans Display Semibold" pitchFamily="2" charset="0"/>
                  <a:sym typeface="Trebuchet MS"/>
                </a:rPr>
                <a:t>and Action</a:t>
              </a:r>
            </a:p>
          </p:txBody>
        </p:sp>
        <p:sp>
          <p:nvSpPr>
            <p:cNvPr id="225" name="Freeform: Shape 224" descr="Arrow pointing downwards to Operations">
              <a:extLst>
                <a:ext uri="{FF2B5EF4-FFF2-40B4-BE49-F238E27FC236}">
                  <a16:creationId xmlns:a16="http://schemas.microsoft.com/office/drawing/2014/main" id="{00FD5C3B-7C11-6661-6651-89EAC1A29248}"/>
                </a:ext>
              </a:extLst>
            </p:cNvPr>
            <p:cNvSpPr/>
            <p:nvPr/>
          </p:nvSpPr>
          <p:spPr bwMode="auto">
            <a:xfrm>
              <a:off x="5403850" y="2634693"/>
              <a:ext cx="774700" cy="332310"/>
            </a:xfrm>
            <a:custGeom>
              <a:avLst/>
              <a:gdLst>
                <a:gd name="connsiteX0" fmla="*/ 774700 w 774700"/>
                <a:gd name="connsiteY0" fmla="*/ 0 h 317500"/>
                <a:gd name="connsiteX1" fmla="*/ 774700 w 774700"/>
                <a:gd name="connsiteY1" fmla="*/ 177800 h 317500"/>
                <a:gd name="connsiteX2" fmla="*/ 0 w 774700"/>
                <a:gd name="connsiteY2" fmla="*/ 177800 h 317500"/>
                <a:gd name="connsiteX3" fmla="*/ 0 w 774700"/>
                <a:gd name="connsiteY3" fmla="*/ 317500 h 317500"/>
              </a:gdLst>
              <a:ahLst/>
              <a:cxnLst>
                <a:cxn ang="0">
                  <a:pos x="connsiteX0" y="connsiteY0"/>
                </a:cxn>
                <a:cxn ang="0">
                  <a:pos x="connsiteX1" y="connsiteY1"/>
                </a:cxn>
                <a:cxn ang="0">
                  <a:pos x="connsiteX2" y="connsiteY2"/>
                </a:cxn>
                <a:cxn ang="0">
                  <a:pos x="connsiteX3" y="connsiteY3"/>
                </a:cxn>
              </a:cxnLst>
              <a:rect l="l" t="t" r="r" b="b"/>
              <a:pathLst>
                <a:path w="774700" h="317500">
                  <a:moveTo>
                    <a:pt x="774700" y="0"/>
                  </a:moveTo>
                  <a:lnTo>
                    <a:pt x="774700" y="177800"/>
                  </a:lnTo>
                  <a:lnTo>
                    <a:pt x="0" y="177800"/>
                  </a:lnTo>
                  <a:lnTo>
                    <a:pt x="0" y="317500"/>
                  </a:lnTo>
                </a:path>
              </a:pathLst>
            </a:custGeom>
            <a:noFill/>
            <a:ln w="12700" cap="flat" cmpd="sng" algn="ctr">
              <a:solidFill>
                <a:srgbClr val="225B61"/>
              </a:solidFill>
              <a:prstDash val="solid"/>
              <a:miter lim="800000"/>
              <a:headEnd w="med" len="sm"/>
              <a:tailEnd type="arrow" w="med" len="sm"/>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25B61"/>
                </a:solidFill>
                <a:effectLst/>
                <a:uLnTx/>
                <a:uFillTx/>
                <a:ea typeface="+mn-ea"/>
                <a:cs typeface="+mn-cs"/>
              </a:endParaRPr>
            </a:p>
          </p:txBody>
        </p:sp>
        <p:sp>
          <p:nvSpPr>
            <p:cNvPr id="226" name="Freeform: Shape 225" descr="Arrow pointing downwards to Finance">
              <a:extLst>
                <a:ext uri="{FF2B5EF4-FFF2-40B4-BE49-F238E27FC236}">
                  <a16:creationId xmlns:a16="http://schemas.microsoft.com/office/drawing/2014/main" id="{359149F6-09CC-E09D-9160-F2B58CDBF029}"/>
                </a:ext>
              </a:extLst>
            </p:cNvPr>
            <p:cNvSpPr/>
            <p:nvPr/>
          </p:nvSpPr>
          <p:spPr bwMode="auto">
            <a:xfrm>
              <a:off x="6741481" y="2634693"/>
              <a:ext cx="1404873" cy="332310"/>
            </a:xfrm>
            <a:custGeom>
              <a:avLst/>
              <a:gdLst>
                <a:gd name="connsiteX0" fmla="*/ 774700 w 774700"/>
                <a:gd name="connsiteY0" fmla="*/ 0 h 317500"/>
                <a:gd name="connsiteX1" fmla="*/ 774700 w 774700"/>
                <a:gd name="connsiteY1" fmla="*/ 177800 h 317500"/>
                <a:gd name="connsiteX2" fmla="*/ 0 w 774700"/>
                <a:gd name="connsiteY2" fmla="*/ 177800 h 317500"/>
                <a:gd name="connsiteX3" fmla="*/ 0 w 774700"/>
                <a:gd name="connsiteY3" fmla="*/ 317500 h 317500"/>
              </a:gdLst>
              <a:ahLst/>
              <a:cxnLst>
                <a:cxn ang="0">
                  <a:pos x="connsiteX0" y="connsiteY0"/>
                </a:cxn>
                <a:cxn ang="0">
                  <a:pos x="connsiteX1" y="connsiteY1"/>
                </a:cxn>
                <a:cxn ang="0">
                  <a:pos x="connsiteX2" y="connsiteY2"/>
                </a:cxn>
                <a:cxn ang="0">
                  <a:pos x="connsiteX3" y="connsiteY3"/>
                </a:cxn>
              </a:cxnLst>
              <a:rect l="l" t="t" r="r" b="b"/>
              <a:pathLst>
                <a:path w="774700" h="317500">
                  <a:moveTo>
                    <a:pt x="774700" y="0"/>
                  </a:moveTo>
                  <a:lnTo>
                    <a:pt x="774700" y="177800"/>
                  </a:lnTo>
                  <a:lnTo>
                    <a:pt x="0" y="177800"/>
                  </a:lnTo>
                  <a:lnTo>
                    <a:pt x="0" y="317500"/>
                  </a:lnTo>
                </a:path>
              </a:pathLst>
            </a:custGeom>
            <a:noFill/>
            <a:ln w="12700" cap="flat" cmpd="sng" algn="ctr">
              <a:solidFill>
                <a:srgbClr val="225B61"/>
              </a:solidFill>
              <a:prstDash val="solid"/>
              <a:miter lim="800000"/>
              <a:headEnd w="med" len="sm"/>
              <a:tailEnd type="arrow" w="med" len="sm"/>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25B61"/>
                </a:solidFill>
                <a:effectLst/>
                <a:uLnTx/>
                <a:uFillTx/>
                <a:ea typeface="+mn-ea"/>
                <a:cs typeface="+mn-cs"/>
              </a:endParaRPr>
            </a:p>
          </p:txBody>
        </p:sp>
        <p:sp>
          <p:nvSpPr>
            <p:cNvPr id="227" name="Freeform: Shape 226" descr="Arrow pointing downwards to Marketing">
              <a:extLst>
                <a:ext uri="{FF2B5EF4-FFF2-40B4-BE49-F238E27FC236}">
                  <a16:creationId xmlns:a16="http://schemas.microsoft.com/office/drawing/2014/main" id="{5EF11EB5-8D11-B9A9-5ED8-FF8B3A87FF69}"/>
                </a:ext>
              </a:extLst>
            </p:cNvPr>
            <p:cNvSpPr/>
            <p:nvPr/>
          </p:nvSpPr>
          <p:spPr bwMode="auto">
            <a:xfrm flipH="1">
              <a:off x="9121413" y="2634693"/>
              <a:ext cx="514318" cy="332310"/>
            </a:xfrm>
            <a:custGeom>
              <a:avLst/>
              <a:gdLst>
                <a:gd name="connsiteX0" fmla="*/ 774700 w 774700"/>
                <a:gd name="connsiteY0" fmla="*/ 0 h 317500"/>
                <a:gd name="connsiteX1" fmla="*/ 774700 w 774700"/>
                <a:gd name="connsiteY1" fmla="*/ 177800 h 317500"/>
                <a:gd name="connsiteX2" fmla="*/ 0 w 774700"/>
                <a:gd name="connsiteY2" fmla="*/ 177800 h 317500"/>
                <a:gd name="connsiteX3" fmla="*/ 0 w 774700"/>
                <a:gd name="connsiteY3" fmla="*/ 317500 h 317500"/>
              </a:gdLst>
              <a:ahLst/>
              <a:cxnLst>
                <a:cxn ang="0">
                  <a:pos x="connsiteX0" y="connsiteY0"/>
                </a:cxn>
                <a:cxn ang="0">
                  <a:pos x="connsiteX1" y="connsiteY1"/>
                </a:cxn>
                <a:cxn ang="0">
                  <a:pos x="connsiteX2" y="connsiteY2"/>
                </a:cxn>
                <a:cxn ang="0">
                  <a:pos x="connsiteX3" y="connsiteY3"/>
                </a:cxn>
              </a:cxnLst>
              <a:rect l="l" t="t" r="r" b="b"/>
              <a:pathLst>
                <a:path w="774700" h="317500">
                  <a:moveTo>
                    <a:pt x="774700" y="0"/>
                  </a:moveTo>
                  <a:lnTo>
                    <a:pt x="774700" y="177800"/>
                  </a:lnTo>
                  <a:lnTo>
                    <a:pt x="0" y="177800"/>
                  </a:lnTo>
                  <a:lnTo>
                    <a:pt x="0" y="317500"/>
                  </a:lnTo>
                </a:path>
              </a:pathLst>
            </a:custGeom>
            <a:noFill/>
            <a:ln w="12700" cap="flat" cmpd="sng" algn="ctr">
              <a:solidFill>
                <a:srgbClr val="225B61"/>
              </a:solidFill>
              <a:prstDash val="solid"/>
              <a:miter lim="800000"/>
              <a:headEnd w="med" len="sm"/>
              <a:tailEnd type="arrow" w="med" len="sm"/>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25B61"/>
                </a:solidFill>
                <a:effectLst/>
                <a:uLnTx/>
                <a:uFillTx/>
                <a:ea typeface="+mn-ea"/>
                <a:cs typeface="+mn-cs"/>
              </a:endParaRPr>
            </a:p>
          </p:txBody>
        </p:sp>
        <p:sp>
          <p:nvSpPr>
            <p:cNvPr id="228" name="Freeform: Shape 227" descr="Arrow pointing downwards to Sales">
              <a:extLst>
                <a:ext uri="{FF2B5EF4-FFF2-40B4-BE49-F238E27FC236}">
                  <a16:creationId xmlns:a16="http://schemas.microsoft.com/office/drawing/2014/main" id="{94F72C0E-391C-0379-6FAB-893A4A9F3CE8}"/>
                </a:ext>
              </a:extLst>
            </p:cNvPr>
            <p:cNvSpPr/>
            <p:nvPr/>
          </p:nvSpPr>
          <p:spPr bwMode="auto">
            <a:xfrm flipH="1">
              <a:off x="10127353" y="2634693"/>
              <a:ext cx="673638" cy="332310"/>
            </a:xfrm>
            <a:custGeom>
              <a:avLst/>
              <a:gdLst>
                <a:gd name="connsiteX0" fmla="*/ 774700 w 774700"/>
                <a:gd name="connsiteY0" fmla="*/ 0 h 317500"/>
                <a:gd name="connsiteX1" fmla="*/ 774700 w 774700"/>
                <a:gd name="connsiteY1" fmla="*/ 177800 h 317500"/>
                <a:gd name="connsiteX2" fmla="*/ 0 w 774700"/>
                <a:gd name="connsiteY2" fmla="*/ 177800 h 317500"/>
                <a:gd name="connsiteX3" fmla="*/ 0 w 774700"/>
                <a:gd name="connsiteY3" fmla="*/ 317500 h 317500"/>
              </a:gdLst>
              <a:ahLst/>
              <a:cxnLst>
                <a:cxn ang="0">
                  <a:pos x="connsiteX0" y="connsiteY0"/>
                </a:cxn>
                <a:cxn ang="0">
                  <a:pos x="connsiteX1" y="connsiteY1"/>
                </a:cxn>
                <a:cxn ang="0">
                  <a:pos x="connsiteX2" y="connsiteY2"/>
                </a:cxn>
                <a:cxn ang="0">
                  <a:pos x="connsiteX3" y="connsiteY3"/>
                </a:cxn>
              </a:cxnLst>
              <a:rect l="l" t="t" r="r" b="b"/>
              <a:pathLst>
                <a:path w="774700" h="317500">
                  <a:moveTo>
                    <a:pt x="774700" y="0"/>
                  </a:moveTo>
                  <a:lnTo>
                    <a:pt x="774700" y="177800"/>
                  </a:lnTo>
                  <a:lnTo>
                    <a:pt x="0" y="177800"/>
                  </a:lnTo>
                  <a:lnTo>
                    <a:pt x="0" y="317500"/>
                  </a:lnTo>
                </a:path>
              </a:pathLst>
            </a:custGeom>
            <a:noFill/>
            <a:ln w="12700" cap="flat" cmpd="sng" algn="ctr">
              <a:solidFill>
                <a:srgbClr val="225B61"/>
              </a:solidFill>
              <a:prstDash val="solid"/>
              <a:miter lim="800000"/>
              <a:headEnd w="med" len="sm"/>
              <a:tailEnd type="arrow" w="med" len="sm"/>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25B61"/>
                </a:solidFill>
                <a:effectLst/>
                <a:uLnTx/>
                <a:uFillTx/>
                <a:ea typeface="+mn-ea"/>
                <a:cs typeface="+mn-cs"/>
              </a:endParaRPr>
            </a:p>
          </p:txBody>
        </p:sp>
        <p:sp>
          <p:nvSpPr>
            <p:cNvPr id="229" name="TextBox 228">
              <a:extLst>
                <a:ext uri="{FF2B5EF4-FFF2-40B4-BE49-F238E27FC236}">
                  <a16:creationId xmlns:a16="http://schemas.microsoft.com/office/drawing/2014/main" id="{130D1EE7-AF7F-8D33-B234-6A1CECB4562C}"/>
                </a:ext>
              </a:extLst>
            </p:cNvPr>
            <p:cNvSpPr txBox="1"/>
            <p:nvPr/>
          </p:nvSpPr>
          <p:spPr>
            <a:xfrm>
              <a:off x="7388135" y="3271847"/>
              <a:ext cx="1516442" cy="169277"/>
            </a:xfrm>
            <a:prstGeom prst="rect">
              <a:avLst/>
            </a:prstGeom>
            <a:noFill/>
          </p:spPr>
          <p:txBody>
            <a:bodyPr wrap="non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0000"/>
                  </a:solidFill>
                  <a:effectLst/>
                  <a:uLnTx/>
                  <a:uFillTx/>
                  <a:cs typeface="Segoe Sans Display Semibold" pitchFamily="2" charset="0"/>
                </a:rPr>
                <a:t>Unified data foundation</a:t>
              </a:r>
            </a:p>
          </p:txBody>
        </p:sp>
        <p:sp>
          <p:nvSpPr>
            <p:cNvPr id="230" name="Text Placeholder 2">
              <a:extLst>
                <a:ext uri="{FF2B5EF4-FFF2-40B4-BE49-F238E27FC236}">
                  <a16:creationId xmlns:a16="http://schemas.microsoft.com/office/drawing/2014/main" id="{F05A9D23-C1A7-BD18-078C-3DEE145B7425}"/>
                </a:ext>
              </a:extLst>
            </p:cNvPr>
            <p:cNvSpPr txBox="1">
              <a:spLocks/>
            </p:cNvSpPr>
            <p:nvPr/>
          </p:nvSpPr>
          <p:spPr>
            <a:xfrm>
              <a:off x="5730375" y="5722800"/>
              <a:ext cx="4824279" cy="436869"/>
            </a:xfrm>
            <a:prstGeom prst="roundRect">
              <a:avLst/>
            </a:prstGeom>
            <a:solidFill>
              <a:srgbClr val="8661C5">
                <a:lumMod val="20000"/>
                <a:lumOff val="80000"/>
              </a:srgbClr>
            </a:solidFill>
            <a:ln w="12700" cap="flat" cmpd="sng" algn="ctr">
              <a:noFill/>
              <a:prstDash val="solid"/>
              <a:miter lim="800000"/>
            </a:ln>
            <a:effectLst>
              <a:outerShdw blurRad="50800" dist="38100" dir="2700000" algn="tl" rotWithShape="0">
                <a:prstClr val="black">
                  <a:alpha val="20000"/>
                </a:prstClr>
              </a:outerShdw>
            </a:effectLst>
          </p:spPr>
          <p:txBody>
            <a:bodyPr lIns="182880" tIns="91440" rIns="182880" bIns="91440" rtlCol="0" anchor="t"/>
            <a:lstStyle>
              <a:defPPr>
                <a:defRPr lang="en-US"/>
              </a:defPPr>
              <a:lvl1pPr defTabSz="914367">
                <a:spcBef>
                  <a:spcPts val="600"/>
                </a:spcBef>
                <a:spcAft>
                  <a:spcPts val="600"/>
                </a:spcAft>
                <a:defRPr sz="2000">
                  <a:latin typeface="Segoe Sans Display Semibold" pitchFamily="2" charset="0"/>
                  <a:cs typeface="Segoe Sans Display Semibold"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400" eaLnBrk="1" fontAlgn="auto" latinLnBrk="0" hangingPunct="1">
                <a:lnSpc>
                  <a:spcPct val="100000"/>
                </a:lnSpc>
                <a:spcBef>
                  <a:spcPts val="600"/>
                </a:spcBef>
                <a:spcAft>
                  <a:spcPts val="600"/>
                </a:spcAft>
                <a:buClrTx/>
                <a:buSzTx/>
                <a:buFontTx/>
                <a:buNone/>
                <a:tabLst/>
                <a:defRPr/>
              </a:pPr>
              <a:r>
                <a:rPr kumimoji="0" lang="en-US" sz="1400" b="0" i="0" u="none" strike="noStrike" kern="0" cap="none" spc="0" normalizeH="0" baseline="0" noProof="0">
                  <a:ln>
                    <a:noFill/>
                  </a:ln>
                  <a:solidFill>
                    <a:srgbClr val="000000"/>
                  </a:solidFill>
                  <a:effectLst/>
                  <a:uLnTx/>
                  <a:uFillTx/>
                  <a:latin typeface="+mn-lt"/>
                  <a:ea typeface="+mn-ea"/>
                  <a:cs typeface="Segoe Sans Display Semibold" pitchFamily="2" charset="0"/>
                </a:rPr>
                <a:t>Persistent data governance and security</a:t>
              </a:r>
            </a:p>
          </p:txBody>
        </p:sp>
        <p:grpSp>
          <p:nvGrpSpPr>
            <p:cNvPr id="231" name="Group 230" descr="Set of arrows pointing upwards">
              <a:extLst>
                <a:ext uri="{FF2B5EF4-FFF2-40B4-BE49-F238E27FC236}">
                  <a16:creationId xmlns:a16="http://schemas.microsoft.com/office/drawing/2014/main" id="{8A2557E3-61EB-02A1-520A-CCAD9A63A616}"/>
                </a:ext>
              </a:extLst>
            </p:cNvPr>
            <p:cNvGrpSpPr/>
            <p:nvPr/>
          </p:nvGrpSpPr>
          <p:grpSpPr>
            <a:xfrm>
              <a:off x="7305708" y="3624219"/>
              <a:ext cx="1681337" cy="436826"/>
              <a:chOff x="7305708" y="4210704"/>
              <a:chExt cx="1681337" cy="436826"/>
            </a:xfrm>
          </p:grpSpPr>
          <p:sp>
            <p:nvSpPr>
              <p:cNvPr id="385" name="Isosceles Triangle 384">
                <a:extLst>
                  <a:ext uri="{FF2B5EF4-FFF2-40B4-BE49-F238E27FC236}">
                    <a16:creationId xmlns:a16="http://schemas.microsoft.com/office/drawing/2014/main" id="{8F8A108C-2132-9CFE-65D1-771A0BA5C5B5}"/>
                  </a:ext>
                  <a:ext uri="{C183D7F6-B498-43B3-948B-1728B52AA6E4}">
                    <adec:decorative xmlns:adec="http://schemas.microsoft.com/office/drawing/2017/decorative" val="1"/>
                  </a:ext>
                </a:extLst>
              </p:cNvPr>
              <p:cNvSpPr/>
              <p:nvPr/>
            </p:nvSpPr>
            <p:spPr>
              <a:xfrm>
                <a:off x="8005368" y="4210704"/>
                <a:ext cx="279018" cy="77636"/>
              </a:xfrm>
              <a:prstGeom prst="triangle">
                <a:avLst/>
              </a:prstGeom>
              <a:solidFill>
                <a:srgbClr val="49C5B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a typeface="+mn-ea"/>
                  <a:cs typeface="+mn-cs"/>
                </a:endParaRPr>
              </a:p>
            </p:txBody>
          </p:sp>
          <p:grpSp>
            <p:nvGrpSpPr>
              <p:cNvPr id="386" name="Group 385">
                <a:extLst>
                  <a:ext uri="{FF2B5EF4-FFF2-40B4-BE49-F238E27FC236}">
                    <a16:creationId xmlns:a16="http://schemas.microsoft.com/office/drawing/2014/main" id="{0ED84E68-6976-E3D2-2EB4-7F3D4F563A83}"/>
                  </a:ext>
                </a:extLst>
              </p:cNvPr>
              <p:cNvGrpSpPr/>
              <p:nvPr/>
            </p:nvGrpSpPr>
            <p:grpSpPr>
              <a:xfrm rot="16200000">
                <a:off x="7963124" y="3623609"/>
                <a:ext cx="366505" cy="1681337"/>
                <a:chOff x="1406986" y="3894707"/>
                <a:chExt cx="836417" cy="1681337"/>
              </a:xfrm>
              <a:solidFill>
                <a:srgbClr val="FFFDF9"/>
              </a:solidFill>
            </p:grpSpPr>
            <p:cxnSp>
              <p:nvCxnSpPr>
                <p:cNvPr id="387" name="Straight Connector 386">
                  <a:extLst>
                    <a:ext uri="{FF2B5EF4-FFF2-40B4-BE49-F238E27FC236}">
                      <a16:creationId xmlns:a16="http://schemas.microsoft.com/office/drawing/2014/main" id="{09B94BA7-8C8D-7BBB-576B-DC5425785962}"/>
                    </a:ext>
                  </a:extLst>
                </p:cNvPr>
                <p:cNvCxnSpPr>
                  <a:cxnSpLocks/>
                  <a:endCxn id="385" idx="3"/>
                </p:cNvCxnSpPr>
                <p:nvPr/>
              </p:nvCxnSpPr>
              <p:spPr>
                <a:xfrm rot="5400000" flipH="1" flipV="1">
                  <a:off x="1824362" y="4333955"/>
                  <a:ext cx="2422" cy="802267"/>
                </a:xfrm>
                <a:prstGeom prst="line">
                  <a:avLst/>
                </a:prstGeom>
                <a:noFill/>
                <a:ln w="9525" cap="flat" cmpd="sng" algn="ctr">
                  <a:gradFill flip="none" rotWithShape="1">
                    <a:gsLst>
                      <a:gs pos="100000">
                        <a:srgbClr val="8661C5"/>
                      </a:gs>
                      <a:gs pos="0">
                        <a:srgbClr val="49C5B1"/>
                      </a:gs>
                    </a:gsLst>
                    <a:lin ang="16200000" scaled="1"/>
                    <a:tileRect/>
                  </a:gradFill>
                  <a:prstDash val="solid"/>
                  <a:miter lim="800000"/>
                </a:ln>
                <a:effectLst/>
              </p:spPr>
            </p:cxnSp>
            <p:sp>
              <p:nvSpPr>
                <p:cNvPr id="388" name="Freeform: Shape 387">
                  <a:extLst>
                    <a:ext uri="{FF2B5EF4-FFF2-40B4-BE49-F238E27FC236}">
                      <a16:creationId xmlns:a16="http://schemas.microsoft.com/office/drawing/2014/main" id="{65108134-A4BB-26CF-4BA3-86D0622658CC}"/>
                    </a:ext>
                  </a:extLst>
                </p:cNvPr>
                <p:cNvSpPr/>
                <p:nvPr/>
              </p:nvSpPr>
              <p:spPr>
                <a:xfrm>
                  <a:off x="1411744" y="4310079"/>
                  <a:ext cx="825375" cy="384191"/>
                </a:xfrm>
                <a:custGeom>
                  <a:avLst/>
                  <a:gdLst>
                    <a:gd name="connsiteX0" fmla="*/ 0 w 628650"/>
                    <a:gd name="connsiteY0" fmla="*/ 10866 h 437210"/>
                    <a:gd name="connsiteX1" fmla="*/ 114300 w 628650"/>
                    <a:gd name="connsiteY1" fmla="*/ 45791 h 437210"/>
                    <a:gd name="connsiteX2" fmla="*/ 222250 w 628650"/>
                    <a:gd name="connsiteY2" fmla="*/ 375991 h 437210"/>
                    <a:gd name="connsiteX3" fmla="*/ 628650 w 628650"/>
                    <a:gd name="connsiteY3" fmla="*/ 436316 h 437210"/>
                    <a:gd name="connsiteX0" fmla="*/ 0 w 628650"/>
                    <a:gd name="connsiteY0" fmla="*/ 3554 h 429898"/>
                    <a:gd name="connsiteX1" fmla="*/ 123825 w 628650"/>
                    <a:gd name="connsiteY1" fmla="*/ 73757 h 429898"/>
                    <a:gd name="connsiteX2" fmla="*/ 222250 w 628650"/>
                    <a:gd name="connsiteY2" fmla="*/ 368679 h 429898"/>
                    <a:gd name="connsiteX3" fmla="*/ 628650 w 628650"/>
                    <a:gd name="connsiteY3" fmla="*/ 429004 h 429898"/>
                    <a:gd name="connsiteX0" fmla="*/ 0 w 628650"/>
                    <a:gd name="connsiteY0" fmla="*/ 925 h 427269"/>
                    <a:gd name="connsiteX1" fmla="*/ 123825 w 628650"/>
                    <a:gd name="connsiteY1" fmla="*/ 71128 h 427269"/>
                    <a:gd name="connsiteX2" fmla="*/ 222250 w 628650"/>
                    <a:gd name="connsiteY2" fmla="*/ 366050 h 427269"/>
                    <a:gd name="connsiteX3" fmla="*/ 628650 w 628650"/>
                    <a:gd name="connsiteY3" fmla="*/ 426375 h 427269"/>
                    <a:gd name="connsiteX0" fmla="*/ 0 w 628650"/>
                    <a:gd name="connsiteY0" fmla="*/ 539 h 426883"/>
                    <a:gd name="connsiteX1" fmla="*/ 121444 w 628650"/>
                    <a:gd name="connsiteY1" fmla="*/ 86618 h 426883"/>
                    <a:gd name="connsiteX2" fmla="*/ 222250 w 628650"/>
                    <a:gd name="connsiteY2" fmla="*/ 365664 h 426883"/>
                    <a:gd name="connsiteX3" fmla="*/ 628650 w 628650"/>
                    <a:gd name="connsiteY3" fmla="*/ 425989 h 426883"/>
                  </a:gdLst>
                  <a:ahLst/>
                  <a:cxnLst>
                    <a:cxn ang="0">
                      <a:pos x="connsiteX0" y="connsiteY0"/>
                    </a:cxn>
                    <a:cxn ang="0">
                      <a:pos x="connsiteX1" y="connsiteY1"/>
                    </a:cxn>
                    <a:cxn ang="0">
                      <a:pos x="connsiteX2" y="connsiteY2"/>
                    </a:cxn>
                    <a:cxn ang="0">
                      <a:pos x="connsiteX3" y="connsiteY3"/>
                    </a:cxn>
                  </a:cxnLst>
                  <a:rect l="l" t="t" r="r" b="b"/>
                  <a:pathLst>
                    <a:path w="628650" h="426883">
                      <a:moveTo>
                        <a:pt x="0" y="539"/>
                      </a:moveTo>
                      <a:cubicBezTo>
                        <a:pt x="38629" y="-4488"/>
                        <a:pt x="84402" y="25764"/>
                        <a:pt x="121444" y="86618"/>
                      </a:cubicBezTo>
                      <a:cubicBezTo>
                        <a:pt x="158486" y="147472"/>
                        <a:pt x="136525" y="300577"/>
                        <a:pt x="222250" y="365664"/>
                      </a:cubicBezTo>
                      <a:cubicBezTo>
                        <a:pt x="307975" y="430751"/>
                        <a:pt x="468312" y="428370"/>
                        <a:pt x="628650" y="425989"/>
                      </a:cubicBezTo>
                    </a:path>
                  </a:pathLst>
                </a:custGeom>
                <a:noFill/>
                <a:ln w="9525" cap="flat" cmpd="sng" algn="ctr">
                  <a:gradFill flip="none" rotWithShape="1">
                    <a:gsLst>
                      <a:gs pos="75000">
                        <a:srgbClr val="8661C5"/>
                      </a:gs>
                      <a:gs pos="0">
                        <a:srgbClr val="49C5B1"/>
                      </a:gs>
                    </a:gsLst>
                    <a:lin ang="13500000" scaled="1"/>
                    <a:tileRect/>
                  </a:gra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a typeface="+mn-ea"/>
                    <a:cs typeface="+mn-cs"/>
                  </a:endParaRPr>
                </a:p>
              </p:txBody>
            </p:sp>
            <p:sp>
              <p:nvSpPr>
                <p:cNvPr id="389" name="Freeform: Shape 388">
                  <a:extLst>
                    <a:ext uri="{FF2B5EF4-FFF2-40B4-BE49-F238E27FC236}">
                      <a16:creationId xmlns:a16="http://schemas.microsoft.com/office/drawing/2014/main" id="{E937AA8E-7507-DD7D-B3A0-6F0C4E138FD8}"/>
                    </a:ext>
                  </a:extLst>
                </p:cNvPr>
                <p:cNvSpPr/>
                <p:nvPr/>
              </p:nvSpPr>
              <p:spPr>
                <a:xfrm>
                  <a:off x="1406986" y="3894707"/>
                  <a:ext cx="831629" cy="756060"/>
                </a:xfrm>
                <a:custGeom>
                  <a:avLst/>
                  <a:gdLst>
                    <a:gd name="connsiteX0" fmla="*/ 0 w 628650"/>
                    <a:gd name="connsiteY0" fmla="*/ 10866 h 437210"/>
                    <a:gd name="connsiteX1" fmla="*/ 114300 w 628650"/>
                    <a:gd name="connsiteY1" fmla="*/ 45791 h 437210"/>
                    <a:gd name="connsiteX2" fmla="*/ 222250 w 628650"/>
                    <a:gd name="connsiteY2" fmla="*/ 375991 h 437210"/>
                    <a:gd name="connsiteX3" fmla="*/ 628650 w 628650"/>
                    <a:gd name="connsiteY3" fmla="*/ 436316 h 437210"/>
                    <a:gd name="connsiteX0" fmla="*/ 0 w 628650"/>
                    <a:gd name="connsiteY0" fmla="*/ 3554 h 429898"/>
                    <a:gd name="connsiteX1" fmla="*/ 123825 w 628650"/>
                    <a:gd name="connsiteY1" fmla="*/ 73757 h 429898"/>
                    <a:gd name="connsiteX2" fmla="*/ 222250 w 628650"/>
                    <a:gd name="connsiteY2" fmla="*/ 368679 h 429898"/>
                    <a:gd name="connsiteX3" fmla="*/ 628650 w 628650"/>
                    <a:gd name="connsiteY3" fmla="*/ 429004 h 429898"/>
                    <a:gd name="connsiteX0" fmla="*/ 0 w 628650"/>
                    <a:gd name="connsiteY0" fmla="*/ 3792 h 433682"/>
                    <a:gd name="connsiteX1" fmla="*/ 123825 w 628650"/>
                    <a:gd name="connsiteY1" fmla="*/ 73995 h 433682"/>
                    <a:gd name="connsiteX2" fmla="*/ 246063 w 628650"/>
                    <a:gd name="connsiteY2" fmla="*/ 385668 h 433682"/>
                    <a:gd name="connsiteX3" fmla="*/ 628650 w 628650"/>
                    <a:gd name="connsiteY3" fmla="*/ 429242 h 433682"/>
                    <a:gd name="connsiteX0" fmla="*/ 0 w 628650"/>
                    <a:gd name="connsiteY0" fmla="*/ 3932 h 433822"/>
                    <a:gd name="connsiteX1" fmla="*/ 133350 w 628650"/>
                    <a:gd name="connsiteY1" fmla="*/ 72739 h 433822"/>
                    <a:gd name="connsiteX2" fmla="*/ 246063 w 628650"/>
                    <a:gd name="connsiteY2" fmla="*/ 385808 h 433822"/>
                    <a:gd name="connsiteX3" fmla="*/ 628650 w 628650"/>
                    <a:gd name="connsiteY3" fmla="*/ 429382 h 433822"/>
                    <a:gd name="connsiteX0" fmla="*/ 0 w 628650"/>
                    <a:gd name="connsiteY0" fmla="*/ 3889 h 432887"/>
                    <a:gd name="connsiteX1" fmla="*/ 133350 w 628650"/>
                    <a:gd name="connsiteY1" fmla="*/ 72696 h 432887"/>
                    <a:gd name="connsiteX2" fmla="*/ 257969 w 628650"/>
                    <a:gd name="connsiteY2" fmla="*/ 382973 h 432887"/>
                    <a:gd name="connsiteX3" fmla="*/ 628650 w 628650"/>
                    <a:gd name="connsiteY3" fmla="*/ 429339 h 432887"/>
                    <a:gd name="connsiteX0" fmla="*/ 0 w 628650"/>
                    <a:gd name="connsiteY0" fmla="*/ 3889 h 430343"/>
                    <a:gd name="connsiteX1" fmla="*/ 133350 w 628650"/>
                    <a:gd name="connsiteY1" fmla="*/ 72696 h 430343"/>
                    <a:gd name="connsiteX2" fmla="*/ 257969 w 628650"/>
                    <a:gd name="connsiteY2" fmla="*/ 382973 h 430343"/>
                    <a:gd name="connsiteX3" fmla="*/ 628650 w 628650"/>
                    <a:gd name="connsiteY3" fmla="*/ 429339 h 430343"/>
                    <a:gd name="connsiteX0" fmla="*/ 0 w 626269"/>
                    <a:gd name="connsiteY0" fmla="*/ 3771 h 431621"/>
                    <a:gd name="connsiteX1" fmla="*/ 130969 w 626269"/>
                    <a:gd name="connsiteY1" fmla="*/ 73974 h 431621"/>
                    <a:gd name="connsiteX2" fmla="*/ 255588 w 626269"/>
                    <a:gd name="connsiteY2" fmla="*/ 384251 h 431621"/>
                    <a:gd name="connsiteX3" fmla="*/ 626269 w 626269"/>
                    <a:gd name="connsiteY3" fmla="*/ 430617 h 431621"/>
                    <a:gd name="connsiteX0" fmla="*/ 0 w 626269"/>
                    <a:gd name="connsiteY0" fmla="*/ 0 h 427850"/>
                    <a:gd name="connsiteX1" fmla="*/ 130969 w 626269"/>
                    <a:gd name="connsiteY1" fmla="*/ 70203 h 427850"/>
                    <a:gd name="connsiteX2" fmla="*/ 255588 w 626269"/>
                    <a:gd name="connsiteY2" fmla="*/ 380480 h 427850"/>
                    <a:gd name="connsiteX3" fmla="*/ 626269 w 626269"/>
                    <a:gd name="connsiteY3" fmla="*/ 426846 h 427850"/>
                    <a:gd name="connsiteX0" fmla="*/ 0 w 633413"/>
                    <a:gd name="connsiteY0" fmla="*/ 0 h 443204"/>
                    <a:gd name="connsiteX1" fmla="*/ 138113 w 633413"/>
                    <a:gd name="connsiteY1" fmla="*/ 85557 h 443204"/>
                    <a:gd name="connsiteX2" fmla="*/ 262732 w 633413"/>
                    <a:gd name="connsiteY2" fmla="*/ 395834 h 443204"/>
                    <a:gd name="connsiteX3" fmla="*/ 633413 w 633413"/>
                    <a:gd name="connsiteY3" fmla="*/ 442200 h 443204"/>
                  </a:gdLst>
                  <a:ahLst/>
                  <a:cxnLst>
                    <a:cxn ang="0">
                      <a:pos x="connsiteX0" y="connsiteY0"/>
                    </a:cxn>
                    <a:cxn ang="0">
                      <a:pos x="connsiteX1" y="connsiteY1"/>
                    </a:cxn>
                    <a:cxn ang="0">
                      <a:pos x="connsiteX2" y="connsiteY2"/>
                    </a:cxn>
                    <a:cxn ang="0">
                      <a:pos x="connsiteX3" y="connsiteY3"/>
                    </a:cxn>
                  </a:cxnLst>
                  <a:rect l="l" t="t" r="r" b="b"/>
                  <a:pathLst>
                    <a:path w="633413" h="443204">
                      <a:moveTo>
                        <a:pt x="0" y="0"/>
                      </a:moveTo>
                      <a:cubicBezTo>
                        <a:pt x="45772" y="2390"/>
                        <a:pt x="94324" y="19585"/>
                        <a:pt x="138113" y="85557"/>
                      </a:cubicBezTo>
                      <a:cubicBezTo>
                        <a:pt x="181902" y="151529"/>
                        <a:pt x="177007" y="330747"/>
                        <a:pt x="262732" y="395834"/>
                      </a:cubicBezTo>
                      <a:cubicBezTo>
                        <a:pt x="329407" y="446963"/>
                        <a:pt x="473075" y="444581"/>
                        <a:pt x="633413" y="442200"/>
                      </a:cubicBezTo>
                    </a:path>
                  </a:pathLst>
                </a:custGeom>
                <a:noFill/>
                <a:ln w="9525" cap="flat" cmpd="sng" algn="ctr">
                  <a:gradFill flip="none" rotWithShape="1">
                    <a:gsLst>
                      <a:gs pos="75000">
                        <a:srgbClr val="8661C5"/>
                      </a:gs>
                      <a:gs pos="0">
                        <a:srgbClr val="49C5B1"/>
                      </a:gs>
                    </a:gsLst>
                    <a:lin ang="13500000" scaled="1"/>
                    <a:tileRect/>
                  </a:gra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a typeface="+mn-ea"/>
                    <a:cs typeface="+mn-cs"/>
                  </a:endParaRPr>
                </a:p>
              </p:txBody>
            </p:sp>
            <p:grpSp>
              <p:nvGrpSpPr>
                <p:cNvPr id="390" name="Group 389">
                  <a:extLst>
                    <a:ext uri="{FF2B5EF4-FFF2-40B4-BE49-F238E27FC236}">
                      <a16:creationId xmlns:a16="http://schemas.microsoft.com/office/drawing/2014/main" id="{D701D793-39D7-E0DA-F882-21C1A34C283F}"/>
                    </a:ext>
                  </a:extLst>
                </p:cNvPr>
                <p:cNvGrpSpPr/>
                <p:nvPr/>
              </p:nvGrpSpPr>
              <p:grpSpPr>
                <a:xfrm flipV="1">
                  <a:off x="1411784" y="4776478"/>
                  <a:ext cx="831619" cy="799566"/>
                  <a:chOff x="-725880" y="3894713"/>
                  <a:chExt cx="831619" cy="799566"/>
                </a:xfrm>
                <a:grpFill/>
              </p:grpSpPr>
              <p:sp>
                <p:nvSpPr>
                  <p:cNvPr id="391" name="Freeform: Shape 390">
                    <a:extLst>
                      <a:ext uri="{FF2B5EF4-FFF2-40B4-BE49-F238E27FC236}">
                        <a16:creationId xmlns:a16="http://schemas.microsoft.com/office/drawing/2014/main" id="{3F94CA28-F477-EEA3-63DC-84432FBDCEAE}"/>
                      </a:ext>
                    </a:extLst>
                  </p:cNvPr>
                  <p:cNvSpPr/>
                  <p:nvPr/>
                </p:nvSpPr>
                <p:spPr>
                  <a:xfrm>
                    <a:off x="-721120" y="4310088"/>
                    <a:ext cx="825366" cy="384191"/>
                  </a:xfrm>
                  <a:custGeom>
                    <a:avLst/>
                    <a:gdLst>
                      <a:gd name="connsiteX0" fmla="*/ 0 w 628650"/>
                      <a:gd name="connsiteY0" fmla="*/ 10866 h 437210"/>
                      <a:gd name="connsiteX1" fmla="*/ 114300 w 628650"/>
                      <a:gd name="connsiteY1" fmla="*/ 45791 h 437210"/>
                      <a:gd name="connsiteX2" fmla="*/ 222250 w 628650"/>
                      <a:gd name="connsiteY2" fmla="*/ 375991 h 437210"/>
                      <a:gd name="connsiteX3" fmla="*/ 628650 w 628650"/>
                      <a:gd name="connsiteY3" fmla="*/ 436316 h 437210"/>
                      <a:gd name="connsiteX0" fmla="*/ 0 w 628650"/>
                      <a:gd name="connsiteY0" fmla="*/ 3554 h 429898"/>
                      <a:gd name="connsiteX1" fmla="*/ 123825 w 628650"/>
                      <a:gd name="connsiteY1" fmla="*/ 73757 h 429898"/>
                      <a:gd name="connsiteX2" fmla="*/ 222250 w 628650"/>
                      <a:gd name="connsiteY2" fmla="*/ 368679 h 429898"/>
                      <a:gd name="connsiteX3" fmla="*/ 628650 w 628650"/>
                      <a:gd name="connsiteY3" fmla="*/ 429004 h 429898"/>
                      <a:gd name="connsiteX0" fmla="*/ 0 w 628650"/>
                      <a:gd name="connsiteY0" fmla="*/ 925 h 427269"/>
                      <a:gd name="connsiteX1" fmla="*/ 123825 w 628650"/>
                      <a:gd name="connsiteY1" fmla="*/ 71128 h 427269"/>
                      <a:gd name="connsiteX2" fmla="*/ 222250 w 628650"/>
                      <a:gd name="connsiteY2" fmla="*/ 366050 h 427269"/>
                      <a:gd name="connsiteX3" fmla="*/ 628650 w 628650"/>
                      <a:gd name="connsiteY3" fmla="*/ 426375 h 427269"/>
                      <a:gd name="connsiteX0" fmla="*/ 0 w 628650"/>
                      <a:gd name="connsiteY0" fmla="*/ 539 h 426883"/>
                      <a:gd name="connsiteX1" fmla="*/ 121444 w 628650"/>
                      <a:gd name="connsiteY1" fmla="*/ 86618 h 426883"/>
                      <a:gd name="connsiteX2" fmla="*/ 222250 w 628650"/>
                      <a:gd name="connsiteY2" fmla="*/ 365664 h 426883"/>
                      <a:gd name="connsiteX3" fmla="*/ 628650 w 628650"/>
                      <a:gd name="connsiteY3" fmla="*/ 425989 h 426883"/>
                    </a:gdLst>
                    <a:ahLst/>
                    <a:cxnLst>
                      <a:cxn ang="0">
                        <a:pos x="connsiteX0" y="connsiteY0"/>
                      </a:cxn>
                      <a:cxn ang="0">
                        <a:pos x="connsiteX1" y="connsiteY1"/>
                      </a:cxn>
                      <a:cxn ang="0">
                        <a:pos x="connsiteX2" y="connsiteY2"/>
                      </a:cxn>
                      <a:cxn ang="0">
                        <a:pos x="connsiteX3" y="connsiteY3"/>
                      </a:cxn>
                    </a:cxnLst>
                    <a:rect l="l" t="t" r="r" b="b"/>
                    <a:pathLst>
                      <a:path w="628650" h="426883">
                        <a:moveTo>
                          <a:pt x="0" y="539"/>
                        </a:moveTo>
                        <a:cubicBezTo>
                          <a:pt x="38629" y="-4488"/>
                          <a:pt x="84402" y="25764"/>
                          <a:pt x="121444" y="86618"/>
                        </a:cubicBezTo>
                        <a:cubicBezTo>
                          <a:pt x="158486" y="147472"/>
                          <a:pt x="136525" y="300577"/>
                          <a:pt x="222250" y="365664"/>
                        </a:cubicBezTo>
                        <a:cubicBezTo>
                          <a:pt x="307975" y="430751"/>
                          <a:pt x="468312" y="428370"/>
                          <a:pt x="628650" y="425989"/>
                        </a:cubicBezTo>
                      </a:path>
                    </a:pathLst>
                  </a:custGeom>
                  <a:noFill/>
                  <a:ln w="9525" cap="flat" cmpd="sng" algn="ctr">
                    <a:gradFill flip="none" rotWithShape="1">
                      <a:gsLst>
                        <a:gs pos="75000">
                          <a:srgbClr val="8661C5"/>
                        </a:gs>
                        <a:gs pos="0">
                          <a:srgbClr val="49C5B1"/>
                        </a:gs>
                      </a:gsLst>
                      <a:lin ang="13500000" scaled="1"/>
                      <a:tileRect/>
                    </a:gra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a typeface="+mn-ea"/>
                      <a:cs typeface="+mn-cs"/>
                    </a:endParaRPr>
                  </a:p>
                </p:txBody>
              </p:sp>
              <p:sp>
                <p:nvSpPr>
                  <p:cNvPr id="392" name="Freeform: Shape 391">
                    <a:extLst>
                      <a:ext uri="{FF2B5EF4-FFF2-40B4-BE49-F238E27FC236}">
                        <a16:creationId xmlns:a16="http://schemas.microsoft.com/office/drawing/2014/main" id="{EC6993A6-6045-09DF-0474-ED045DA10F51}"/>
                      </a:ext>
                    </a:extLst>
                  </p:cNvPr>
                  <p:cNvSpPr/>
                  <p:nvPr/>
                </p:nvSpPr>
                <p:spPr>
                  <a:xfrm>
                    <a:off x="-725880" y="3894713"/>
                    <a:ext cx="831619" cy="756060"/>
                  </a:xfrm>
                  <a:custGeom>
                    <a:avLst/>
                    <a:gdLst>
                      <a:gd name="connsiteX0" fmla="*/ 0 w 628650"/>
                      <a:gd name="connsiteY0" fmla="*/ 10866 h 437210"/>
                      <a:gd name="connsiteX1" fmla="*/ 114300 w 628650"/>
                      <a:gd name="connsiteY1" fmla="*/ 45791 h 437210"/>
                      <a:gd name="connsiteX2" fmla="*/ 222250 w 628650"/>
                      <a:gd name="connsiteY2" fmla="*/ 375991 h 437210"/>
                      <a:gd name="connsiteX3" fmla="*/ 628650 w 628650"/>
                      <a:gd name="connsiteY3" fmla="*/ 436316 h 437210"/>
                      <a:gd name="connsiteX0" fmla="*/ 0 w 628650"/>
                      <a:gd name="connsiteY0" fmla="*/ 3554 h 429898"/>
                      <a:gd name="connsiteX1" fmla="*/ 123825 w 628650"/>
                      <a:gd name="connsiteY1" fmla="*/ 73757 h 429898"/>
                      <a:gd name="connsiteX2" fmla="*/ 222250 w 628650"/>
                      <a:gd name="connsiteY2" fmla="*/ 368679 h 429898"/>
                      <a:gd name="connsiteX3" fmla="*/ 628650 w 628650"/>
                      <a:gd name="connsiteY3" fmla="*/ 429004 h 429898"/>
                      <a:gd name="connsiteX0" fmla="*/ 0 w 628650"/>
                      <a:gd name="connsiteY0" fmla="*/ 3792 h 433682"/>
                      <a:gd name="connsiteX1" fmla="*/ 123825 w 628650"/>
                      <a:gd name="connsiteY1" fmla="*/ 73995 h 433682"/>
                      <a:gd name="connsiteX2" fmla="*/ 246063 w 628650"/>
                      <a:gd name="connsiteY2" fmla="*/ 385668 h 433682"/>
                      <a:gd name="connsiteX3" fmla="*/ 628650 w 628650"/>
                      <a:gd name="connsiteY3" fmla="*/ 429242 h 433682"/>
                      <a:gd name="connsiteX0" fmla="*/ 0 w 628650"/>
                      <a:gd name="connsiteY0" fmla="*/ 3932 h 433822"/>
                      <a:gd name="connsiteX1" fmla="*/ 133350 w 628650"/>
                      <a:gd name="connsiteY1" fmla="*/ 72739 h 433822"/>
                      <a:gd name="connsiteX2" fmla="*/ 246063 w 628650"/>
                      <a:gd name="connsiteY2" fmla="*/ 385808 h 433822"/>
                      <a:gd name="connsiteX3" fmla="*/ 628650 w 628650"/>
                      <a:gd name="connsiteY3" fmla="*/ 429382 h 433822"/>
                      <a:gd name="connsiteX0" fmla="*/ 0 w 628650"/>
                      <a:gd name="connsiteY0" fmla="*/ 3889 h 432887"/>
                      <a:gd name="connsiteX1" fmla="*/ 133350 w 628650"/>
                      <a:gd name="connsiteY1" fmla="*/ 72696 h 432887"/>
                      <a:gd name="connsiteX2" fmla="*/ 257969 w 628650"/>
                      <a:gd name="connsiteY2" fmla="*/ 382973 h 432887"/>
                      <a:gd name="connsiteX3" fmla="*/ 628650 w 628650"/>
                      <a:gd name="connsiteY3" fmla="*/ 429339 h 432887"/>
                      <a:gd name="connsiteX0" fmla="*/ 0 w 628650"/>
                      <a:gd name="connsiteY0" fmla="*/ 3889 h 430343"/>
                      <a:gd name="connsiteX1" fmla="*/ 133350 w 628650"/>
                      <a:gd name="connsiteY1" fmla="*/ 72696 h 430343"/>
                      <a:gd name="connsiteX2" fmla="*/ 257969 w 628650"/>
                      <a:gd name="connsiteY2" fmla="*/ 382973 h 430343"/>
                      <a:gd name="connsiteX3" fmla="*/ 628650 w 628650"/>
                      <a:gd name="connsiteY3" fmla="*/ 429339 h 430343"/>
                      <a:gd name="connsiteX0" fmla="*/ 0 w 626269"/>
                      <a:gd name="connsiteY0" fmla="*/ 3771 h 431621"/>
                      <a:gd name="connsiteX1" fmla="*/ 130969 w 626269"/>
                      <a:gd name="connsiteY1" fmla="*/ 73974 h 431621"/>
                      <a:gd name="connsiteX2" fmla="*/ 255588 w 626269"/>
                      <a:gd name="connsiteY2" fmla="*/ 384251 h 431621"/>
                      <a:gd name="connsiteX3" fmla="*/ 626269 w 626269"/>
                      <a:gd name="connsiteY3" fmla="*/ 430617 h 431621"/>
                      <a:gd name="connsiteX0" fmla="*/ 0 w 626269"/>
                      <a:gd name="connsiteY0" fmla="*/ 0 h 427850"/>
                      <a:gd name="connsiteX1" fmla="*/ 130969 w 626269"/>
                      <a:gd name="connsiteY1" fmla="*/ 70203 h 427850"/>
                      <a:gd name="connsiteX2" fmla="*/ 255588 w 626269"/>
                      <a:gd name="connsiteY2" fmla="*/ 380480 h 427850"/>
                      <a:gd name="connsiteX3" fmla="*/ 626269 w 626269"/>
                      <a:gd name="connsiteY3" fmla="*/ 426846 h 427850"/>
                      <a:gd name="connsiteX0" fmla="*/ 0 w 633413"/>
                      <a:gd name="connsiteY0" fmla="*/ 0 h 443204"/>
                      <a:gd name="connsiteX1" fmla="*/ 138113 w 633413"/>
                      <a:gd name="connsiteY1" fmla="*/ 85557 h 443204"/>
                      <a:gd name="connsiteX2" fmla="*/ 262732 w 633413"/>
                      <a:gd name="connsiteY2" fmla="*/ 395834 h 443204"/>
                      <a:gd name="connsiteX3" fmla="*/ 633413 w 633413"/>
                      <a:gd name="connsiteY3" fmla="*/ 442200 h 443204"/>
                    </a:gdLst>
                    <a:ahLst/>
                    <a:cxnLst>
                      <a:cxn ang="0">
                        <a:pos x="connsiteX0" y="connsiteY0"/>
                      </a:cxn>
                      <a:cxn ang="0">
                        <a:pos x="connsiteX1" y="connsiteY1"/>
                      </a:cxn>
                      <a:cxn ang="0">
                        <a:pos x="connsiteX2" y="connsiteY2"/>
                      </a:cxn>
                      <a:cxn ang="0">
                        <a:pos x="connsiteX3" y="connsiteY3"/>
                      </a:cxn>
                    </a:cxnLst>
                    <a:rect l="l" t="t" r="r" b="b"/>
                    <a:pathLst>
                      <a:path w="633413" h="443204">
                        <a:moveTo>
                          <a:pt x="0" y="0"/>
                        </a:moveTo>
                        <a:cubicBezTo>
                          <a:pt x="45772" y="2390"/>
                          <a:pt x="94324" y="19585"/>
                          <a:pt x="138113" y="85557"/>
                        </a:cubicBezTo>
                        <a:cubicBezTo>
                          <a:pt x="181902" y="151529"/>
                          <a:pt x="177007" y="330747"/>
                          <a:pt x="262732" y="395834"/>
                        </a:cubicBezTo>
                        <a:cubicBezTo>
                          <a:pt x="329407" y="446963"/>
                          <a:pt x="473075" y="444581"/>
                          <a:pt x="633413" y="442200"/>
                        </a:cubicBezTo>
                      </a:path>
                    </a:pathLst>
                  </a:custGeom>
                  <a:noFill/>
                  <a:ln w="9525" cap="flat" cmpd="sng" algn="ctr">
                    <a:gradFill flip="none" rotWithShape="1">
                      <a:gsLst>
                        <a:gs pos="75000">
                          <a:srgbClr val="8661C5"/>
                        </a:gs>
                        <a:gs pos="0">
                          <a:srgbClr val="49C5B1"/>
                        </a:gs>
                      </a:gsLst>
                      <a:lin ang="13500000" scaled="1"/>
                      <a:tileRect/>
                    </a:gra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a typeface="+mn-ea"/>
                      <a:cs typeface="+mn-cs"/>
                    </a:endParaRPr>
                  </a:p>
                </p:txBody>
              </p:sp>
            </p:grpSp>
          </p:grpSp>
        </p:grpSp>
        <p:sp>
          <p:nvSpPr>
            <p:cNvPr id="232" name="Text Placeholder 2">
              <a:extLst>
                <a:ext uri="{FF2B5EF4-FFF2-40B4-BE49-F238E27FC236}">
                  <a16:creationId xmlns:a16="http://schemas.microsoft.com/office/drawing/2014/main" id="{F3CB19D0-1000-0A2D-6588-709FCE532FBC}"/>
                </a:ext>
              </a:extLst>
            </p:cNvPr>
            <p:cNvSpPr txBox="1">
              <a:spLocks/>
            </p:cNvSpPr>
            <p:nvPr/>
          </p:nvSpPr>
          <p:spPr>
            <a:xfrm>
              <a:off x="6858762" y="4115059"/>
              <a:ext cx="2559424" cy="169277"/>
            </a:xfrm>
            <a:prstGeom prst="rect">
              <a:avLst/>
            </a:prstGeom>
            <a:noFill/>
          </p:spPr>
          <p:txBody>
            <a:bodyPr wrap="square" lIns="0" tIns="0" rIns="0" bIns="0" anchor="ctr">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100" b="0" i="0" u="none" strike="noStrike" kern="1200" cap="none" spc="0" normalizeH="0" baseline="0" noProof="0">
                  <a:ln>
                    <a:noFill/>
                  </a:ln>
                  <a:solidFill>
                    <a:srgbClr val="000000"/>
                  </a:solidFill>
                  <a:effectLst/>
                  <a:uLnTx/>
                  <a:uFillTx/>
                  <a:ea typeface="+mn-ea"/>
                  <a:cs typeface="Segoe Sans Display Semibold" pitchFamily="2" charset="0"/>
                </a:rPr>
                <a:t>Virtualized or mirrored data sources</a:t>
              </a:r>
            </a:p>
          </p:txBody>
        </p:sp>
        <p:grpSp>
          <p:nvGrpSpPr>
            <p:cNvPr id="233" name="Group 232">
              <a:extLst>
                <a:ext uri="{FF2B5EF4-FFF2-40B4-BE49-F238E27FC236}">
                  <a16:creationId xmlns:a16="http://schemas.microsoft.com/office/drawing/2014/main" id="{8B747286-153D-9F89-C6C5-515B08F994FB}"/>
                </a:ext>
              </a:extLst>
            </p:cNvPr>
            <p:cNvGrpSpPr/>
            <p:nvPr/>
          </p:nvGrpSpPr>
          <p:grpSpPr>
            <a:xfrm>
              <a:off x="4920145" y="3054339"/>
              <a:ext cx="636828" cy="581272"/>
              <a:chOff x="5155850" y="2998004"/>
              <a:chExt cx="728729" cy="665158"/>
            </a:xfrm>
          </p:grpSpPr>
          <p:grpSp>
            <p:nvGrpSpPr>
              <p:cNvPr id="365" name="Group 364" descr="Operations">
                <a:extLst>
                  <a:ext uri="{FF2B5EF4-FFF2-40B4-BE49-F238E27FC236}">
                    <a16:creationId xmlns:a16="http://schemas.microsoft.com/office/drawing/2014/main" id="{E3FD9306-B12E-1970-BA07-E7981C79D00B}"/>
                  </a:ext>
                </a:extLst>
              </p:cNvPr>
              <p:cNvGrpSpPr/>
              <p:nvPr/>
            </p:nvGrpSpPr>
            <p:grpSpPr>
              <a:xfrm>
                <a:off x="5155850" y="2998004"/>
                <a:ext cx="728729" cy="571049"/>
                <a:chOff x="5155850" y="3155058"/>
                <a:chExt cx="728729" cy="571049"/>
              </a:xfrm>
            </p:grpSpPr>
            <p:grpSp>
              <p:nvGrpSpPr>
                <p:cNvPr id="381" name="Group 380">
                  <a:extLst>
                    <a:ext uri="{FF2B5EF4-FFF2-40B4-BE49-F238E27FC236}">
                      <a16:creationId xmlns:a16="http://schemas.microsoft.com/office/drawing/2014/main" id="{D72FD39C-3B59-F2C7-3DDA-D85843C4FE73}"/>
                    </a:ext>
                    <a:ext uri="{C183D7F6-B498-43B3-948B-1728B52AA6E4}">
                      <adec:decorative xmlns:adec="http://schemas.microsoft.com/office/drawing/2017/decorative" val="1"/>
                    </a:ext>
                  </a:extLst>
                </p:cNvPr>
                <p:cNvGrpSpPr/>
                <p:nvPr/>
              </p:nvGrpSpPr>
              <p:grpSpPr>
                <a:xfrm>
                  <a:off x="5155850" y="3155058"/>
                  <a:ext cx="728729" cy="571049"/>
                  <a:chOff x="5489021" y="3510318"/>
                  <a:chExt cx="601406" cy="489417"/>
                </a:xfrm>
                <a:solidFill>
                  <a:srgbClr val="8661C5">
                    <a:lumMod val="20000"/>
                    <a:lumOff val="80000"/>
                  </a:srgbClr>
                </a:solidFill>
                <a:effectLst/>
              </p:grpSpPr>
              <p:sp>
                <p:nvSpPr>
                  <p:cNvPr id="383" name="Freeform 24">
                    <a:extLst>
                      <a:ext uri="{FF2B5EF4-FFF2-40B4-BE49-F238E27FC236}">
                        <a16:creationId xmlns:a16="http://schemas.microsoft.com/office/drawing/2014/main" id="{5CE53A4D-AED9-36E2-38EE-224E85A3C60B}"/>
                      </a:ext>
                    </a:extLst>
                  </p:cNvPr>
                  <p:cNvSpPr/>
                  <p:nvPr/>
                </p:nvSpPr>
                <p:spPr>
                  <a:xfrm>
                    <a:off x="5489021" y="3510318"/>
                    <a:ext cx="542733" cy="455984"/>
                  </a:xfrm>
                  <a:custGeom>
                    <a:avLst/>
                    <a:gdLst>
                      <a:gd name="connsiteX0" fmla="*/ 81 w 362254"/>
                      <a:gd name="connsiteY0" fmla="*/ 45272 h 299942"/>
                      <a:gd name="connsiteX1" fmla="*/ 45352 w 362254"/>
                      <a:gd name="connsiteY1" fmla="*/ 0 h 299942"/>
                      <a:gd name="connsiteX2" fmla="*/ 124950 w 362254"/>
                      <a:gd name="connsiteY2" fmla="*/ 0 h 299942"/>
                      <a:gd name="connsiteX3" fmla="*/ 153884 w 362254"/>
                      <a:gd name="connsiteY3" fmla="*/ 10463 h 299942"/>
                      <a:gd name="connsiteX4" fmla="*/ 201791 w 362254"/>
                      <a:gd name="connsiteY4" fmla="*/ 50302 h 299942"/>
                      <a:gd name="connsiteX5" fmla="*/ 316982 w 362254"/>
                      <a:gd name="connsiteY5" fmla="*/ 50302 h 299942"/>
                      <a:gd name="connsiteX6" fmla="*/ 362254 w 362254"/>
                      <a:gd name="connsiteY6" fmla="*/ 95574 h 299942"/>
                      <a:gd name="connsiteX7" fmla="*/ 362254 w 362254"/>
                      <a:gd name="connsiteY7" fmla="*/ 110704 h 299942"/>
                      <a:gd name="connsiteX8" fmla="*/ 89055 w 362254"/>
                      <a:gd name="connsiteY8" fmla="*/ 110704 h 299942"/>
                      <a:gd name="connsiteX9" fmla="*/ 45131 w 362254"/>
                      <a:gd name="connsiteY9" fmla="*/ 145010 h 299942"/>
                      <a:gd name="connsiteX10" fmla="*/ 6439 w 362254"/>
                      <a:gd name="connsiteY10" fmla="*/ 299940 h 299942"/>
                      <a:gd name="connsiteX11" fmla="*/ 6439 w 362254"/>
                      <a:gd name="connsiteY11" fmla="*/ 299940 h 299942"/>
                      <a:gd name="connsiteX12" fmla="*/ 0 w 362254"/>
                      <a:gd name="connsiteY12" fmla="*/ 276640 h 299942"/>
                      <a:gd name="connsiteX13" fmla="*/ 81 w 362254"/>
                      <a:gd name="connsiteY13" fmla="*/ 45272 h 29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2254" h="299942">
                        <a:moveTo>
                          <a:pt x="81" y="45272"/>
                        </a:moveTo>
                        <a:cubicBezTo>
                          <a:pt x="81" y="20269"/>
                          <a:pt x="20349" y="0"/>
                          <a:pt x="45352" y="0"/>
                        </a:cubicBezTo>
                        <a:lnTo>
                          <a:pt x="124950" y="0"/>
                        </a:lnTo>
                        <a:cubicBezTo>
                          <a:pt x="135520" y="3"/>
                          <a:pt x="145756" y="3704"/>
                          <a:pt x="153884" y="10463"/>
                        </a:cubicBezTo>
                        <a:lnTo>
                          <a:pt x="201791" y="50302"/>
                        </a:lnTo>
                        <a:lnTo>
                          <a:pt x="316982" y="50302"/>
                        </a:lnTo>
                        <a:cubicBezTo>
                          <a:pt x="341984" y="50302"/>
                          <a:pt x="362254" y="70571"/>
                          <a:pt x="362254" y="95574"/>
                        </a:cubicBezTo>
                        <a:lnTo>
                          <a:pt x="362254" y="110704"/>
                        </a:lnTo>
                        <a:lnTo>
                          <a:pt x="89055" y="110704"/>
                        </a:lnTo>
                        <a:cubicBezTo>
                          <a:pt x="68275" y="110704"/>
                          <a:pt x="50164" y="124849"/>
                          <a:pt x="45131" y="145010"/>
                        </a:cubicBezTo>
                        <a:lnTo>
                          <a:pt x="6439" y="299940"/>
                        </a:lnTo>
                        <a:cubicBezTo>
                          <a:pt x="7304" y="296499"/>
                          <a:pt x="6439" y="300041"/>
                          <a:pt x="6439" y="299940"/>
                        </a:cubicBezTo>
                        <a:cubicBezTo>
                          <a:pt x="2211" y="292904"/>
                          <a:pt x="-15" y="284847"/>
                          <a:pt x="0" y="276640"/>
                        </a:cubicBezTo>
                        <a:lnTo>
                          <a:pt x="81" y="45272"/>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none" lIns="91440" tIns="91440" rIns="91440" bIns="9144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FFFFFF"/>
                      </a:solidFill>
                      <a:effectLst/>
                      <a:uLnTx/>
                      <a:uFillTx/>
                      <a:cs typeface="Segoe UI" pitchFamily="34" charset="0"/>
                    </a:endParaRPr>
                  </a:p>
                </p:txBody>
              </p:sp>
              <p:sp>
                <p:nvSpPr>
                  <p:cNvPr id="384" name="Freeform 25">
                    <a:extLst>
                      <a:ext uri="{FF2B5EF4-FFF2-40B4-BE49-F238E27FC236}">
                        <a16:creationId xmlns:a16="http://schemas.microsoft.com/office/drawing/2014/main" id="{47DF1174-C350-A0DE-E233-333119D626CF}"/>
                      </a:ext>
                    </a:extLst>
                  </p:cNvPr>
                  <p:cNvSpPr/>
                  <p:nvPr/>
                </p:nvSpPr>
                <p:spPr>
                  <a:xfrm>
                    <a:off x="5541298" y="3724501"/>
                    <a:ext cx="549129" cy="275234"/>
                  </a:xfrm>
                  <a:custGeom>
                    <a:avLst/>
                    <a:gdLst>
                      <a:gd name="connsiteX0" fmla="*/ 301 w 366523"/>
                      <a:gd name="connsiteY0" fmla="*/ 168552 h 181046"/>
                      <a:gd name="connsiteX1" fmla="*/ 7628 w 366523"/>
                      <a:gd name="connsiteY1" fmla="*/ 180747 h 181046"/>
                      <a:gd name="connsiteX2" fmla="*/ 10060 w 366523"/>
                      <a:gd name="connsiteY2" fmla="*/ 181047 h 181046"/>
                      <a:gd name="connsiteX3" fmla="*/ 296579 w 366523"/>
                      <a:gd name="connsiteY3" fmla="*/ 181047 h 181046"/>
                      <a:gd name="connsiteX4" fmla="*/ 330745 w 366523"/>
                      <a:gd name="connsiteY4" fmla="*/ 154366 h 181046"/>
                      <a:gd name="connsiteX5" fmla="*/ 366217 w 366523"/>
                      <a:gd name="connsiteY5" fmla="*/ 12515 h 181046"/>
                      <a:gd name="connsiteX6" fmla="*/ 358916 w 366523"/>
                      <a:gd name="connsiteY6" fmla="*/ 304 h 181046"/>
                      <a:gd name="connsiteX7" fmla="*/ 356459 w 366523"/>
                      <a:gd name="connsiteY7" fmla="*/ 0 h 181046"/>
                      <a:gd name="connsiteX8" fmla="*/ 54165 w 366523"/>
                      <a:gd name="connsiteY8" fmla="*/ 0 h 181046"/>
                      <a:gd name="connsiteX9" fmla="*/ 39517 w 366523"/>
                      <a:gd name="connsiteY9" fmla="*/ 11429 h 181046"/>
                      <a:gd name="connsiteX10" fmla="*/ 301 w 366523"/>
                      <a:gd name="connsiteY10" fmla="*/ 168572 h 181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6523" h="181046">
                        <a:moveTo>
                          <a:pt x="301" y="168552"/>
                        </a:moveTo>
                        <a:cubicBezTo>
                          <a:pt x="-1043" y="173942"/>
                          <a:pt x="2237" y="179403"/>
                          <a:pt x="7628" y="180747"/>
                        </a:cubicBezTo>
                        <a:cubicBezTo>
                          <a:pt x="8424" y="180946"/>
                          <a:pt x="9240" y="181047"/>
                          <a:pt x="10060" y="181047"/>
                        </a:cubicBezTo>
                        <a:lnTo>
                          <a:pt x="296579" y="181047"/>
                        </a:lnTo>
                        <a:cubicBezTo>
                          <a:pt x="312740" y="181049"/>
                          <a:pt x="326829" y="170047"/>
                          <a:pt x="330745" y="154366"/>
                        </a:cubicBezTo>
                        <a:lnTo>
                          <a:pt x="366217" y="12515"/>
                        </a:lnTo>
                        <a:cubicBezTo>
                          <a:pt x="367574" y="7127"/>
                          <a:pt x="364304" y="1660"/>
                          <a:pt x="358916" y="304"/>
                        </a:cubicBezTo>
                        <a:cubicBezTo>
                          <a:pt x="358113" y="103"/>
                          <a:pt x="357288" y="0"/>
                          <a:pt x="356459" y="0"/>
                        </a:cubicBezTo>
                        <a:lnTo>
                          <a:pt x="54165" y="0"/>
                        </a:lnTo>
                        <a:cubicBezTo>
                          <a:pt x="47238" y="-4"/>
                          <a:pt x="41198" y="4708"/>
                          <a:pt x="39517" y="11429"/>
                        </a:cubicBezTo>
                        <a:lnTo>
                          <a:pt x="301" y="168572"/>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none" lIns="91440" tIns="91440" rIns="91440" bIns="9144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FFFFFF"/>
                      </a:solidFill>
                      <a:effectLst/>
                      <a:uLnTx/>
                      <a:uFillTx/>
                      <a:cs typeface="Segoe UI" pitchFamily="34" charset="0"/>
                    </a:endParaRPr>
                  </a:p>
                </p:txBody>
              </p:sp>
            </p:grpSp>
            <p:sp>
              <p:nvSpPr>
                <p:cNvPr id="382" name="Text Placeholder 112">
                  <a:extLst>
                    <a:ext uri="{FF2B5EF4-FFF2-40B4-BE49-F238E27FC236}">
                      <a16:creationId xmlns:a16="http://schemas.microsoft.com/office/drawing/2014/main" id="{193496D1-7FA2-4CAA-29DB-E311B32F34BD}"/>
                    </a:ext>
                  </a:extLst>
                </p:cNvPr>
                <p:cNvSpPr txBox="1">
                  <a:spLocks/>
                </p:cNvSpPr>
                <p:nvPr/>
              </p:nvSpPr>
              <p:spPr>
                <a:xfrm>
                  <a:off x="5443778" y="3486795"/>
                  <a:ext cx="243967" cy="123268"/>
                </a:xfrm>
                <a:prstGeom prst="rect">
                  <a:avLst/>
                </a:prstGeom>
                <a:noFill/>
                <a:ln w="7838" cap="flat">
                  <a:noFill/>
                  <a:prstDash val="solid"/>
                  <a:miter/>
                </a:ln>
              </p:spPr>
              <p:txBody>
                <a:bodyPr vert="horz" wrap="none" lIns="0" tIns="0" rIns="0" bIns="0" rtlCol="0" anchor="ctr">
                  <a:spAutoFit/>
                </a:bodyPr>
                <a:lstStyle>
                  <a:defPPr>
                    <a:defRPr lang="en-US"/>
                  </a:defPPr>
                  <a:lvl1pPr marR="0" lvl="0" indent="0" algn="ctr" defTabSz="932742" fontAlgn="auto">
                    <a:lnSpc>
                      <a:spcPct val="100000"/>
                    </a:lnSpc>
                    <a:spcBef>
                      <a:spcPts val="0"/>
                    </a:spcBef>
                    <a:spcAft>
                      <a:spcPts val="0"/>
                    </a:spcAft>
                    <a:buClrTx/>
                    <a:buSzPct val="90000"/>
                    <a:buFont typeface="Wingdings" panose="05000000000000000000" pitchFamily="2" charset="2"/>
                    <a:buNone/>
                    <a:tabLst/>
                    <a:defRPr kumimoji="0" sz="800" b="0" i="0" u="none" strike="noStrike" cap="none" spc="0" normalizeH="0" baseline="0">
                      <a:ln>
                        <a:noFill/>
                      </a:ln>
                      <a:solidFill>
                        <a:sysClr val="windowText" lastClr="000000"/>
                      </a:solidFill>
                      <a:effectLst/>
                      <a:uLnTx/>
                      <a:uFillTx/>
                      <a:latin typeface="Segoe UI Semibold" panose="020B0702040204020203" pitchFamily="34" charset="0"/>
                      <a:cs typeface="Segoe UI Semibold" panose="020B0702040204020203" pitchFamily="34" charset="0"/>
                    </a:defRPr>
                  </a:lvl1pPr>
                  <a:lvl2pPr marR="0" indent="-230188" defTabSz="228600">
                    <a:lnSpc>
                      <a:spcPct val="90000"/>
                    </a:lnSpc>
                    <a:spcBef>
                      <a:spcPts val="800"/>
                    </a:spcBef>
                    <a:spcAft>
                      <a:spcPts val="0"/>
                    </a:spcAft>
                    <a:buClrTx/>
                    <a:buSzPct val="100000"/>
                    <a:buFont typeface="Arial" panose="020B0604020202020204" pitchFamily="34" charset="0"/>
                    <a:buChar char="–"/>
                    <a:tabLst/>
                    <a:defRPr sz="1600" b="0" i="0" u="none" strike="noStrike" cap="none" spc="0" baseline="0">
                      <a:ln>
                        <a:noFill/>
                      </a:ln>
                      <a:solidFill>
                        <a:schemeClr val="tx2"/>
                      </a:solidFill>
                      <a:uFillTx/>
                      <a:ea typeface="Trebuchet MS"/>
                      <a:cs typeface="Trebuchet MS"/>
                    </a:defRPr>
                  </a:lvl2pPr>
                  <a:lvl3pPr marL="685800" marR="0" indent="-228600" defTabSz="228600">
                    <a:lnSpc>
                      <a:spcPct val="90000"/>
                    </a:lnSpc>
                    <a:spcBef>
                      <a:spcPts val="800"/>
                    </a:spcBef>
                    <a:spcAft>
                      <a:spcPts val="0"/>
                    </a:spcAft>
                    <a:buClrTx/>
                    <a:buSzPct val="100000"/>
                    <a:buFont typeface="Arial" panose="020B0604020202020204" pitchFamily="34" charset="0"/>
                    <a:buChar char="•"/>
                    <a:tabLst/>
                    <a:defRPr sz="1600" b="0" i="0" u="none" strike="noStrike" cap="none" spc="0" baseline="0">
                      <a:ln>
                        <a:noFill/>
                      </a:ln>
                      <a:solidFill>
                        <a:schemeClr val="tx2"/>
                      </a:solidFill>
                      <a:uFillTx/>
                      <a:ea typeface="Trebuchet MS"/>
                      <a:cs typeface="Trebuchet MS"/>
                    </a:defRPr>
                  </a:lvl3pPr>
                  <a:lvl4pPr marL="914400" marR="0" indent="-228600" defTabSz="228600">
                    <a:lnSpc>
                      <a:spcPct val="90000"/>
                    </a:lnSpc>
                    <a:spcBef>
                      <a:spcPts val="800"/>
                    </a:spcBef>
                    <a:spcAft>
                      <a:spcPts val="0"/>
                    </a:spcAft>
                    <a:buClrTx/>
                    <a:buSzPct val="100000"/>
                    <a:buFont typeface="Arial" panose="020B0604020202020204" pitchFamily="34" charset="0"/>
                    <a:buChar char="–"/>
                    <a:tabLst/>
                    <a:defRPr sz="1600" b="0" i="0" u="none" strike="noStrike" cap="none" spc="0" baseline="0">
                      <a:ln>
                        <a:noFill/>
                      </a:ln>
                      <a:solidFill>
                        <a:schemeClr val="tx2"/>
                      </a:solidFill>
                      <a:uFillTx/>
                      <a:ea typeface="Trebuchet MS"/>
                      <a:cs typeface="Trebuchet MS"/>
                    </a:defRPr>
                  </a:lvl4pPr>
                  <a:lvl5pPr marL="1143000" marR="0" indent="-231775" defTabSz="228600">
                    <a:lnSpc>
                      <a:spcPct val="90000"/>
                    </a:lnSpc>
                    <a:spcBef>
                      <a:spcPts val="800"/>
                    </a:spcBef>
                    <a:spcAft>
                      <a:spcPts val="0"/>
                    </a:spcAft>
                    <a:buClrTx/>
                    <a:buSzPct val="100000"/>
                    <a:buFont typeface="Arial" panose="020B0604020202020204" pitchFamily="34" charset="0"/>
                    <a:buChar char="•"/>
                    <a:tabLst/>
                    <a:defRPr sz="1600" b="0" i="0" u="none" strike="noStrike" cap="none" spc="0" baseline="0">
                      <a:ln>
                        <a:noFill/>
                      </a:ln>
                      <a:solidFill>
                        <a:schemeClr val="tx2"/>
                      </a:solidFill>
                      <a:uFillTx/>
                      <a:ea typeface="Trebuchet MS"/>
                      <a:cs typeface="Trebuchet MS"/>
                    </a:defRPr>
                  </a:lvl5pPr>
                  <a:lvl6pPr marL="1371600" marR="0" indent="-228600" defTabSz="228600">
                    <a:lnSpc>
                      <a:spcPct val="90000"/>
                    </a:lnSpc>
                    <a:spcBef>
                      <a:spcPts val="800"/>
                    </a:spcBef>
                    <a:spcAft>
                      <a:spcPts val="0"/>
                    </a:spcAft>
                    <a:buClrTx/>
                    <a:buSzPct val="100000"/>
                    <a:buFont typeface="Arial" panose="020B0604020202020204" pitchFamily="34" charset="0"/>
                    <a:buChar char="–"/>
                    <a:tabLst/>
                    <a:defRPr sz="1600" b="0" i="0" u="none" strike="noStrike" cap="none" spc="0" baseline="0">
                      <a:ln>
                        <a:noFill/>
                      </a:ln>
                      <a:solidFill>
                        <a:schemeClr val="tx2"/>
                      </a:solidFill>
                      <a:uFillTx/>
                      <a:ea typeface="Trebuchet MS"/>
                      <a:cs typeface="Trebuchet MS"/>
                    </a:defRPr>
                  </a:lvl6pPr>
                  <a:lvl7pPr marL="1600200" marR="0" indent="-228600" defTabSz="228600">
                    <a:lnSpc>
                      <a:spcPct val="90000"/>
                    </a:lnSpc>
                    <a:spcBef>
                      <a:spcPts val="800"/>
                    </a:spcBef>
                    <a:spcAft>
                      <a:spcPts val="0"/>
                    </a:spcAft>
                    <a:buClrTx/>
                    <a:buSzPct val="100000"/>
                    <a:buFont typeface="Arial"/>
                    <a:buChar char="•"/>
                    <a:tabLst/>
                    <a:defRPr sz="1600" b="0" i="0" u="none" strike="noStrike" cap="none" spc="0" baseline="0">
                      <a:ln>
                        <a:noFill/>
                      </a:ln>
                      <a:solidFill>
                        <a:schemeClr val="tx2"/>
                      </a:solidFill>
                      <a:uFillTx/>
                      <a:ea typeface="Trebuchet MS"/>
                      <a:cs typeface="Trebuchet MS"/>
                    </a:defRPr>
                  </a:lvl7pPr>
                  <a:lvl8pPr marL="1828800" marR="0" indent="-228600" defTabSz="228600">
                    <a:lnSpc>
                      <a:spcPct val="90000"/>
                    </a:lnSpc>
                    <a:spcBef>
                      <a:spcPts val="800"/>
                    </a:spcBef>
                    <a:spcAft>
                      <a:spcPts val="0"/>
                    </a:spcAft>
                    <a:buClrTx/>
                    <a:buSzPct val="100000"/>
                    <a:buFont typeface="Arial" panose="020B0604020202020204" pitchFamily="34" charset="0"/>
                    <a:buChar char="–"/>
                    <a:tabLst/>
                    <a:defRPr sz="1600" b="0" i="0" u="none" strike="noStrike" cap="none" spc="0" baseline="0">
                      <a:ln>
                        <a:noFill/>
                      </a:ln>
                      <a:solidFill>
                        <a:schemeClr val="tx2"/>
                      </a:solidFill>
                      <a:uFillTx/>
                      <a:ea typeface="Trebuchet MS"/>
                      <a:cs typeface="Trebuchet MS"/>
                    </a:defRPr>
                  </a:lvl8pPr>
                  <a:lvl9pPr marL="2057400" marR="0" indent="-228600" defTabSz="228600">
                    <a:lnSpc>
                      <a:spcPct val="90000"/>
                    </a:lnSpc>
                    <a:spcBef>
                      <a:spcPts val="800"/>
                    </a:spcBef>
                    <a:spcAft>
                      <a:spcPts val="0"/>
                    </a:spcAft>
                    <a:buClrTx/>
                    <a:buSzPct val="100000"/>
                    <a:buFont typeface="Arial"/>
                    <a:buChar char="•"/>
                    <a:tabLst/>
                    <a:defRPr sz="1600" b="0" i="0" u="none" strike="noStrike" cap="none" spc="0" baseline="0">
                      <a:ln>
                        <a:noFill/>
                      </a:ln>
                      <a:solidFill>
                        <a:schemeClr val="tx2"/>
                      </a:solidFill>
                      <a:uFillTx/>
                      <a:ea typeface="Trebuchet MS"/>
                      <a:cs typeface="Trebuchet MS"/>
                    </a:defRPr>
                  </a:lvl9pPr>
                </a:lstStyle>
                <a:p>
                  <a:pPr marL="0" marR="0" lvl="0" indent="0" algn="ctr" defTabSz="932742"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700" b="0" i="0" u="none" strike="noStrike" kern="0" cap="none" spc="0" normalizeH="0" baseline="0" noProof="0">
                      <a:ln>
                        <a:noFill/>
                      </a:ln>
                      <a:solidFill>
                        <a:srgbClr val="000000"/>
                      </a:solidFill>
                      <a:effectLst/>
                      <a:uLnTx/>
                      <a:uFillTx/>
                      <a:latin typeface="+mn-lt"/>
                      <a:cs typeface="Segoe UI Semibold" panose="020B0702040204020203" pitchFamily="34" charset="0"/>
                      <a:sym typeface="Trebuchet MS"/>
                    </a:rPr>
                    <a:t>Sales</a:t>
                  </a:r>
                </a:p>
              </p:txBody>
            </p:sp>
          </p:grpSp>
          <p:grpSp>
            <p:nvGrpSpPr>
              <p:cNvPr id="366" name="Group 365">
                <a:extLst>
                  <a:ext uri="{FF2B5EF4-FFF2-40B4-BE49-F238E27FC236}">
                    <a16:creationId xmlns:a16="http://schemas.microsoft.com/office/drawing/2014/main" id="{FCE09CC6-FBDC-A3FE-0719-E5FCF8DD5B7C}"/>
                  </a:ext>
                </a:extLst>
              </p:cNvPr>
              <p:cNvGrpSpPr/>
              <p:nvPr/>
            </p:nvGrpSpPr>
            <p:grpSpPr>
              <a:xfrm>
                <a:off x="5439471" y="3544277"/>
                <a:ext cx="112289" cy="116842"/>
                <a:chOff x="3735764" y="4887712"/>
                <a:chExt cx="247650" cy="257690"/>
              </a:xfrm>
              <a:noFill/>
            </p:grpSpPr>
            <p:sp>
              <p:nvSpPr>
                <p:cNvPr id="374" name="Freeform: Shape 373">
                  <a:extLst>
                    <a:ext uri="{FF2B5EF4-FFF2-40B4-BE49-F238E27FC236}">
                      <a16:creationId xmlns:a16="http://schemas.microsoft.com/office/drawing/2014/main" id="{41832314-D467-E116-B5D1-46E036118C6B}"/>
                    </a:ext>
                  </a:extLst>
                </p:cNvPr>
                <p:cNvSpPr/>
                <p:nvPr/>
              </p:nvSpPr>
              <p:spPr>
                <a:xfrm>
                  <a:off x="3735764" y="4887712"/>
                  <a:ext cx="247650" cy="257690"/>
                </a:xfrm>
                <a:custGeom>
                  <a:avLst/>
                  <a:gdLst>
                    <a:gd name="connsiteX0" fmla="*/ 113477 w 247650"/>
                    <a:gd name="connsiteY0" fmla="*/ 257754 h 257690"/>
                    <a:gd name="connsiteX1" fmla="*/ 228729 w 247650"/>
                    <a:gd name="connsiteY1" fmla="*/ 257754 h 257690"/>
                    <a:gd name="connsiteX2" fmla="*/ 247779 w 247650"/>
                    <a:gd name="connsiteY2" fmla="*/ 238704 h 257690"/>
                    <a:gd name="connsiteX3" fmla="*/ 247779 w 247650"/>
                    <a:gd name="connsiteY3" fmla="*/ 113814 h 257690"/>
                    <a:gd name="connsiteX4" fmla="*/ 241503 w 247650"/>
                    <a:gd name="connsiteY4" fmla="*/ 99681 h 257690"/>
                    <a:gd name="connsiteX5" fmla="*/ 136737 w 247650"/>
                    <a:gd name="connsiteY5" fmla="*/ 4982 h 257690"/>
                    <a:gd name="connsiteX6" fmla="*/ 111190 w 247650"/>
                    <a:gd name="connsiteY6" fmla="*/ 4981 h 257690"/>
                    <a:gd name="connsiteX7" fmla="*/ 6406 w 247650"/>
                    <a:gd name="connsiteY7" fmla="*/ 99681 h 257690"/>
                    <a:gd name="connsiteX8" fmla="*/ 129 w 247650"/>
                    <a:gd name="connsiteY8" fmla="*/ 113815 h 257690"/>
                    <a:gd name="connsiteX9" fmla="*/ 129 w 247650"/>
                    <a:gd name="connsiteY9" fmla="*/ 238704 h 257690"/>
                    <a:gd name="connsiteX10" fmla="*/ 19179 w 247650"/>
                    <a:gd name="connsiteY10" fmla="*/ 257754 h 257690"/>
                    <a:gd name="connsiteX11" fmla="*/ 134431 w 247650"/>
                    <a:gd name="connsiteY11" fmla="*/ 257754 h 257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7650" h="257690">
                      <a:moveTo>
                        <a:pt x="113477" y="257754"/>
                      </a:moveTo>
                      <a:lnTo>
                        <a:pt x="228729" y="257754"/>
                      </a:lnTo>
                      <a:cubicBezTo>
                        <a:pt x="239250" y="257754"/>
                        <a:pt x="247779" y="249226"/>
                        <a:pt x="247779" y="238704"/>
                      </a:cubicBezTo>
                      <a:lnTo>
                        <a:pt x="247779" y="113814"/>
                      </a:lnTo>
                      <a:cubicBezTo>
                        <a:pt x="247779" y="108428"/>
                        <a:pt x="245499" y="103293"/>
                        <a:pt x="241503" y="99681"/>
                      </a:cubicBezTo>
                      <a:lnTo>
                        <a:pt x="136737" y="4982"/>
                      </a:lnTo>
                      <a:cubicBezTo>
                        <a:pt x="129483" y="-1575"/>
                        <a:pt x="118444" y="-1575"/>
                        <a:pt x="111190" y="4981"/>
                      </a:cubicBezTo>
                      <a:lnTo>
                        <a:pt x="6406" y="99681"/>
                      </a:lnTo>
                      <a:cubicBezTo>
                        <a:pt x="2409" y="103293"/>
                        <a:pt x="129" y="108428"/>
                        <a:pt x="129" y="113815"/>
                      </a:cubicBezTo>
                      <a:lnTo>
                        <a:pt x="129" y="238704"/>
                      </a:lnTo>
                      <a:cubicBezTo>
                        <a:pt x="129" y="249226"/>
                        <a:pt x="8658" y="257754"/>
                        <a:pt x="19179" y="257754"/>
                      </a:cubicBezTo>
                      <a:lnTo>
                        <a:pt x="134431" y="257754"/>
                      </a:lnTo>
                    </a:path>
                  </a:pathLst>
                </a:custGeom>
                <a:grpFill/>
                <a:ln w="9525" cap="flat">
                  <a:solidFill>
                    <a:srgbClr val="000000"/>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225B61"/>
                    </a:solidFill>
                    <a:effectLst/>
                    <a:uLnTx/>
                    <a:uFillTx/>
                  </a:endParaRPr>
                </a:p>
              </p:txBody>
            </p:sp>
            <p:sp>
              <p:nvSpPr>
                <p:cNvPr id="375" name="Freeform: Shape 374">
                  <a:extLst>
                    <a:ext uri="{FF2B5EF4-FFF2-40B4-BE49-F238E27FC236}">
                      <a16:creationId xmlns:a16="http://schemas.microsoft.com/office/drawing/2014/main" id="{8891AD5F-7E29-05CB-D970-6085CEA84965}"/>
                    </a:ext>
                  </a:extLst>
                </p:cNvPr>
                <p:cNvSpPr/>
                <p:nvPr/>
              </p:nvSpPr>
              <p:spPr>
                <a:xfrm>
                  <a:off x="3778626" y="5012053"/>
                  <a:ext cx="28575" cy="28575"/>
                </a:xfrm>
                <a:custGeom>
                  <a:avLst/>
                  <a:gdLst>
                    <a:gd name="connsiteX0" fmla="*/ 28704 w 28575"/>
                    <a:gd name="connsiteY0" fmla="*/ 14352 h 28575"/>
                    <a:gd name="connsiteX1" fmla="*/ 14417 w 28575"/>
                    <a:gd name="connsiteY1" fmla="*/ 28639 h 28575"/>
                    <a:gd name="connsiteX2" fmla="*/ 129 w 28575"/>
                    <a:gd name="connsiteY2" fmla="*/ 14352 h 28575"/>
                    <a:gd name="connsiteX3" fmla="*/ 14417 w 28575"/>
                    <a:gd name="connsiteY3" fmla="*/ 64 h 28575"/>
                    <a:gd name="connsiteX4" fmla="*/ 28704 w 28575"/>
                    <a:gd name="connsiteY4" fmla="*/ 14352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8704" y="14352"/>
                      </a:moveTo>
                      <a:cubicBezTo>
                        <a:pt x="28704" y="22242"/>
                        <a:pt x="22307" y="28639"/>
                        <a:pt x="14417" y="28639"/>
                      </a:cubicBezTo>
                      <a:cubicBezTo>
                        <a:pt x="6526" y="28639"/>
                        <a:pt x="129" y="22242"/>
                        <a:pt x="129" y="14352"/>
                      </a:cubicBezTo>
                      <a:cubicBezTo>
                        <a:pt x="129" y="6461"/>
                        <a:pt x="6526" y="64"/>
                        <a:pt x="14417" y="64"/>
                      </a:cubicBezTo>
                      <a:cubicBezTo>
                        <a:pt x="22307" y="64"/>
                        <a:pt x="28704" y="6461"/>
                        <a:pt x="28704" y="14352"/>
                      </a:cubicBezTo>
                      <a:close/>
                    </a:path>
                  </a:pathLst>
                </a:custGeom>
                <a:grpFill/>
                <a:ln w="9525" cap="flat">
                  <a:solidFill>
                    <a:srgbClr val="000000"/>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225B61"/>
                    </a:solidFill>
                    <a:effectLst/>
                    <a:uLnTx/>
                    <a:uFillTx/>
                  </a:endParaRPr>
                </a:p>
              </p:txBody>
            </p:sp>
            <p:sp>
              <p:nvSpPr>
                <p:cNvPr id="376" name="Freeform: Shape 375">
                  <a:extLst>
                    <a:ext uri="{FF2B5EF4-FFF2-40B4-BE49-F238E27FC236}">
                      <a16:creationId xmlns:a16="http://schemas.microsoft.com/office/drawing/2014/main" id="{8EC86AC5-DF75-99EC-85AF-21B75741D472}"/>
                    </a:ext>
                  </a:extLst>
                </p:cNvPr>
                <p:cNvSpPr/>
                <p:nvPr/>
              </p:nvSpPr>
              <p:spPr>
                <a:xfrm>
                  <a:off x="3845301" y="5012053"/>
                  <a:ext cx="28575" cy="28575"/>
                </a:xfrm>
                <a:custGeom>
                  <a:avLst/>
                  <a:gdLst>
                    <a:gd name="connsiteX0" fmla="*/ 28704 w 28575"/>
                    <a:gd name="connsiteY0" fmla="*/ 14352 h 28575"/>
                    <a:gd name="connsiteX1" fmla="*/ 14417 w 28575"/>
                    <a:gd name="connsiteY1" fmla="*/ 28639 h 28575"/>
                    <a:gd name="connsiteX2" fmla="*/ 129 w 28575"/>
                    <a:gd name="connsiteY2" fmla="*/ 14352 h 28575"/>
                    <a:gd name="connsiteX3" fmla="*/ 14417 w 28575"/>
                    <a:gd name="connsiteY3" fmla="*/ 64 h 28575"/>
                    <a:gd name="connsiteX4" fmla="*/ 28704 w 28575"/>
                    <a:gd name="connsiteY4" fmla="*/ 14352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8704" y="14352"/>
                      </a:moveTo>
                      <a:cubicBezTo>
                        <a:pt x="28704" y="22242"/>
                        <a:pt x="22307" y="28639"/>
                        <a:pt x="14417" y="28639"/>
                      </a:cubicBezTo>
                      <a:cubicBezTo>
                        <a:pt x="6526" y="28639"/>
                        <a:pt x="129" y="22242"/>
                        <a:pt x="129" y="14352"/>
                      </a:cubicBezTo>
                      <a:cubicBezTo>
                        <a:pt x="129" y="6461"/>
                        <a:pt x="6526" y="64"/>
                        <a:pt x="14417" y="64"/>
                      </a:cubicBezTo>
                      <a:cubicBezTo>
                        <a:pt x="22307" y="64"/>
                        <a:pt x="28704" y="6461"/>
                        <a:pt x="28704" y="14352"/>
                      </a:cubicBezTo>
                      <a:close/>
                    </a:path>
                  </a:pathLst>
                </a:custGeom>
                <a:grpFill/>
                <a:ln w="9525" cap="flat">
                  <a:solidFill>
                    <a:srgbClr val="000000"/>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225B61"/>
                    </a:solidFill>
                    <a:effectLst/>
                    <a:uLnTx/>
                    <a:uFillTx/>
                  </a:endParaRPr>
                </a:p>
              </p:txBody>
            </p:sp>
            <p:sp>
              <p:nvSpPr>
                <p:cNvPr id="377" name="Freeform: Shape 376">
                  <a:extLst>
                    <a:ext uri="{FF2B5EF4-FFF2-40B4-BE49-F238E27FC236}">
                      <a16:creationId xmlns:a16="http://schemas.microsoft.com/office/drawing/2014/main" id="{E92140E8-6AE0-201A-36F2-17171D236ECE}"/>
                    </a:ext>
                  </a:extLst>
                </p:cNvPr>
                <p:cNvSpPr/>
                <p:nvPr/>
              </p:nvSpPr>
              <p:spPr>
                <a:xfrm>
                  <a:off x="3911976" y="5012053"/>
                  <a:ext cx="28575" cy="28575"/>
                </a:xfrm>
                <a:custGeom>
                  <a:avLst/>
                  <a:gdLst>
                    <a:gd name="connsiteX0" fmla="*/ 14417 w 28575"/>
                    <a:gd name="connsiteY0" fmla="*/ 28639 h 28575"/>
                    <a:gd name="connsiteX1" fmla="*/ 28704 w 28575"/>
                    <a:gd name="connsiteY1" fmla="*/ 14352 h 28575"/>
                    <a:gd name="connsiteX2" fmla="*/ 14417 w 28575"/>
                    <a:gd name="connsiteY2" fmla="*/ 64 h 28575"/>
                    <a:gd name="connsiteX3" fmla="*/ 129 w 28575"/>
                    <a:gd name="connsiteY3" fmla="*/ 14352 h 28575"/>
                    <a:gd name="connsiteX4" fmla="*/ 14417 w 28575"/>
                    <a:gd name="connsiteY4" fmla="*/ 2863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4417" y="28639"/>
                      </a:moveTo>
                      <a:cubicBezTo>
                        <a:pt x="22307" y="28639"/>
                        <a:pt x="28704" y="22242"/>
                        <a:pt x="28704" y="14352"/>
                      </a:cubicBezTo>
                      <a:cubicBezTo>
                        <a:pt x="28704" y="6461"/>
                        <a:pt x="22307" y="64"/>
                        <a:pt x="14417" y="64"/>
                      </a:cubicBezTo>
                      <a:cubicBezTo>
                        <a:pt x="6526" y="64"/>
                        <a:pt x="129" y="6461"/>
                        <a:pt x="129" y="14352"/>
                      </a:cubicBezTo>
                      <a:cubicBezTo>
                        <a:pt x="129" y="22242"/>
                        <a:pt x="6526" y="28639"/>
                        <a:pt x="14417" y="28639"/>
                      </a:cubicBezTo>
                      <a:close/>
                    </a:path>
                  </a:pathLst>
                </a:custGeom>
                <a:grpFill/>
                <a:ln w="9525" cap="flat">
                  <a:solidFill>
                    <a:srgbClr val="000000"/>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225B61"/>
                    </a:solidFill>
                    <a:effectLst/>
                    <a:uLnTx/>
                    <a:uFillTx/>
                  </a:endParaRPr>
                </a:p>
              </p:txBody>
            </p:sp>
            <p:sp>
              <p:nvSpPr>
                <p:cNvPr id="378" name="Freeform: Shape 377">
                  <a:extLst>
                    <a:ext uri="{FF2B5EF4-FFF2-40B4-BE49-F238E27FC236}">
                      <a16:creationId xmlns:a16="http://schemas.microsoft.com/office/drawing/2014/main" id="{A4B302DA-6D88-E545-680F-7A3FC6133442}"/>
                    </a:ext>
                  </a:extLst>
                </p:cNvPr>
                <p:cNvSpPr/>
                <p:nvPr/>
              </p:nvSpPr>
              <p:spPr>
                <a:xfrm>
                  <a:off x="3845301" y="5069203"/>
                  <a:ext cx="28575" cy="28575"/>
                </a:xfrm>
                <a:custGeom>
                  <a:avLst/>
                  <a:gdLst>
                    <a:gd name="connsiteX0" fmla="*/ 28704 w 28575"/>
                    <a:gd name="connsiteY0" fmla="*/ 14352 h 28575"/>
                    <a:gd name="connsiteX1" fmla="*/ 14417 w 28575"/>
                    <a:gd name="connsiteY1" fmla="*/ 28639 h 28575"/>
                    <a:gd name="connsiteX2" fmla="*/ 129 w 28575"/>
                    <a:gd name="connsiteY2" fmla="*/ 14352 h 28575"/>
                    <a:gd name="connsiteX3" fmla="*/ 14417 w 28575"/>
                    <a:gd name="connsiteY3" fmla="*/ 64 h 28575"/>
                    <a:gd name="connsiteX4" fmla="*/ 28704 w 28575"/>
                    <a:gd name="connsiteY4" fmla="*/ 14352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8704" y="14352"/>
                      </a:moveTo>
                      <a:cubicBezTo>
                        <a:pt x="28704" y="22242"/>
                        <a:pt x="22307" y="28639"/>
                        <a:pt x="14417" y="28639"/>
                      </a:cubicBezTo>
                      <a:cubicBezTo>
                        <a:pt x="6526" y="28639"/>
                        <a:pt x="129" y="22242"/>
                        <a:pt x="129" y="14352"/>
                      </a:cubicBezTo>
                      <a:cubicBezTo>
                        <a:pt x="129" y="6461"/>
                        <a:pt x="6526" y="64"/>
                        <a:pt x="14417" y="64"/>
                      </a:cubicBezTo>
                      <a:cubicBezTo>
                        <a:pt x="22307" y="64"/>
                        <a:pt x="28704" y="6461"/>
                        <a:pt x="28704" y="14352"/>
                      </a:cubicBezTo>
                      <a:close/>
                    </a:path>
                  </a:pathLst>
                </a:custGeom>
                <a:grpFill/>
                <a:ln w="9525" cap="flat">
                  <a:solidFill>
                    <a:srgbClr val="000000"/>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225B61"/>
                    </a:solidFill>
                    <a:effectLst/>
                    <a:uLnTx/>
                    <a:uFillTx/>
                  </a:endParaRPr>
                </a:p>
              </p:txBody>
            </p:sp>
            <p:sp>
              <p:nvSpPr>
                <p:cNvPr id="379" name="Freeform: Shape 378">
                  <a:extLst>
                    <a:ext uri="{FF2B5EF4-FFF2-40B4-BE49-F238E27FC236}">
                      <a16:creationId xmlns:a16="http://schemas.microsoft.com/office/drawing/2014/main" id="{C2E707AF-A513-8447-452D-81DD1BA7016C}"/>
                    </a:ext>
                  </a:extLst>
                </p:cNvPr>
                <p:cNvSpPr/>
                <p:nvPr/>
              </p:nvSpPr>
              <p:spPr>
                <a:xfrm>
                  <a:off x="3778626" y="5069203"/>
                  <a:ext cx="28575" cy="28575"/>
                </a:xfrm>
                <a:custGeom>
                  <a:avLst/>
                  <a:gdLst>
                    <a:gd name="connsiteX0" fmla="*/ 14417 w 28575"/>
                    <a:gd name="connsiteY0" fmla="*/ 28639 h 28575"/>
                    <a:gd name="connsiteX1" fmla="*/ 28704 w 28575"/>
                    <a:gd name="connsiteY1" fmla="*/ 14352 h 28575"/>
                    <a:gd name="connsiteX2" fmla="*/ 14417 w 28575"/>
                    <a:gd name="connsiteY2" fmla="*/ 64 h 28575"/>
                    <a:gd name="connsiteX3" fmla="*/ 129 w 28575"/>
                    <a:gd name="connsiteY3" fmla="*/ 14352 h 28575"/>
                    <a:gd name="connsiteX4" fmla="*/ 14417 w 28575"/>
                    <a:gd name="connsiteY4" fmla="*/ 2863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4417" y="28639"/>
                      </a:moveTo>
                      <a:cubicBezTo>
                        <a:pt x="22307" y="28639"/>
                        <a:pt x="28704" y="22242"/>
                        <a:pt x="28704" y="14352"/>
                      </a:cubicBezTo>
                      <a:cubicBezTo>
                        <a:pt x="28704" y="6461"/>
                        <a:pt x="22307" y="64"/>
                        <a:pt x="14417" y="64"/>
                      </a:cubicBezTo>
                      <a:cubicBezTo>
                        <a:pt x="6526" y="64"/>
                        <a:pt x="129" y="6461"/>
                        <a:pt x="129" y="14352"/>
                      </a:cubicBezTo>
                      <a:cubicBezTo>
                        <a:pt x="129" y="22242"/>
                        <a:pt x="6526" y="28639"/>
                        <a:pt x="14417" y="28639"/>
                      </a:cubicBezTo>
                      <a:close/>
                    </a:path>
                  </a:pathLst>
                </a:custGeom>
                <a:grpFill/>
                <a:ln w="9525" cap="flat">
                  <a:solidFill>
                    <a:srgbClr val="000000"/>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225B61"/>
                    </a:solidFill>
                    <a:effectLst/>
                    <a:uLnTx/>
                    <a:uFillTx/>
                  </a:endParaRPr>
                </a:p>
              </p:txBody>
            </p:sp>
            <p:sp>
              <p:nvSpPr>
                <p:cNvPr id="380" name="Freeform: Shape 379">
                  <a:extLst>
                    <a:ext uri="{FF2B5EF4-FFF2-40B4-BE49-F238E27FC236}">
                      <a16:creationId xmlns:a16="http://schemas.microsoft.com/office/drawing/2014/main" id="{2961CD66-505F-1158-707B-698C164D441E}"/>
                    </a:ext>
                  </a:extLst>
                </p:cNvPr>
                <p:cNvSpPr/>
                <p:nvPr/>
              </p:nvSpPr>
              <p:spPr>
                <a:xfrm>
                  <a:off x="3911976" y="5069203"/>
                  <a:ext cx="28575" cy="28575"/>
                </a:xfrm>
                <a:custGeom>
                  <a:avLst/>
                  <a:gdLst>
                    <a:gd name="connsiteX0" fmla="*/ 28704 w 28575"/>
                    <a:gd name="connsiteY0" fmla="*/ 14352 h 28575"/>
                    <a:gd name="connsiteX1" fmla="*/ 14417 w 28575"/>
                    <a:gd name="connsiteY1" fmla="*/ 28639 h 28575"/>
                    <a:gd name="connsiteX2" fmla="*/ 129 w 28575"/>
                    <a:gd name="connsiteY2" fmla="*/ 14352 h 28575"/>
                    <a:gd name="connsiteX3" fmla="*/ 14417 w 28575"/>
                    <a:gd name="connsiteY3" fmla="*/ 64 h 28575"/>
                    <a:gd name="connsiteX4" fmla="*/ 28704 w 28575"/>
                    <a:gd name="connsiteY4" fmla="*/ 14352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8704" y="14352"/>
                      </a:moveTo>
                      <a:cubicBezTo>
                        <a:pt x="28704" y="22242"/>
                        <a:pt x="22307" y="28639"/>
                        <a:pt x="14417" y="28639"/>
                      </a:cubicBezTo>
                      <a:cubicBezTo>
                        <a:pt x="6526" y="28639"/>
                        <a:pt x="129" y="22242"/>
                        <a:pt x="129" y="14352"/>
                      </a:cubicBezTo>
                      <a:cubicBezTo>
                        <a:pt x="129" y="6461"/>
                        <a:pt x="6526" y="64"/>
                        <a:pt x="14417" y="64"/>
                      </a:cubicBezTo>
                      <a:cubicBezTo>
                        <a:pt x="22307" y="64"/>
                        <a:pt x="28704" y="6461"/>
                        <a:pt x="28704" y="14352"/>
                      </a:cubicBezTo>
                      <a:close/>
                    </a:path>
                  </a:pathLst>
                </a:custGeom>
                <a:grpFill/>
                <a:ln w="9525" cap="flat">
                  <a:solidFill>
                    <a:srgbClr val="000000"/>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225B61"/>
                    </a:solidFill>
                    <a:effectLst/>
                    <a:uLnTx/>
                    <a:uFillTx/>
                  </a:endParaRPr>
                </a:p>
              </p:txBody>
            </p:sp>
          </p:grpSp>
          <p:grpSp>
            <p:nvGrpSpPr>
              <p:cNvPr id="367" name="Group 366">
                <a:extLst>
                  <a:ext uri="{FF2B5EF4-FFF2-40B4-BE49-F238E27FC236}">
                    <a16:creationId xmlns:a16="http://schemas.microsoft.com/office/drawing/2014/main" id="{C8C5967C-BDB8-CF65-CD50-0784220AEC2E}"/>
                  </a:ext>
                </a:extLst>
              </p:cNvPr>
              <p:cNvGrpSpPr/>
              <p:nvPr/>
            </p:nvGrpSpPr>
            <p:grpSpPr>
              <a:xfrm>
                <a:off x="5666264" y="3542234"/>
                <a:ext cx="95015" cy="120928"/>
                <a:chOff x="3878639" y="6897922"/>
                <a:chExt cx="209550" cy="266701"/>
              </a:xfrm>
              <a:noFill/>
            </p:grpSpPr>
            <p:sp>
              <p:nvSpPr>
                <p:cNvPr id="372" name="Freeform: Shape 371">
                  <a:extLst>
                    <a:ext uri="{FF2B5EF4-FFF2-40B4-BE49-F238E27FC236}">
                      <a16:creationId xmlns:a16="http://schemas.microsoft.com/office/drawing/2014/main" id="{DB366128-A71C-5081-C327-17C409D307CA}"/>
                    </a:ext>
                  </a:extLst>
                </p:cNvPr>
                <p:cNvSpPr/>
                <p:nvPr/>
              </p:nvSpPr>
              <p:spPr>
                <a:xfrm>
                  <a:off x="3878639" y="6963318"/>
                  <a:ext cx="209550" cy="201305"/>
                </a:xfrm>
                <a:custGeom>
                  <a:avLst/>
                  <a:gdLst>
                    <a:gd name="connsiteX0" fmla="*/ 257 w 209550"/>
                    <a:gd name="connsiteY0" fmla="*/ 64 h 201305"/>
                    <a:gd name="connsiteX1" fmla="*/ 257 w 209550"/>
                    <a:gd name="connsiteY1" fmla="*/ 153880 h 201305"/>
                    <a:gd name="connsiteX2" fmla="*/ 283 w 209550"/>
                    <a:gd name="connsiteY2" fmla="*/ 153880 h 201305"/>
                    <a:gd name="connsiteX3" fmla="*/ 9812 w 209550"/>
                    <a:gd name="connsiteY3" fmla="*/ 173663 h 201305"/>
                    <a:gd name="connsiteX4" fmla="*/ 32901 w 209550"/>
                    <a:gd name="connsiteY4" fmla="*/ 188450 h 201305"/>
                    <a:gd name="connsiteX5" fmla="*/ 105214 w 209550"/>
                    <a:gd name="connsiteY5" fmla="*/ 201369 h 201305"/>
                    <a:gd name="connsiteX6" fmla="*/ 177354 w 209550"/>
                    <a:gd name="connsiteY6" fmla="*/ 188446 h 201305"/>
                    <a:gd name="connsiteX7" fmla="*/ 200323 w 209550"/>
                    <a:gd name="connsiteY7" fmla="*/ 173648 h 201305"/>
                    <a:gd name="connsiteX8" fmla="*/ 209789 w 209550"/>
                    <a:gd name="connsiteY8" fmla="*/ 153691 h 201305"/>
                    <a:gd name="connsiteX9" fmla="*/ 209807 w 209550"/>
                    <a:gd name="connsiteY9" fmla="*/ 153691 h 201305"/>
                    <a:gd name="connsiteX10" fmla="*/ 209806 w 209550"/>
                    <a:gd name="connsiteY10" fmla="*/ 64 h 201305"/>
                    <a:gd name="connsiteX11" fmla="*/ 206523 w 209550"/>
                    <a:gd name="connsiteY11" fmla="*/ 3281 h 201305"/>
                    <a:gd name="connsiteX12" fmla="*/ 180584 w 209550"/>
                    <a:gd name="connsiteY12" fmla="*/ 17990 h 201305"/>
                    <a:gd name="connsiteX13" fmla="*/ 105032 w 209550"/>
                    <a:gd name="connsiteY13" fmla="*/ 29917 h 201305"/>
                    <a:gd name="connsiteX14" fmla="*/ 29480 w 209550"/>
                    <a:gd name="connsiteY14" fmla="*/ 17990 h 201305"/>
                    <a:gd name="connsiteX15" fmla="*/ 3541 w 209550"/>
                    <a:gd name="connsiteY15" fmla="*/ 3281 h 201305"/>
                    <a:gd name="connsiteX16" fmla="*/ 257 w 209550"/>
                    <a:gd name="connsiteY16" fmla="*/ 64 h 201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9550" h="201305">
                      <a:moveTo>
                        <a:pt x="257" y="64"/>
                      </a:moveTo>
                      <a:lnTo>
                        <a:pt x="257" y="153880"/>
                      </a:lnTo>
                      <a:lnTo>
                        <a:pt x="283" y="153880"/>
                      </a:lnTo>
                      <a:cubicBezTo>
                        <a:pt x="625" y="161435"/>
                        <a:pt x="4343" y="168113"/>
                        <a:pt x="9812" y="173663"/>
                      </a:cubicBezTo>
                      <a:cubicBezTo>
                        <a:pt x="15536" y="179471"/>
                        <a:pt x="23515" y="184421"/>
                        <a:pt x="32901" y="188450"/>
                      </a:cubicBezTo>
                      <a:cubicBezTo>
                        <a:pt x="51701" y="196519"/>
                        <a:pt x="77270" y="201369"/>
                        <a:pt x="105214" y="201369"/>
                      </a:cubicBezTo>
                      <a:cubicBezTo>
                        <a:pt x="133157" y="201369"/>
                        <a:pt x="158641" y="196519"/>
                        <a:pt x="177354" y="188446"/>
                      </a:cubicBezTo>
                      <a:cubicBezTo>
                        <a:pt x="186698" y="184416"/>
                        <a:pt x="194634" y="179461"/>
                        <a:pt x="200323" y="173648"/>
                      </a:cubicBezTo>
                      <a:cubicBezTo>
                        <a:pt x="205807" y="168046"/>
                        <a:pt x="209504" y="161306"/>
                        <a:pt x="209789" y="153691"/>
                      </a:cubicBezTo>
                      <a:lnTo>
                        <a:pt x="209807" y="153691"/>
                      </a:lnTo>
                      <a:lnTo>
                        <a:pt x="209806" y="64"/>
                      </a:lnTo>
                      <a:cubicBezTo>
                        <a:pt x="208751" y="1205"/>
                        <a:pt x="207649" y="2278"/>
                        <a:pt x="206523" y="3281"/>
                      </a:cubicBezTo>
                      <a:cubicBezTo>
                        <a:pt x="199653" y="9400"/>
                        <a:pt x="190556" y="14232"/>
                        <a:pt x="180584" y="17990"/>
                      </a:cubicBezTo>
                      <a:cubicBezTo>
                        <a:pt x="160530" y="25546"/>
                        <a:pt x="133816" y="29917"/>
                        <a:pt x="105032" y="29917"/>
                      </a:cubicBezTo>
                      <a:cubicBezTo>
                        <a:pt x="76248" y="29917"/>
                        <a:pt x="49534" y="25546"/>
                        <a:pt x="29480" y="17990"/>
                      </a:cubicBezTo>
                      <a:cubicBezTo>
                        <a:pt x="19508" y="14232"/>
                        <a:pt x="10411" y="9400"/>
                        <a:pt x="3541" y="3281"/>
                      </a:cubicBezTo>
                      <a:cubicBezTo>
                        <a:pt x="2415" y="2278"/>
                        <a:pt x="1313" y="1205"/>
                        <a:pt x="257" y="64"/>
                      </a:cubicBezTo>
                      <a:close/>
                    </a:path>
                  </a:pathLst>
                </a:custGeom>
                <a:grpFill/>
                <a:ln w="9525" cap="flat">
                  <a:solidFill>
                    <a:srgbClr val="000000"/>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225B61"/>
                    </a:solidFill>
                    <a:effectLst/>
                    <a:uLnTx/>
                    <a:uFillTx/>
                  </a:endParaRPr>
                </a:p>
              </p:txBody>
            </p:sp>
            <p:sp>
              <p:nvSpPr>
                <p:cNvPr id="373" name="Freeform: Shape 372">
                  <a:extLst>
                    <a:ext uri="{FF2B5EF4-FFF2-40B4-BE49-F238E27FC236}">
                      <a16:creationId xmlns:a16="http://schemas.microsoft.com/office/drawing/2014/main" id="{D997036C-67B7-B0CC-5401-1D63112DB0E6}"/>
                    </a:ext>
                  </a:extLst>
                </p:cNvPr>
                <p:cNvSpPr/>
                <p:nvPr/>
              </p:nvSpPr>
              <p:spPr>
                <a:xfrm>
                  <a:off x="3878639" y="6897922"/>
                  <a:ext cx="209550" cy="85725"/>
                </a:xfrm>
                <a:custGeom>
                  <a:avLst/>
                  <a:gdLst>
                    <a:gd name="connsiteX0" fmla="*/ 209806 w 209550"/>
                    <a:gd name="connsiteY0" fmla="*/ 42771 h 85725"/>
                    <a:gd name="connsiteX1" fmla="*/ 209807 w 209550"/>
                    <a:gd name="connsiteY1" fmla="*/ 42927 h 85725"/>
                    <a:gd name="connsiteX2" fmla="*/ 209806 w 209550"/>
                    <a:gd name="connsiteY2" fmla="*/ 43082 h 85725"/>
                    <a:gd name="connsiteX3" fmla="*/ 200187 w 209550"/>
                    <a:gd name="connsiteY3" fmla="*/ 61565 h 85725"/>
                    <a:gd name="connsiteX4" fmla="*/ 177226 w 209550"/>
                    <a:gd name="connsiteY4" fmla="*/ 74474 h 85725"/>
                    <a:gd name="connsiteX5" fmla="*/ 105032 w 209550"/>
                    <a:gd name="connsiteY5" fmla="*/ 85789 h 85725"/>
                    <a:gd name="connsiteX6" fmla="*/ 32838 w 209550"/>
                    <a:gd name="connsiteY6" fmla="*/ 74474 h 85725"/>
                    <a:gd name="connsiteX7" fmla="*/ 12253 w 209550"/>
                    <a:gd name="connsiteY7" fmla="*/ 63539 h 85725"/>
                    <a:gd name="connsiteX8" fmla="*/ 11898 w 209550"/>
                    <a:gd name="connsiteY8" fmla="*/ 63261 h 85725"/>
                    <a:gd name="connsiteX9" fmla="*/ 9877 w 209550"/>
                    <a:gd name="connsiteY9" fmla="*/ 61565 h 85725"/>
                    <a:gd name="connsiteX10" fmla="*/ 257 w 209550"/>
                    <a:gd name="connsiteY10" fmla="*/ 42927 h 85725"/>
                    <a:gd name="connsiteX11" fmla="*/ 360 w 209550"/>
                    <a:gd name="connsiteY11" fmla="*/ 40889 h 85725"/>
                    <a:gd name="connsiteX12" fmla="*/ 438 w 209550"/>
                    <a:gd name="connsiteY12" fmla="*/ 40238 h 85725"/>
                    <a:gd name="connsiteX13" fmla="*/ 9877 w 209550"/>
                    <a:gd name="connsiteY13" fmla="*/ 24288 h 85725"/>
                    <a:gd name="connsiteX14" fmla="*/ 32838 w 209550"/>
                    <a:gd name="connsiteY14" fmla="*/ 11379 h 85725"/>
                    <a:gd name="connsiteX15" fmla="*/ 105032 w 209550"/>
                    <a:gd name="connsiteY15" fmla="*/ 64 h 85725"/>
                    <a:gd name="connsiteX16" fmla="*/ 177226 w 209550"/>
                    <a:gd name="connsiteY16" fmla="*/ 11379 h 85725"/>
                    <a:gd name="connsiteX17" fmla="*/ 200187 w 209550"/>
                    <a:gd name="connsiteY17" fmla="*/ 24288 h 85725"/>
                    <a:gd name="connsiteX18" fmla="*/ 201500 w 209550"/>
                    <a:gd name="connsiteY18" fmla="*/ 25510 h 85725"/>
                    <a:gd name="connsiteX19" fmla="*/ 209806 w 209550"/>
                    <a:gd name="connsiteY19" fmla="*/ 42771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09550" h="85725">
                      <a:moveTo>
                        <a:pt x="209806" y="42771"/>
                      </a:moveTo>
                      <a:lnTo>
                        <a:pt x="209807" y="42927"/>
                      </a:lnTo>
                      <a:lnTo>
                        <a:pt x="209806" y="43082"/>
                      </a:lnTo>
                      <a:cubicBezTo>
                        <a:pt x="209751" y="50314"/>
                        <a:pt x="205824" y="56544"/>
                        <a:pt x="200187" y="61565"/>
                      </a:cubicBezTo>
                      <a:cubicBezTo>
                        <a:pt x="194498" y="66633"/>
                        <a:pt x="186570" y="70953"/>
                        <a:pt x="177226" y="74474"/>
                      </a:cubicBezTo>
                      <a:cubicBezTo>
                        <a:pt x="158497" y="81531"/>
                        <a:pt x="132972" y="85789"/>
                        <a:pt x="105032" y="85789"/>
                      </a:cubicBezTo>
                      <a:cubicBezTo>
                        <a:pt x="77092" y="85789"/>
                        <a:pt x="51567" y="81531"/>
                        <a:pt x="32838" y="74474"/>
                      </a:cubicBezTo>
                      <a:cubicBezTo>
                        <a:pt x="24731" y="71420"/>
                        <a:pt x="17690" y="67763"/>
                        <a:pt x="12253" y="63539"/>
                      </a:cubicBezTo>
                      <a:lnTo>
                        <a:pt x="11898" y="63261"/>
                      </a:lnTo>
                      <a:cubicBezTo>
                        <a:pt x="11196" y="62705"/>
                        <a:pt x="10522" y="62140"/>
                        <a:pt x="9877" y="61565"/>
                      </a:cubicBezTo>
                      <a:cubicBezTo>
                        <a:pt x="4200" y="56508"/>
                        <a:pt x="257" y="50226"/>
                        <a:pt x="257" y="42927"/>
                      </a:cubicBezTo>
                      <a:cubicBezTo>
                        <a:pt x="257" y="42238"/>
                        <a:pt x="292" y="41559"/>
                        <a:pt x="360" y="40889"/>
                      </a:cubicBezTo>
                      <a:cubicBezTo>
                        <a:pt x="383" y="40671"/>
                        <a:pt x="408" y="40454"/>
                        <a:pt x="438" y="40238"/>
                      </a:cubicBezTo>
                      <a:cubicBezTo>
                        <a:pt x="1270" y="34076"/>
                        <a:pt x="4910" y="28712"/>
                        <a:pt x="9877" y="24288"/>
                      </a:cubicBezTo>
                      <a:cubicBezTo>
                        <a:pt x="15566" y="19220"/>
                        <a:pt x="23494" y="14900"/>
                        <a:pt x="32838" y="11379"/>
                      </a:cubicBezTo>
                      <a:cubicBezTo>
                        <a:pt x="51567" y="4322"/>
                        <a:pt x="77092" y="64"/>
                        <a:pt x="105032" y="64"/>
                      </a:cubicBezTo>
                      <a:cubicBezTo>
                        <a:pt x="132972" y="64"/>
                        <a:pt x="158497" y="4322"/>
                        <a:pt x="177226" y="11379"/>
                      </a:cubicBezTo>
                      <a:cubicBezTo>
                        <a:pt x="186570" y="14900"/>
                        <a:pt x="194498" y="19220"/>
                        <a:pt x="200187" y="24288"/>
                      </a:cubicBezTo>
                      <a:cubicBezTo>
                        <a:pt x="200636" y="24688"/>
                        <a:pt x="201074" y="25095"/>
                        <a:pt x="201500" y="25510"/>
                      </a:cubicBezTo>
                      <a:cubicBezTo>
                        <a:pt x="206425" y="30308"/>
                        <a:pt x="209756" y="36114"/>
                        <a:pt x="209806" y="42771"/>
                      </a:cubicBezTo>
                      <a:close/>
                    </a:path>
                  </a:pathLst>
                </a:custGeom>
                <a:grpFill/>
                <a:ln w="9525" cap="flat">
                  <a:solidFill>
                    <a:srgbClr val="000000"/>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225B61"/>
                    </a:solidFill>
                    <a:effectLst/>
                    <a:uLnTx/>
                    <a:uFillTx/>
                  </a:endParaRPr>
                </a:p>
              </p:txBody>
            </p:sp>
          </p:grpSp>
          <p:grpSp>
            <p:nvGrpSpPr>
              <p:cNvPr id="368" name="Group 367">
                <a:extLst>
                  <a:ext uri="{FF2B5EF4-FFF2-40B4-BE49-F238E27FC236}">
                    <a16:creationId xmlns:a16="http://schemas.microsoft.com/office/drawing/2014/main" id="{CA12BBF8-02D1-962D-40D4-B66539FC9C54}"/>
                  </a:ext>
                </a:extLst>
              </p:cNvPr>
              <p:cNvGrpSpPr/>
              <p:nvPr/>
            </p:nvGrpSpPr>
            <p:grpSpPr>
              <a:xfrm>
                <a:off x="5207277" y="3544277"/>
                <a:ext cx="117689" cy="116843"/>
                <a:chOff x="5200133" y="3503044"/>
                <a:chExt cx="117689" cy="116843"/>
              </a:xfrm>
            </p:grpSpPr>
            <p:sp>
              <p:nvSpPr>
                <p:cNvPr id="369" name="Freeform: Shape 368">
                  <a:extLst>
                    <a:ext uri="{FF2B5EF4-FFF2-40B4-BE49-F238E27FC236}">
                      <a16:creationId xmlns:a16="http://schemas.microsoft.com/office/drawing/2014/main" id="{3298F064-1911-A401-6D72-EB20BF3BFBB5}"/>
                    </a:ext>
                  </a:extLst>
                </p:cNvPr>
                <p:cNvSpPr/>
                <p:nvPr/>
              </p:nvSpPr>
              <p:spPr>
                <a:xfrm>
                  <a:off x="5200133" y="3503044"/>
                  <a:ext cx="112290" cy="116843"/>
                </a:xfrm>
                <a:custGeom>
                  <a:avLst/>
                  <a:gdLst>
                    <a:gd name="connsiteX0" fmla="*/ 132057 w 247650"/>
                    <a:gd name="connsiteY0" fmla="*/ 257946 h 257690"/>
                    <a:gd name="connsiteX1" fmla="*/ 19306 w 247650"/>
                    <a:gd name="connsiteY1" fmla="*/ 257946 h 257690"/>
                    <a:gd name="connsiteX2" fmla="*/ 256 w 247650"/>
                    <a:gd name="connsiteY2" fmla="*/ 238896 h 257690"/>
                    <a:gd name="connsiteX3" fmla="*/ 256 w 247650"/>
                    <a:gd name="connsiteY3" fmla="*/ 114007 h 257690"/>
                    <a:gd name="connsiteX4" fmla="*/ 6533 w 247650"/>
                    <a:gd name="connsiteY4" fmla="*/ 99873 h 257690"/>
                    <a:gd name="connsiteX5" fmla="*/ 111317 w 247650"/>
                    <a:gd name="connsiteY5" fmla="*/ 5173 h 257690"/>
                    <a:gd name="connsiteX6" fmla="*/ 136864 w 247650"/>
                    <a:gd name="connsiteY6" fmla="*/ 5174 h 257690"/>
                    <a:gd name="connsiteX7" fmla="*/ 241630 w 247650"/>
                    <a:gd name="connsiteY7" fmla="*/ 99874 h 257690"/>
                    <a:gd name="connsiteX8" fmla="*/ 247906 w 247650"/>
                    <a:gd name="connsiteY8" fmla="*/ 114006 h 257690"/>
                    <a:gd name="connsiteX9" fmla="*/ 247906 w 247650"/>
                    <a:gd name="connsiteY9" fmla="*/ 200834 h 257690"/>
                    <a:gd name="connsiteX10" fmla="*/ 243144 w 247650"/>
                    <a:gd name="connsiteY10" fmla="*/ 200036 h 257690"/>
                    <a:gd name="connsiteX11" fmla="*/ 229905 w 247650"/>
                    <a:gd name="connsiteY11" fmla="*/ 208895 h 257690"/>
                    <a:gd name="connsiteX12" fmla="*/ 228857 w 247650"/>
                    <a:gd name="connsiteY12" fmla="*/ 210133 h 257690"/>
                    <a:gd name="connsiteX13" fmla="*/ 227809 w 247650"/>
                    <a:gd name="connsiteY13" fmla="*/ 208895 h 257690"/>
                    <a:gd name="connsiteX14" fmla="*/ 226403 w 247650"/>
                    <a:gd name="connsiteY14" fmla="*/ 206275 h 257690"/>
                    <a:gd name="connsiteX15" fmla="*/ 214569 w 247650"/>
                    <a:gd name="connsiteY15" fmla="*/ 200036 h 257690"/>
                    <a:gd name="connsiteX16" fmla="*/ 203893 w 247650"/>
                    <a:gd name="connsiteY16" fmla="*/ 204748 h 257690"/>
                    <a:gd name="connsiteX17" fmla="*/ 201330 w 247650"/>
                    <a:gd name="connsiteY17" fmla="*/ 208799 h 257690"/>
                    <a:gd name="connsiteX18" fmla="*/ 200282 w 247650"/>
                    <a:gd name="connsiteY18" fmla="*/ 210038 h 257690"/>
                    <a:gd name="connsiteX19" fmla="*/ 199234 w 247650"/>
                    <a:gd name="connsiteY19" fmla="*/ 208799 h 257690"/>
                    <a:gd name="connsiteX20" fmla="*/ 185899 w 247650"/>
                    <a:gd name="connsiteY20" fmla="*/ 199941 h 257690"/>
                    <a:gd name="connsiteX21" fmla="*/ 175905 w 247650"/>
                    <a:gd name="connsiteY21" fmla="*/ 204154 h 257690"/>
                    <a:gd name="connsiteX22" fmla="*/ 172755 w 247650"/>
                    <a:gd name="connsiteY22" fmla="*/ 208799 h 257690"/>
                    <a:gd name="connsiteX23" fmla="*/ 171707 w 247650"/>
                    <a:gd name="connsiteY23" fmla="*/ 210038 h 257690"/>
                    <a:gd name="connsiteX24" fmla="*/ 170659 w 247650"/>
                    <a:gd name="connsiteY24" fmla="*/ 208799 h 257690"/>
                    <a:gd name="connsiteX25" fmla="*/ 157324 w 247650"/>
                    <a:gd name="connsiteY25" fmla="*/ 199941 h 257690"/>
                    <a:gd name="connsiteX26" fmla="*/ 144180 w 247650"/>
                    <a:gd name="connsiteY26" fmla="*/ 209085 h 257690"/>
                    <a:gd name="connsiteX27" fmla="*/ 143608 w 247650"/>
                    <a:gd name="connsiteY27" fmla="*/ 210323 h 257690"/>
                    <a:gd name="connsiteX28" fmla="*/ 142370 w 247650"/>
                    <a:gd name="connsiteY28" fmla="*/ 210704 h 257690"/>
                    <a:gd name="connsiteX29" fmla="*/ 131607 w 247650"/>
                    <a:gd name="connsiteY29" fmla="*/ 227754 h 257690"/>
                    <a:gd name="connsiteX30" fmla="*/ 143668 w 247650"/>
                    <a:gd name="connsiteY30" fmla="*/ 238774 h 257690"/>
                    <a:gd name="connsiteX31" fmla="*/ 143608 w 247650"/>
                    <a:gd name="connsiteY31" fmla="*/ 238898 h 257690"/>
                    <a:gd name="connsiteX32" fmla="*/ 142370 w 247650"/>
                    <a:gd name="connsiteY32" fmla="*/ 239279 h 257690"/>
                    <a:gd name="connsiteX33" fmla="*/ 131607 w 247650"/>
                    <a:gd name="connsiteY33" fmla="*/ 256329 h 257690"/>
                    <a:gd name="connsiteX34" fmla="*/ 132057 w 247650"/>
                    <a:gd name="connsiteY34" fmla="*/ 257946 h 257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47650" h="257690">
                      <a:moveTo>
                        <a:pt x="132057" y="257946"/>
                      </a:moveTo>
                      <a:lnTo>
                        <a:pt x="19306" y="257946"/>
                      </a:lnTo>
                      <a:cubicBezTo>
                        <a:pt x="8785" y="257946"/>
                        <a:pt x="256" y="249418"/>
                        <a:pt x="256" y="238896"/>
                      </a:cubicBezTo>
                      <a:lnTo>
                        <a:pt x="256" y="114007"/>
                      </a:lnTo>
                      <a:cubicBezTo>
                        <a:pt x="256" y="108620"/>
                        <a:pt x="2536" y="103485"/>
                        <a:pt x="6533" y="99873"/>
                      </a:cubicBezTo>
                      <a:lnTo>
                        <a:pt x="111317" y="5173"/>
                      </a:lnTo>
                      <a:cubicBezTo>
                        <a:pt x="118571" y="-1383"/>
                        <a:pt x="129610" y="-1383"/>
                        <a:pt x="136864" y="5174"/>
                      </a:cubicBezTo>
                      <a:lnTo>
                        <a:pt x="241630" y="99874"/>
                      </a:lnTo>
                      <a:cubicBezTo>
                        <a:pt x="245626" y="103485"/>
                        <a:pt x="247906" y="108620"/>
                        <a:pt x="247906" y="114006"/>
                      </a:cubicBezTo>
                      <a:lnTo>
                        <a:pt x="247906" y="200834"/>
                      </a:lnTo>
                      <a:cubicBezTo>
                        <a:pt x="246411" y="200314"/>
                        <a:pt x="244807" y="200036"/>
                        <a:pt x="243144" y="200036"/>
                      </a:cubicBezTo>
                      <a:cubicBezTo>
                        <a:pt x="237239" y="200036"/>
                        <a:pt x="232095" y="203465"/>
                        <a:pt x="229905" y="208895"/>
                      </a:cubicBezTo>
                      <a:cubicBezTo>
                        <a:pt x="229809" y="209276"/>
                        <a:pt x="229333" y="209752"/>
                        <a:pt x="228857" y="210133"/>
                      </a:cubicBezTo>
                      <a:cubicBezTo>
                        <a:pt x="228381" y="209752"/>
                        <a:pt x="228000" y="209276"/>
                        <a:pt x="227809" y="208895"/>
                      </a:cubicBezTo>
                      <a:cubicBezTo>
                        <a:pt x="227436" y="207961"/>
                        <a:pt x="226962" y="207085"/>
                        <a:pt x="226403" y="206275"/>
                      </a:cubicBezTo>
                      <a:cubicBezTo>
                        <a:pt x="223811" y="202421"/>
                        <a:pt x="219441" y="200036"/>
                        <a:pt x="214569" y="200036"/>
                      </a:cubicBezTo>
                      <a:cubicBezTo>
                        <a:pt x="210358" y="200036"/>
                        <a:pt x="206535" y="201779"/>
                        <a:pt x="203893" y="204748"/>
                      </a:cubicBezTo>
                      <a:cubicBezTo>
                        <a:pt x="202814" y="205914"/>
                        <a:pt x="201938" y="207276"/>
                        <a:pt x="201330" y="208799"/>
                      </a:cubicBezTo>
                      <a:cubicBezTo>
                        <a:pt x="201234" y="209180"/>
                        <a:pt x="200758" y="209657"/>
                        <a:pt x="200282" y="210038"/>
                      </a:cubicBezTo>
                      <a:cubicBezTo>
                        <a:pt x="199806" y="209657"/>
                        <a:pt x="199425" y="209180"/>
                        <a:pt x="199234" y="208799"/>
                      </a:cubicBezTo>
                      <a:cubicBezTo>
                        <a:pt x="197043" y="203465"/>
                        <a:pt x="191995" y="199941"/>
                        <a:pt x="185899" y="199941"/>
                      </a:cubicBezTo>
                      <a:cubicBezTo>
                        <a:pt x="182024" y="200003"/>
                        <a:pt x="178477" y="201542"/>
                        <a:pt x="175905" y="204154"/>
                      </a:cubicBezTo>
                      <a:cubicBezTo>
                        <a:pt x="174553" y="205442"/>
                        <a:pt x="173470" y="207010"/>
                        <a:pt x="172755" y="208799"/>
                      </a:cubicBezTo>
                      <a:cubicBezTo>
                        <a:pt x="172659" y="209180"/>
                        <a:pt x="172183" y="209657"/>
                        <a:pt x="171707" y="210038"/>
                      </a:cubicBezTo>
                      <a:cubicBezTo>
                        <a:pt x="171231" y="209657"/>
                        <a:pt x="170850" y="209180"/>
                        <a:pt x="170659" y="208799"/>
                      </a:cubicBezTo>
                      <a:cubicBezTo>
                        <a:pt x="168468" y="203465"/>
                        <a:pt x="163420" y="199941"/>
                        <a:pt x="157324" y="199941"/>
                      </a:cubicBezTo>
                      <a:cubicBezTo>
                        <a:pt x="151419" y="200036"/>
                        <a:pt x="146275" y="203561"/>
                        <a:pt x="144180" y="209085"/>
                      </a:cubicBezTo>
                      <a:cubicBezTo>
                        <a:pt x="143799" y="209942"/>
                        <a:pt x="143608" y="210323"/>
                        <a:pt x="143608" y="210323"/>
                      </a:cubicBezTo>
                      <a:cubicBezTo>
                        <a:pt x="143418" y="210419"/>
                        <a:pt x="143132" y="210514"/>
                        <a:pt x="142370" y="210704"/>
                      </a:cubicBezTo>
                      <a:cubicBezTo>
                        <a:pt x="134750" y="212419"/>
                        <a:pt x="129892" y="220134"/>
                        <a:pt x="131607" y="227754"/>
                      </a:cubicBezTo>
                      <a:cubicBezTo>
                        <a:pt x="132898" y="233696"/>
                        <a:pt x="137693" y="238002"/>
                        <a:pt x="143668" y="238774"/>
                      </a:cubicBezTo>
                      <a:lnTo>
                        <a:pt x="143608" y="238898"/>
                      </a:lnTo>
                      <a:cubicBezTo>
                        <a:pt x="143418" y="238994"/>
                        <a:pt x="143132" y="239089"/>
                        <a:pt x="142370" y="239279"/>
                      </a:cubicBezTo>
                      <a:cubicBezTo>
                        <a:pt x="134750" y="240994"/>
                        <a:pt x="129892" y="248709"/>
                        <a:pt x="131607" y="256329"/>
                      </a:cubicBezTo>
                      <a:cubicBezTo>
                        <a:pt x="131727" y="256882"/>
                        <a:pt x="131877" y="257423"/>
                        <a:pt x="132057" y="257946"/>
                      </a:cubicBezTo>
                      <a:close/>
                    </a:path>
                  </a:pathLst>
                </a:custGeom>
                <a:noFill/>
                <a:ln w="9525" cap="flat">
                  <a:solidFill>
                    <a:srgbClr val="000000"/>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225B61"/>
                    </a:solidFill>
                    <a:effectLst/>
                    <a:uLnTx/>
                    <a:uFillTx/>
                  </a:endParaRPr>
                </a:p>
              </p:txBody>
            </p:sp>
            <p:sp>
              <p:nvSpPr>
                <p:cNvPr id="370" name="Freeform: Shape 369">
                  <a:extLst>
                    <a:ext uri="{FF2B5EF4-FFF2-40B4-BE49-F238E27FC236}">
                      <a16:creationId xmlns:a16="http://schemas.microsoft.com/office/drawing/2014/main" id="{4C40EF4A-EB55-4E63-4740-440AF8E8BAB3}"/>
                    </a:ext>
                  </a:extLst>
                </p:cNvPr>
                <p:cNvSpPr/>
                <p:nvPr/>
              </p:nvSpPr>
              <p:spPr>
                <a:xfrm>
                  <a:off x="5263836" y="3597909"/>
                  <a:ext cx="53986" cy="9021"/>
                </a:xfrm>
                <a:custGeom>
                  <a:avLst/>
                  <a:gdLst>
                    <a:gd name="connsiteX0" fmla="*/ 19396 w 119064"/>
                    <a:gd name="connsiteY0" fmla="*/ 15812 h 19896"/>
                    <a:gd name="connsiteX1" fmla="*/ 17206 w 119064"/>
                    <a:gd name="connsiteY1" fmla="*/ 13839 h 19896"/>
                    <a:gd name="connsiteX2" fmla="*/ 15421 w 119064"/>
                    <a:gd name="connsiteY2" fmla="*/ 15600 h 19896"/>
                    <a:gd name="connsiteX3" fmla="*/ 6065 w 119064"/>
                    <a:gd name="connsiteY3" fmla="*/ 20036 h 19896"/>
                    <a:gd name="connsiteX4" fmla="*/ 373 w 119064"/>
                    <a:gd name="connsiteY4" fmla="*/ 16434 h 19896"/>
                    <a:gd name="connsiteX5" fmla="*/ 3975 w 119064"/>
                    <a:gd name="connsiteY5" fmla="*/ 10743 h 19896"/>
                    <a:gd name="connsiteX6" fmla="*/ 9216 w 119064"/>
                    <a:gd name="connsiteY6" fmla="*/ 8374 h 19896"/>
                    <a:gd name="connsiteX7" fmla="*/ 12486 w 119064"/>
                    <a:gd name="connsiteY7" fmla="*/ 3297 h 19896"/>
                    <a:gd name="connsiteX8" fmla="*/ 16481 w 119064"/>
                    <a:gd name="connsiteY8" fmla="*/ 277 h 19896"/>
                    <a:gd name="connsiteX9" fmla="*/ 16916 w 119064"/>
                    <a:gd name="connsiteY9" fmla="*/ 256 h 19896"/>
                    <a:gd name="connsiteX10" fmla="*/ 21339 w 119064"/>
                    <a:gd name="connsiteY10" fmla="*/ 3223 h 19896"/>
                    <a:gd name="connsiteX11" fmla="*/ 25311 w 119064"/>
                    <a:gd name="connsiteY11" fmla="*/ 8347 h 19896"/>
                    <a:gd name="connsiteX12" fmla="*/ 31142 w 119064"/>
                    <a:gd name="connsiteY12" fmla="*/ 10627 h 19896"/>
                    <a:gd name="connsiteX13" fmla="*/ 37074 w 119064"/>
                    <a:gd name="connsiteY13" fmla="*/ 8326 h 19896"/>
                    <a:gd name="connsiteX14" fmla="*/ 41049 w 119064"/>
                    <a:gd name="connsiteY14" fmla="*/ 3330 h 19896"/>
                    <a:gd name="connsiteX15" fmla="*/ 43704 w 119064"/>
                    <a:gd name="connsiteY15" fmla="*/ 609 h 19896"/>
                    <a:gd name="connsiteX16" fmla="*/ 45503 w 119064"/>
                    <a:gd name="connsiteY16" fmla="*/ 256 h 19896"/>
                    <a:gd name="connsiteX17" fmla="*/ 47300 w 119064"/>
                    <a:gd name="connsiteY17" fmla="*/ 609 h 19896"/>
                    <a:gd name="connsiteX18" fmla="*/ 49957 w 119064"/>
                    <a:gd name="connsiteY18" fmla="*/ 3331 h 19896"/>
                    <a:gd name="connsiteX19" fmla="*/ 53883 w 119064"/>
                    <a:gd name="connsiteY19" fmla="*/ 8347 h 19896"/>
                    <a:gd name="connsiteX20" fmla="*/ 59714 w 119064"/>
                    <a:gd name="connsiteY20" fmla="*/ 10627 h 19896"/>
                    <a:gd name="connsiteX21" fmla="*/ 65647 w 119064"/>
                    <a:gd name="connsiteY21" fmla="*/ 8326 h 19896"/>
                    <a:gd name="connsiteX22" fmla="*/ 69657 w 119064"/>
                    <a:gd name="connsiteY22" fmla="*/ 3244 h 19896"/>
                    <a:gd name="connsiteX23" fmla="*/ 69676 w 119064"/>
                    <a:gd name="connsiteY23" fmla="*/ 3197 h 19896"/>
                    <a:gd name="connsiteX24" fmla="*/ 72254 w 119064"/>
                    <a:gd name="connsiteY24" fmla="*/ 620 h 19896"/>
                    <a:gd name="connsiteX25" fmla="*/ 72361 w 119064"/>
                    <a:gd name="connsiteY25" fmla="*/ 577 h 19896"/>
                    <a:gd name="connsiteX26" fmla="*/ 75790 w 119064"/>
                    <a:gd name="connsiteY26" fmla="*/ 577 h 19896"/>
                    <a:gd name="connsiteX27" fmla="*/ 75899 w 119064"/>
                    <a:gd name="connsiteY27" fmla="*/ 620 h 19896"/>
                    <a:gd name="connsiteX28" fmla="*/ 78487 w 119064"/>
                    <a:gd name="connsiteY28" fmla="*/ 3223 h 19896"/>
                    <a:gd name="connsiteX29" fmla="*/ 82458 w 119064"/>
                    <a:gd name="connsiteY29" fmla="*/ 8347 h 19896"/>
                    <a:gd name="connsiteX30" fmla="*/ 88289 w 119064"/>
                    <a:gd name="connsiteY30" fmla="*/ 10627 h 19896"/>
                    <a:gd name="connsiteX31" fmla="*/ 94222 w 119064"/>
                    <a:gd name="connsiteY31" fmla="*/ 8326 h 19896"/>
                    <a:gd name="connsiteX32" fmla="*/ 98241 w 119064"/>
                    <a:gd name="connsiteY32" fmla="*/ 3223 h 19896"/>
                    <a:gd name="connsiteX33" fmla="*/ 100825 w 119064"/>
                    <a:gd name="connsiteY33" fmla="*/ 622 h 19896"/>
                    <a:gd name="connsiteX34" fmla="*/ 101188 w 119064"/>
                    <a:gd name="connsiteY34" fmla="*/ 487 h 19896"/>
                    <a:gd name="connsiteX35" fmla="*/ 102662 w 119064"/>
                    <a:gd name="connsiteY35" fmla="*/ 256 h 19896"/>
                    <a:gd name="connsiteX36" fmla="*/ 104448 w 119064"/>
                    <a:gd name="connsiteY36" fmla="*/ 609 h 19896"/>
                    <a:gd name="connsiteX37" fmla="*/ 106047 w 119064"/>
                    <a:gd name="connsiteY37" fmla="*/ 1680 h 19896"/>
                    <a:gd name="connsiteX38" fmla="*/ 107091 w 119064"/>
                    <a:gd name="connsiteY38" fmla="*/ 3297 h 19896"/>
                    <a:gd name="connsiteX39" fmla="*/ 110361 w 119064"/>
                    <a:gd name="connsiteY39" fmla="*/ 8374 h 19896"/>
                    <a:gd name="connsiteX40" fmla="*/ 115603 w 119064"/>
                    <a:gd name="connsiteY40" fmla="*/ 10743 h 19896"/>
                    <a:gd name="connsiteX41" fmla="*/ 119203 w 119064"/>
                    <a:gd name="connsiteY41" fmla="*/ 16434 h 19896"/>
                    <a:gd name="connsiteX42" fmla="*/ 113512 w 119064"/>
                    <a:gd name="connsiteY42" fmla="*/ 20036 h 19896"/>
                    <a:gd name="connsiteX43" fmla="*/ 104156 w 119064"/>
                    <a:gd name="connsiteY43" fmla="*/ 15600 h 19896"/>
                    <a:gd name="connsiteX44" fmla="*/ 102350 w 119064"/>
                    <a:gd name="connsiteY44" fmla="*/ 13814 h 19896"/>
                    <a:gd name="connsiteX45" fmla="*/ 100083 w 119064"/>
                    <a:gd name="connsiteY45" fmla="*/ 15834 h 19896"/>
                    <a:gd name="connsiteX46" fmla="*/ 88289 w 119064"/>
                    <a:gd name="connsiteY46" fmla="*/ 20152 h 19896"/>
                    <a:gd name="connsiteX47" fmla="*/ 76544 w 119064"/>
                    <a:gd name="connsiteY47" fmla="*/ 15812 h 19896"/>
                    <a:gd name="connsiteX48" fmla="*/ 74055 w 119064"/>
                    <a:gd name="connsiteY48" fmla="*/ 13526 h 19896"/>
                    <a:gd name="connsiteX49" fmla="*/ 71508 w 119064"/>
                    <a:gd name="connsiteY49" fmla="*/ 15834 h 19896"/>
                    <a:gd name="connsiteX50" fmla="*/ 59714 w 119064"/>
                    <a:gd name="connsiteY50" fmla="*/ 20152 h 19896"/>
                    <a:gd name="connsiteX51" fmla="*/ 47969 w 119064"/>
                    <a:gd name="connsiteY51" fmla="*/ 15812 h 19896"/>
                    <a:gd name="connsiteX52" fmla="*/ 45481 w 119064"/>
                    <a:gd name="connsiteY52" fmla="*/ 13527 h 19896"/>
                    <a:gd name="connsiteX53" fmla="*/ 42935 w 119064"/>
                    <a:gd name="connsiteY53" fmla="*/ 15834 h 19896"/>
                    <a:gd name="connsiteX54" fmla="*/ 31142 w 119064"/>
                    <a:gd name="connsiteY54" fmla="*/ 20152 h 19896"/>
                    <a:gd name="connsiteX55" fmla="*/ 19396 w 119064"/>
                    <a:gd name="connsiteY55" fmla="*/ 15812 h 19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19064" h="19896">
                      <a:moveTo>
                        <a:pt x="19396" y="15812"/>
                      </a:moveTo>
                      <a:cubicBezTo>
                        <a:pt x="18623" y="15201"/>
                        <a:pt x="17891" y="14539"/>
                        <a:pt x="17206" y="13839"/>
                      </a:cubicBezTo>
                      <a:cubicBezTo>
                        <a:pt x="16654" y="14464"/>
                        <a:pt x="16060" y="15051"/>
                        <a:pt x="15421" y="15600"/>
                      </a:cubicBezTo>
                      <a:cubicBezTo>
                        <a:pt x="12740" y="17902"/>
                        <a:pt x="9577" y="19245"/>
                        <a:pt x="6065" y="20036"/>
                      </a:cubicBezTo>
                      <a:cubicBezTo>
                        <a:pt x="3499" y="20613"/>
                        <a:pt x="950" y="19001"/>
                        <a:pt x="373" y="16434"/>
                      </a:cubicBezTo>
                      <a:cubicBezTo>
                        <a:pt x="-204" y="13868"/>
                        <a:pt x="1408" y="11320"/>
                        <a:pt x="3975" y="10743"/>
                      </a:cubicBezTo>
                      <a:cubicBezTo>
                        <a:pt x="6415" y="10193"/>
                        <a:pt x="8023" y="9399"/>
                        <a:pt x="9216" y="8374"/>
                      </a:cubicBezTo>
                      <a:cubicBezTo>
                        <a:pt x="10411" y="7348"/>
                        <a:pt x="11507" y="5820"/>
                        <a:pt x="12486" y="3297"/>
                      </a:cubicBezTo>
                      <a:cubicBezTo>
                        <a:pt x="13160" y="1559"/>
                        <a:pt x="14744" y="442"/>
                        <a:pt x="16481" y="277"/>
                      </a:cubicBezTo>
                      <a:cubicBezTo>
                        <a:pt x="16627" y="264"/>
                        <a:pt x="16771" y="257"/>
                        <a:pt x="16916" y="256"/>
                      </a:cubicBezTo>
                      <a:cubicBezTo>
                        <a:pt x="18799" y="252"/>
                        <a:pt x="20584" y="1372"/>
                        <a:pt x="21339" y="3223"/>
                      </a:cubicBezTo>
                      <a:cubicBezTo>
                        <a:pt x="22031" y="4922"/>
                        <a:pt x="23434" y="6861"/>
                        <a:pt x="25311" y="8347"/>
                      </a:cubicBezTo>
                      <a:cubicBezTo>
                        <a:pt x="27173" y="9822"/>
                        <a:pt x="29205" y="10627"/>
                        <a:pt x="31142" y="10627"/>
                      </a:cubicBezTo>
                      <a:cubicBezTo>
                        <a:pt x="33088" y="10627"/>
                        <a:pt x="35166" y="9814"/>
                        <a:pt x="37074" y="8326"/>
                      </a:cubicBezTo>
                      <a:cubicBezTo>
                        <a:pt x="38953" y="6859"/>
                        <a:pt x="40353" y="4972"/>
                        <a:pt x="41049" y="3330"/>
                      </a:cubicBezTo>
                      <a:cubicBezTo>
                        <a:pt x="41502" y="2137"/>
                        <a:pt x="42430" y="1129"/>
                        <a:pt x="43704" y="609"/>
                      </a:cubicBezTo>
                      <a:cubicBezTo>
                        <a:pt x="44293" y="369"/>
                        <a:pt x="44903" y="256"/>
                        <a:pt x="45503" y="256"/>
                      </a:cubicBezTo>
                      <a:cubicBezTo>
                        <a:pt x="46102" y="256"/>
                        <a:pt x="46711" y="369"/>
                        <a:pt x="47300" y="609"/>
                      </a:cubicBezTo>
                      <a:cubicBezTo>
                        <a:pt x="48575" y="1129"/>
                        <a:pt x="49503" y="2138"/>
                        <a:pt x="49957" y="3331"/>
                      </a:cubicBezTo>
                      <a:cubicBezTo>
                        <a:pt x="50663" y="5004"/>
                        <a:pt x="52046" y="6892"/>
                        <a:pt x="53883" y="8347"/>
                      </a:cubicBezTo>
                      <a:cubicBezTo>
                        <a:pt x="55745" y="9822"/>
                        <a:pt x="57778" y="10627"/>
                        <a:pt x="59714" y="10627"/>
                      </a:cubicBezTo>
                      <a:cubicBezTo>
                        <a:pt x="61660" y="10627"/>
                        <a:pt x="63739" y="9814"/>
                        <a:pt x="65647" y="8326"/>
                      </a:cubicBezTo>
                      <a:cubicBezTo>
                        <a:pt x="67559" y="6833"/>
                        <a:pt x="68975" y="4906"/>
                        <a:pt x="69657" y="3244"/>
                      </a:cubicBezTo>
                      <a:lnTo>
                        <a:pt x="69676" y="3197"/>
                      </a:lnTo>
                      <a:cubicBezTo>
                        <a:pt x="70179" y="1984"/>
                        <a:pt x="71127" y="1087"/>
                        <a:pt x="72254" y="620"/>
                      </a:cubicBezTo>
                      <a:lnTo>
                        <a:pt x="72361" y="577"/>
                      </a:lnTo>
                      <a:cubicBezTo>
                        <a:pt x="73428" y="166"/>
                        <a:pt x="74644" y="134"/>
                        <a:pt x="75790" y="577"/>
                      </a:cubicBezTo>
                      <a:lnTo>
                        <a:pt x="75899" y="620"/>
                      </a:lnTo>
                      <a:cubicBezTo>
                        <a:pt x="77033" y="1090"/>
                        <a:pt x="77987" y="1996"/>
                        <a:pt x="78487" y="3223"/>
                      </a:cubicBezTo>
                      <a:cubicBezTo>
                        <a:pt x="79179" y="4922"/>
                        <a:pt x="80582" y="6861"/>
                        <a:pt x="82458" y="8347"/>
                      </a:cubicBezTo>
                      <a:cubicBezTo>
                        <a:pt x="84320" y="9822"/>
                        <a:pt x="86353" y="10627"/>
                        <a:pt x="88289" y="10627"/>
                      </a:cubicBezTo>
                      <a:cubicBezTo>
                        <a:pt x="90235" y="10627"/>
                        <a:pt x="92314" y="9814"/>
                        <a:pt x="94222" y="8326"/>
                      </a:cubicBezTo>
                      <a:cubicBezTo>
                        <a:pt x="96141" y="6826"/>
                        <a:pt x="97562" y="4890"/>
                        <a:pt x="98241" y="3223"/>
                      </a:cubicBezTo>
                      <a:cubicBezTo>
                        <a:pt x="98740" y="1997"/>
                        <a:pt x="99691" y="1092"/>
                        <a:pt x="100825" y="622"/>
                      </a:cubicBezTo>
                      <a:cubicBezTo>
                        <a:pt x="100944" y="572"/>
                        <a:pt x="101065" y="528"/>
                        <a:pt x="101188" y="487"/>
                      </a:cubicBezTo>
                      <a:cubicBezTo>
                        <a:pt x="101675" y="330"/>
                        <a:pt x="102173" y="255"/>
                        <a:pt x="102662" y="256"/>
                      </a:cubicBezTo>
                      <a:cubicBezTo>
                        <a:pt x="103257" y="258"/>
                        <a:pt x="103862" y="371"/>
                        <a:pt x="104448" y="609"/>
                      </a:cubicBezTo>
                      <a:cubicBezTo>
                        <a:pt x="105068" y="863"/>
                        <a:pt x="105606" y="1230"/>
                        <a:pt x="106047" y="1680"/>
                      </a:cubicBezTo>
                      <a:cubicBezTo>
                        <a:pt x="106489" y="2129"/>
                        <a:pt x="106848" y="2673"/>
                        <a:pt x="107091" y="3297"/>
                      </a:cubicBezTo>
                      <a:cubicBezTo>
                        <a:pt x="108069" y="5820"/>
                        <a:pt x="109167" y="7348"/>
                        <a:pt x="110361" y="8374"/>
                      </a:cubicBezTo>
                      <a:cubicBezTo>
                        <a:pt x="111555" y="9399"/>
                        <a:pt x="113163" y="10193"/>
                        <a:pt x="115603" y="10743"/>
                      </a:cubicBezTo>
                      <a:cubicBezTo>
                        <a:pt x="118169" y="11320"/>
                        <a:pt x="119781" y="13868"/>
                        <a:pt x="119203" y="16434"/>
                      </a:cubicBezTo>
                      <a:cubicBezTo>
                        <a:pt x="118626" y="19001"/>
                        <a:pt x="116078" y="20613"/>
                        <a:pt x="113512" y="20036"/>
                      </a:cubicBezTo>
                      <a:cubicBezTo>
                        <a:pt x="109999" y="19245"/>
                        <a:pt x="106836" y="17902"/>
                        <a:pt x="104156" y="15600"/>
                      </a:cubicBezTo>
                      <a:cubicBezTo>
                        <a:pt x="103509" y="15045"/>
                        <a:pt x="102908" y="14448"/>
                        <a:pt x="102350" y="13814"/>
                      </a:cubicBezTo>
                      <a:cubicBezTo>
                        <a:pt x="101640" y="14533"/>
                        <a:pt x="100882" y="15210"/>
                        <a:pt x="100083" y="15834"/>
                      </a:cubicBezTo>
                      <a:cubicBezTo>
                        <a:pt x="96949" y="18279"/>
                        <a:pt x="92866" y="20152"/>
                        <a:pt x="88289" y="20152"/>
                      </a:cubicBezTo>
                      <a:cubicBezTo>
                        <a:pt x="83704" y="20152"/>
                        <a:pt x="79648" y="18272"/>
                        <a:pt x="76544" y="15812"/>
                      </a:cubicBezTo>
                      <a:cubicBezTo>
                        <a:pt x="75657" y="15110"/>
                        <a:pt x="74823" y="14343"/>
                        <a:pt x="74055" y="13526"/>
                      </a:cubicBezTo>
                      <a:cubicBezTo>
                        <a:pt x="73266" y="14352"/>
                        <a:pt x="72413" y="15127"/>
                        <a:pt x="71508" y="15834"/>
                      </a:cubicBezTo>
                      <a:cubicBezTo>
                        <a:pt x="68374" y="18279"/>
                        <a:pt x="64291" y="20152"/>
                        <a:pt x="59714" y="20152"/>
                      </a:cubicBezTo>
                      <a:cubicBezTo>
                        <a:pt x="55129" y="20152"/>
                        <a:pt x="51073" y="18272"/>
                        <a:pt x="47969" y="15812"/>
                      </a:cubicBezTo>
                      <a:cubicBezTo>
                        <a:pt x="47082" y="15110"/>
                        <a:pt x="46249" y="14343"/>
                        <a:pt x="45481" y="13527"/>
                      </a:cubicBezTo>
                      <a:cubicBezTo>
                        <a:pt x="44693" y="14353"/>
                        <a:pt x="43840" y="15127"/>
                        <a:pt x="42935" y="15834"/>
                      </a:cubicBezTo>
                      <a:cubicBezTo>
                        <a:pt x="39801" y="18279"/>
                        <a:pt x="35718" y="20152"/>
                        <a:pt x="31142" y="20152"/>
                      </a:cubicBezTo>
                      <a:cubicBezTo>
                        <a:pt x="26556" y="20152"/>
                        <a:pt x="22500" y="18272"/>
                        <a:pt x="19396" y="15812"/>
                      </a:cubicBezTo>
                      <a:close/>
                    </a:path>
                  </a:pathLst>
                </a:custGeom>
                <a:noFill/>
                <a:ln w="3175" cap="flat">
                  <a:solidFill>
                    <a:srgbClr val="000000"/>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225B61"/>
                    </a:solidFill>
                    <a:effectLst/>
                    <a:uLnTx/>
                    <a:uFillTx/>
                  </a:endParaRPr>
                </a:p>
              </p:txBody>
            </p:sp>
            <p:sp>
              <p:nvSpPr>
                <p:cNvPr id="371" name="Freeform: Shape 370">
                  <a:extLst>
                    <a:ext uri="{FF2B5EF4-FFF2-40B4-BE49-F238E27FC236}">
                      <a16:creationId xmlns:a16="http://schemas.microsoft.com/office/drawing/2014/main" id="{3F763A52-C5E1-3797-9006-DB2E1E9776D8}"/>
                    </a:ext>
                  </a:extLst>
                </p:cNvPr>
                <p:cNvSpPr/>
                <p:nvPr/>
              </p:nvSpPr>
              <p:spPr>
                <a:xfrm>
                  <a:off x="5263836" y="3610866"/>
                  <a:ext cx="53986" cy="9021"/>
                </a:xfrm>
                <a:custGeom>
                  <a:avLst/>
                  <a:gdLst>
                    <a:gd name="connsiteX0" fmla="*/ 19396 w 119064"/>
                    <a:gd name="connsiteY0" fmla="*/ 15812 h 19896"/>
                    <a:gd name="connsiteX1" fmla="*/ 17206 w 119064"/>
                    <a:gd name="connsiteY1" fmla="*/ 13839 h 19896"/>
                    <a:gd name="connsiteX2" fmla="*/ 15421 w 119064"/>
                    <a:gd name="connsiteY2" fmla="*/ 15600 h 19896"/>
                    <a:gd name="connsiteX3" fmla="*/ 6065 w 119064"/>
                    <a:gd name="connsiteY3" fmla="*/ 20036 h 19896"/>
                    <a:gd name="connsiteX4" fmla="*/ 373 w 119064"/>
                    <a:gd name="connsiteY4" fmla="*/ 16434 h 19896"/>
                    <a:gd name="connsiteX5" fmla="*/ 3975 w 119064"/>
                    <a:gd name="connsiteY5" fmla="*/ 10743 h 19896"/>
                    <a:gd name="connsiteX6" fmla="*/ 9216 w 119064"/>
                    <a:gd name="connsiteY6" fmla="*/ 8374 h 19896"/>
                    <a:gd name="connsiteX7" fmla="*/ 12486 w 119064"/>
                    <a:gd name="connsiteY7" fmla="*/ 3297 h 19896"/>
                    <a:gd name="connsiteX8" fmla="*/ 16481 w 119064"/>
                    <a:gd name="connsiteY8" fmla="*/ 277 h 19896"/>
                    <a:gd name="connsiteX9" fmla="*/ 16916 w 119064"/>
                    <a:gd name="connsiteY9" fmla="*/ 256 h 19896"/>
                    <a:gd name="connsiteX10" fmla="*/ 21339 w 119064"/>
                    <a:gd name="connsiteY10" fmla="*/ 3223 h 19896"/>
                    <a:gd name="connsiteX11" fmla="*/ 25311 w 119064"/>
                    <a:gd name="connsiteY11" fmla="*/ 8347 h 19896"/>
                    <a:gd name="connsiteX12" fmla="*/ 31142 w 119064"/>
                    <a:gd name="connsiteY12" fmla="*/ 10627 h 19896"/>
                    <a:gd name="connsiteX13" fmla="*/ 37074 w 119064"/>
                    <a:gd name="connsiteY13" fmla="*/ 8326 h 19896"/>
                    <a:gd name="connsiteX14" fmla="*/ 41049 w 119064"/>
                    <a:gd name="connsiteY14" fmla="*/ 3330 h 19896"/>
                    <a:gd name="connsiteX15" fmla="*/ 43704 w 119064"/>
                    <a:gd name="connsiteY15" fmla="*/ 609 h 19896"/>
                    <a:gd name="connsiteX16" fmla="*/ 45503 w 119064"/>
                    <a:gd name="connsiteY16" fmla="*/ 256 h 19896"/>
                    <a:gd name="connsiteX17" fmla="*/ 47300 w 119064"/>
                    <a:gd name="connsiteY17" fmla="*/ 609 h 19896"/>
                    <a:gd name="connsiteX18" fmla="*/ 49957 w 119064"/>
                    <a:gd name="connsiteY18" fmla="*/ 3331 h 19896"/>
                    <a:gd name="connsiteX19" fmla="*/ 53883 w 119064"/>
                    <a:gd name="connsiteY19" fmla="*/ 8347 h 19896"/>
                    <a:gd name="connsiteX20" fmla="*/ 59714 w 119064"/>
                    <a:gd name="connsiteY20" fmla="*/ 10627 h 19896"/>
                    <a:gd name="connsiteX21" fmla="*/ 65647 w 119064"/>
                    <a:gd name="connsiteY21" fmla="*/ 8326 h 19896"/>
                    <a:gd name="connsiteX22" fmla="*/ 69657 w 119064"/>
                    <a:gd name="connsiteY22" fmla="*/ 3244 h 19896"/>
                    <a:gd name="connsiteX23" fmla="*/ 69676 w 119064"/>
                    <a:gd name="connsiteY23" fmla="*/ 3197 h 19896"/>
                    <a:gd name="connsiteX24" fmla="*/ 72254 w 119064"/>
                    <a:gd name="connsiteY24" fmla="*/ 620 h 19896"/>
                    <a:gd name="connsiteX25" fmla="*/ 72361 w 119064"/>
                    <a:gd name="connsiteY25" fmla="*/ 577 h 19896"/>
                    <a:gd name="connsiteX26" fmla="*/ 75790 w 119064"/>
                    <a:gd name="connsiteY26" fmla="*/ 577 h 19896"/>
                    <a:gd name="connsiteX27" fmla="*/ 75899 w 119064"/>
                    <a:gd name="connsiteY27" fmla="*/ 620 h 19896"/>
                    <a:gd name="connsiteX28" fmla="*/ 78487 w 119064"/>
                    <a:gd name="connsiteY28" fmla="*/ 3223 h 19896"/>
                    <a:gd name="connsiteX29" fmla="*/ 82458 w 119064"/>
                    <a:gd name="connsiteY29" fmla="*/ 8347 h 19896"/>
                    <a:gd name="connsiteX30" fmla="*/ 88289 w 119064"/>
                    <a:gd name="connsiteY30" fmla="*/ 10627 h 19896"/>
                    <a:gd name="connsiteX31" fmla="*/ 94222 w 119064"/>
                    <a:gd name="connsiteY31" fmla="*/ 8326 h 19896"/>
                    <a:gd name="connsiteX32" fmla="*/ 98241 w 119064"/>
                    <a:gd name="connsiteY32" fmla="*/ 3223 h 19896"/>
                    <a:gd name="connsiteX33" fmla="*/ 100825 w 119064"/>
                    <a:gd name="connsiteY33" fmla="*/ 622 h 19896"/>
                    <a:gd name="connsiteX34" fmla="*/ 101188 w 119064"/>
                    <a:gd name="connsiteY34" fmla="*/ 487 h 19896"/>
                    <a:gd name="connsiteX35" fmla="*/ 102662 w 119064"/>
                    <a:gd name="connsiteY35" fmla="*/ 256 h 19896"/>
                    <a:gd name="connsiteX36" fmla="*/ 104448 w 119064"/>
                    <a:gd name="connsiteY36" fmla="*/ 609 h 19896"/>
                    <a:gd name="connsiteX37" fmla="*/ 106047 w 119064"/>
                    <a:gd name="connsiteY37" fmla="*/ 1680 h 19896"/>
                    <a:gd name="connsiteX38" fmla="*/ 107091 w 119064"/>
                    <a:gd name="connsiteY38" fmla="*/ 3297 h 19896"/>
                    <a:gd name="connsiteX39" fmla="*/ 110361 w 119064"/>
                    <a:gd name="connsiteY39" fmla="*/ 8374 h 19896"/>
                    <a:gd name="connsiteX40" fmla="*/ 115603 w 119064"/>
                    <a:gd name="connsiteY40" fmla="*/ 10743 h 19896"/>
                    <a:gd name="connsiteX41" fmla="*/ 119203 w 119064"/>
                    <a:gd name="connsiteY41" fmla="*/ 16434 h 19896"/>
                    <a:gd name="connsiteX42" fmla="*/ 113512 w 119064"/>
                    <a:gd name="connsiteY42" fmla="*/ 20036 h 19896"/>
                    <a:gd name="connsiteX43" fmla="*/ 104156 w 119064"/>
                    <a:gd name="connsiteY43" fmla="*/ 15600 h 19896"/>
                    <a:gd name="connsiteX44" fmla="*/ 102350 w 119064"/>
                    <a:gd name="connsiteY44" fmla="*/ 13814 h 19896"/>
                    <a:gd name="connsiteX45" fmla="*/ 100083 w 119064"/>
                    <a:gd name="connsiteY45" fmla="*/ 15834 h 19896"/>
                    <a:gd name="connsiteX46" fmla="*/ 88289 w 119064"/>
                    <a:gd name="connsiteY46" fmla="*/ 20152 h 19896"/>
                    <a:gd name="connsiteX47" fmla="*/ 76544 w 119064"/>
                    <a:gd name="connsiteY47" fmla="*/ 15812 h 19896"/>
                    <a:gd name="connsiteX48" fmla="*/ 74055 w 119064"/>
                    <a:gd name="connsiteY48" fmla="*/ 13526 h 19896"/>
                    <a:gd name="connsiteX49" fmla="*/ 71508 w 119064"/>
                    <a:gd name="connsiteY49" fmla="*/ 15834 h 19896"/>
                    <a:gd name="connsiteX50" fmla="*/ 59714 w 119064"/>
                    <a:gd name="connsiteY50" fmla="*/ 20152 h 19896"/>
                    <a:gd name="connsiteX51" fmla="*/ 47969 w 119064"/>
                    <a:gd name="connsiteY51" fmla="*/ 15812 h 19896"/>
                    <a:gd name="connsiteX52" fmla="*/ 45481 w 119064"/>
                    <a:gd name="connsiteY52" fmla="*/ 13527 h 19896"/>
                    <a:gd name="connsiteX53" fmla="*/ 42935 w 119064"/>
                    <a:gd name="connsiteY53" fmla="*/ 15834 h 19896"/>
                    <a:gd name="connsiteX54" fmla="*/ 31142 w 119064"/>
                    <a:gd name="connsiteY54" fmla="*/ 20152 h 19896"/>
                    <a:gd name="connsiteX55" fmla="*/ 19396 w 119064"/>
                    <a:gd name="connsiteY55" fmla="*/ 15812 h 19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19064" h="19896">
                      <a:moveTo>
                        <a:pt x="19396" y="15812"/>
                      </a:moveTo>
                      <a:cubicBezTo>
                        <a:pt x="18623" y="15201"/>
                        <a:pt x="17891" y="14539"/>
                        <a:pt x="17206" y="13839"/>
                      </a:cubicBezTo>
                      <a:cubicBezTo>
                        <a:pt x="16654" y="14464"/>
                        <a:pt x="16060" y="15051"/>
                        <a:pt x="15421" y="15600"/>
                      </a:cubicBezTo>
                      <a:cubicBezTo>
                        <a:pt x="12740" y="17902"/>
                        <a:pt x="9577" y="19245"/>
                        <a:pt x="6065" y="20036"/>
                      </a:cubicBezTo>
                      <a:cubicBezTo>
                        <a:pt x="3499" y="20613"/>
                        <a:pt x="950" y="19001"/>
                        <a:pt x="373" y="16434"/>
                      </a:cubicBezTo>
                      <a:cubicBezTo>
                        <a:pt x="-204" y="13868"/>
                        <a:pt x="1408" y="11320"/>
                        <a:pt x="3975" y="10743"/>
                      </a:cubicBezTo>
                      <a:cubicBezTo>
                        <a:pt x="6415" y="10193"/>
                        <a:pt x="8023" y="9399"/>
                        <a:pt x="9216" y="8374"/>
                      </a:cubicBezTo>
                      <a:cubicBezTo>
                        <a:pt x="10411" y="7348"/>
                        <a:pt x="11507" y="5820"/>
                        <a:pt x="12486" y="3297"/>
                      </a:cubicBezTo>
                      <a:cubicBezTo>
                        <a:pt x="13160" y="1559"/>
                        <a:pt x="14744" y="442"/>
                        <a:pt x="16481" y="277"/>
                      </a:cubicBezTo>
                      <a:cubicBezTo>
                        <a:pt x="16627" y="264"/>
                        <a:pt x="16771" y="257"/>
                        <a:pt x="16916" y="256"/>
                      </a:cubicBezTo>
                      <a:cubicBezTo>
                        <a:pt x="18799" y="252"/>
                        <a:pt x="20584" y="1372"/>
                        <a:pt x="21339" y="3223"/>
                      </a:cubicBezTo>
                      <a:cubicBezTo>
                        <a:pt x="22031" y="4922"/>
                        <a:pt x="23434" y="6861"/>
                        <a:pt x="25311" y="8347"/>
                      </a:cubicBezTo>
                      <a:cubicBezTo>
                        <a:pt x="27173" y="9822"/>
                        <a:pt x="29205" y="10627"/>
                        <a:pt x="31142" y="10627"/>
                      </a:cubicBezTo>
                      <a:cubicBezTo>
                        <a:pt x="33088" y="10627"/>
                        <a:pt x="35166" y="9814"/>
                        <a:pt x="37074" y="8326"/>
                      </a:cubicBezTo>
                      <a:cubicBezTo>
                        <a:pt x="38953" y="6859"/>
                        <a:pt x="40353" y="4972"/>
                        <a:pt x="41049" y="3330"/>
                      </a:cubicBezTo>
                      <a:cubicBezTo>
                        <a:pt x="41502" y="2137"/>
                        <a:pt x="42430" y="1129"/>
                        <a:pt x="43704" y="609"/>
                      </a:cubicBezTo>
                      <a:cubicBezTo>
                        <a:pt x="44293" y="369"/>
                        <a:pt x="44903" y="256"/>
                        <a:pt x="45503" y="256"/>
                      </a:cubicBezTo>
                      <a:cubicBezTo>
                        <a:pt x="46102" y="256"/>
                        <a:pt x="46711" y="369"/>
                        <a:pt x="47300" y="609"/>
                      </a:cubicBezTo>
                      <a:cubicBezTo>
                        <a:pt x="48575" y="1129"/>
                        <a:pt x="49503" y="2138"/>
                        <a:pt x="49957" y="3331"/>
                      </a:cubicBezTo>
                      <a:cubicBezTo>
                        <a:pt x="50663" y="5004"/>
                        <a:pt x="52046" y="6892"/>
                        <a:pt x="53883" y="8347"/>
                      </a:cubicBezTo>
                      <a:cubicBezTo>
                        <a:pt x="55745" y="9822"/>
                        <a:pt x="57778" y="10627"/>
                        <a:pt x="59714" y="10627"/>
                      </a:cubicBezTo>
                      <a:cubicBezTo>
                        <a:pt x="61660" y="10627"/>
                        <a:pt x="63739" y="9814"/>
                        <a:pt x="65647" y="8326"/>
                      </a:cubicBezTo>
                      <a:cubicBezTo>
                        <a:pt x="67559" y="6833"/>
                        <a:pt x="68975" y="4906"/>
                        <a:pt x="69657" y="3244"/>
                      </a:cubicBezTo>
                      <a:lnTo>
                        <a:pt x="69676" y="3197"/>
                      </a:lnTo>
                      <a:cubicBezTo>
                        <a:pt x="70179" y="1984"/>
                        <a:pt x="71127" y="1087"/>
                        <a:pt x="72254" y="620"/>
                      </a:cubicBezTo>
                      <a:cubicBezTo>
                        <a:pt x="72290" y="606"/>
                        <a:pt x="72325" y="591"/>
                        <a:pt x="72361" y="577"/>
                      </a:cubicBezTo>
                      <a:cubicBezTo>
                        <a:pt x="73428" y="166"/>
                        <a:pt x="74644" y="134"/>
                        <a:pt x="75790" y="577"/>
                      </a:cubicBezTo>
                      <a:cubicBezTo>
                        <a:pt x="75826" y="591"/>
                        <a:pt x="75863" y="606"/>
                        <a:pt x="75899" y="620"/>
                      </a:cubicBezTo>
                      <a:cubicBezTo>
                        <a:pt x="77033" y="1090"/>
                        <a:pt x="77987" y="1996"/>
                        <a:pt x="78487" y="3223"/>
                      </a:cubicBezTo>
                      <a:cubicBezTo>
                        <a:pt x="79179" y="4922"/>
                        <a:pt x="80582" y="6861"/>
                        <a:pt x="82458" y="8347"/>
                      </a:cubicBezTo>
                      <a:cubicBezTo>
                        <a:pt x="84320" y="9822"/>
                        <a:pt x="86353" y="10627"/>
                        <a:pt x="88289" y="10627"/>
                      </a:cubicBezTo>
                      <a:cubicBezTo>
                        <a:pt x="90235" y="10627"/>
                        <a:pt x="92314" y="9814"/>
                        <a:pt x="94222" y="8326"/>
                      </a:cubicBezTo>
                      <a:cubicBezTo>
                        <a:pt x="96141" y="6826"/>
                        <a:pt x="97562" y="4890"/>
                        <a:pt x="98241" y="3223"/>
                      </a:cubicBezTo>
                      <a:cubicBezTo>
                        <a:pt x="98740" y="1997"/>
                        <a:pt x="99691" y="1092"/>
                        <a:pt x="100825" y="622"/>
                      </a:cubicBezTo>
                      <a:cubicBezTo>
                        <a:pt x="100944" y="572"/>
                        <a:pt x="101065" y="528"/>
                        <a:pt x="101188" y="487"/>
                      </a:cubicBezTo>
                      <a:cubicBezTo>
                        <a:pt x="101675" y="330"/>
                        <a:pt x="102173" y="255"/>
                        <a:pt x="102662" y="256"/>
                      </a:cubicBezTo>
                      <a:cubicBezTo>
                        <a:pt x="103257" y="258"/>
                        <a:pt x="103862" y="371"/>
                        <a:pt x="104448" y="609"/>
                      </a:cubicBezTo>
                      <a:cubicBezTo>
                        <a:pt x="105068" y="863"/>
                        <a:pt x="105606" y="1230"/>
                        <a:pt x="106047" y="1680"/>
                      </a:cubicBezTo>
                      <a:cubicBezTo>
                        <a:pt x="106489" y="2129"/>
                        <a:pt x="106848" y="2673"/>
                        <a:pt x="107091" y="3297"/>
                      </a:cubicBezTo>
                      <a:cubicBezTo>
                        <a:pt x="108069" y="5820"/>
                        <a:pt x="109167" y="7348"/>
                        <a:pt x="110361" y="8374"/>
                      </a:cubicBezTo>
                      <a:cubicBezTo>
                        <a:pt x="111555" y="9399"/>
                        <a:pt x="113163" y="10193"/>
                        <a:pt x="115603" y="10743"/>
                      </a:cubicBezTo>
                      <a:cubicBezTo>
                        <a:pt x="118169" y="11320"/>
                        <a:pt x="119781" y="13868"/>
                        <a:pt x="119203" y="16434"/>
                      </a:cubicBezTo>
                      <a:cubicBezTo>
                        <a:pt x="118626" y="19001"/>
                        <a:pt x="116078" y="20613"/>
                        <a:pt x="113512" y="20036"/>
                      </a:cubicBezTo>
                      <a:cubicBezTo>
                        <a:pt x="109999" y="19245"/>
                        <a:pt x="106836" y="17902"/>
                        <a:pt x="104156" y="15600"/>
                      </a:cubicBezTo>
                      <a:cubicBezTo>
                        <a:pt x="103509" y="15045"/>
                        <a:pt x="102908" y="14448"/>
                        <a:pt x="102350" y="13814"/>
                      </a:cubicBezTo>
                      <a:cubicBezTo>
                        <a:pt x="101640" y="14533"/>
                        <a:pt x="100882" y="15210"/>
                        <a:pt x="100083" y="15834"/>
                      </a:cubicBezTo>
                      <a:cubicBezTo>
                        <a:pt x="96949" y="18279"/>
                        <a:pt x="92866" y="20152"/>
                        <a:pt x="88289" y="20152"/>
                      </a:cubicBezTo>
                      <a:cubicBezTo>
                        <a:pt x="83704" y="20152"/>
                        <a:pt x="79648" y="18272"/>
                        <a:pt x="76544" y="15812"/>
                      </a:cubicBezTo>
                      <a:cubicBezTo>
                        <a:pt x="75657" y="15110"/>
                        <a:pt x="74823" y="14343"/>
                        <a:pt x="74055" y="13526"/>
                      </a:cubicBezTo>
                      <a:cubicBezTo>
                        <a:pt x="73266" y="14352"/>
                        <a:pt x="72413" y="15127"/>
                        <a:pt x="71508" y="15834"/>
                      </a:cubicBezTo>
                      <a:cubicBezTo>
                        <a:pt x="68374" y="18279"/>
                        <a:pt x="64291" y="20152"/>
                        <a:pt x="59714" y="20152"/>
                      </a:cubicBezTo>
                      <a:cubicBezTo>
                        <a:pt x="55129" y="20152"/>
                        <a:pt x="51073" y="18272"/>
                        <a:pt x="47969" y="15812"/>
                      </a:cubicBezTo>
                      <a:cubicBezTo>
                        <a:pt x="47082" y="15110"/>
                        <a:pt x="46249" y="14343"/>
                        <a:pt x="45481" y="13527"/>
                      </a:cubicBezTo>
                      <a:cubicBezTo>
                        <a:pt x="44693" y="14353"/>
                        <a:pt x="43840" y="15127"/>
                        <a:pt x="42935" y="15834"/>
                      </a:cubicBezTo>
                      <a:cubicBezTo>
                        <a:pt x="39801" y="18279"/>
                        <a:pt x="35718" y="20152"/>
                        <a:pt x="31142" y="20152"/>
                      </a:cubicBezTo>
                      <a:cubicBezTo>
                        <a:pt x="26556" y="20152"/>
                        <a:pt x="22500" y="18272"/>
                        <a:pt x="19396" y="15812"/>
                      </a:cubicBezTo>
                      <a:close/>
                    </a:path>
                  </a:pathLst>
                </a:custGeom>
                <a:noFill/>
                <a:ln w="3175" cap="flat">
                  <a:solidFill>
                    <a:srgbClr val="000000"/>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225B61"/>
                    </a:solidFill>
                    <a:effectLst/>
                    <a:uLnTx/>
                    <a:uFillTx/>
                  </a:endParaRPr>
                </a:p>
              </p:txBody>
            </p:sp>
          </p:grpSp>
        </p:grpSp>
        <p:sp>
          <p:nvSpPr>
            <p:cNvPr id="234" name="building_4" title="Icon of a warehouse with three doors">
              <a:extLst>
                <a:ext uri="{FF2B5EF4-FFF2-40B4-BE49-F238E27FC236}">
                  <a16:creationId xmlns:a16="http://schemas.microsoft.com/office/drawing/2014/main" id="{5A070580-CE55-E233-5FB7-82235DA6DBB9}"/>
                </a:ext>
              </a:extLst>
            </p:cNvPr>
            <p:cNvSpPr>
              <a:spLocks noChangeAspect="1" noEditPoints="1"/>
            </p:cNvSpPr>
            <p:nvPr/>
          </p:nvSpPr>
          <p:spPr bwMode="auto">
            <a:xfrm>
              <a:off x="6961919" y="1893091"/>
              <a:ext cx="403391" cy="221698"/>
            </a:xfrm>
            <a:custGeom>
              <a:avLst/>
              <a:gdLst>
                <a:gd name="T0" fmla="*/ 183 w 242"/>
                <a:gd name="T1" fmla="*/ 16 h 133"/>
                <a:gd name="T2" fmla="*/ 242 w 242"/>
                <a:gd name="T3" fmla="*/ 31 h 133"/>
                <a:gd name="T4" fmla="*/ 242 w 242"/>
                <a:gd name="T5" fmla="*/ 133 h 133"/>
                <a:gd name="T6" fmla="*/ 32 w 242"/>
                <a:gd name="T7" fmla="*/ 133 h 133"/>
                <a:gd name="T8" fmla="*/ 0 w 242"/>
                <a:gd name="T9" fmla="*/ 133 h 133"/>
                <a:gd name="T10" fmla="*/ 0 w 242"/>
                <a:gd name="T11" fmla="*/ 31 h 133"/>
                <a:gd name="T12" fmla="*/ 121 w 242"/>
                <a:gd name="T13" fmla="*/ 0 h 133"/>
                <a:gd name="T14" fmla="*/ 183 w 242"/>
                <a:gd name="T15" fmla="*/ 16 h 133"/>
                <a:gd name="T16" fmla="*/ 70 w 242"/>
                <a:gd name="T17" fmla="*/ 133 h 133"/>
                <a:gd name="T18" fmla="*/ 70 w 242"/>
                <a:gd name="T19" fmla="*/ 81 h 133"/>
                <a:gd name="T20" fmla="*/ 33 w 242"/>
                <a:gd name="T21" fmla="*/ 81 h 133"/>
                <a:gd name="T22" fmla="*/ 33 w 242"/>
                <a:gd name="T23" fmla="*/ 133 h 133"/>
                <a:gd name="T24" fmla="*/ 139 w 242"/>
                <a:gd name="T25" fmla="*/ 133 h 133"/>
                <a:gd name="T26" fmla="*/ 139 w 242"/>
                <a:gd name="T27" fmla="*/ 81 h 133"/>
                <a:gd name="T28" fmla="*/ 103 w 242"/>
                <a:gd name="T29" fmla="*/ 81 h 133"/>
                <a:gd name="T30" fmla="*/ 103 w 242"/>
                <a:gd name="T31" fmla="*/ 133 h 133"/>
                <a:gd name="T32" fmla="*/ 209 w 242"/>
                <a:gd name="T33" fmla="*/ 133 h 133"/>
                <a:gd name="T34" fmla="*/ 209 w 242"/>
                <a:gd name="T35" fmla="*/ 81 h 133"/>
                <a:gd name="T36" fmla="*/ 172 w 242"/>
                <a:gd name="T37" fmla="*/ 81 h 133"/>
                <a:gd name="T38" fmla="*/ 172 w 242"/>
                <a:gd name="T39"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2" h="133">
                  <a:moveTo>
                    <a:pt x="183" y="16"/>
                  </a:moveTo>
                  <a:lnTo>
                    <a:pt x="242" y="31"/>
                  </a:lnTo>
                  <a:lnTo>
                    <a:pt x="242" y="133"/>
                  </a:lnTo>
                  <a:lnTo>
                    <a:pt x="32" y="133"/>
                  </a:lnTo>
                  <a:lnTo>
                    <a:pt x="0" y="133"/>
                  </a:lnTo>
                  <a:lnTo>
                    <a:pt x="0" y="31"/>
                  </a:lnTo>
                  <a:lnTo>
                    <a:pt x="121" y="0"/>
                  </a:lnTo>
                  <a:lnTo>
                    <a:pt x="183" y="16"/>
                  </a:lnTo>
                  <a:moveTo>
                    <a:pt x="70" y="133"/>
                  </a:moveTo>
                  <a:lnTo>
                    <a:pt x="70" y="81"/>
                  </a:lnTo>
                  <a:lnTo>
                    <a:pt x="33" y="81"/>
                  </a:lnTo>
                  <a:lnTo>
                    <a:pt x="33" y="133"/>
                  </a:lnTo>
                  <a:moveTo>
                    <a:pt x="139" y="133"/>
                  </a:moveTo>
                  <a:lnTo>
                    <a:pt x="139" y="81"/>
                  </a:lnTo>
                  <a:lnTo>
                    <a:pt x="103" y="81"/>
                  </a:lnTo>
                  <a:lnTo>
                    <a:pt x="103" y="133"/>
                  </a:lnTo>
                  <a:moveTo>
                    <a:pt x="209" y="133"/>
                  </a:moveTo>
                  <a:lnTo>
                    <a:pt x="209" y="81"/>
                  </a:lnTo>
                  <a:lnTo>
                    <a:pt x="172" y="81"/>
                  </a:lnTo>
                  <a:lnTo>
                    <a:pt x="172" y="133"/>
                  </a:ln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0">
                      <a:srgbClr val="505050"/>
                    </a:gs>
                    <a:gs pos="100000">
                      <a:srgbClr val="505050"/>
                    </a:gs>
                  </a:gsLst>
                </a:gradFill>
                <a:effectLst/>
                <a:uLnTx/>
                <a:uFillTx/>
              </a:endParaRPr>
            </a:p>
          </p:txBody>
        </p:sp>
        <p:grpSp>
          <p:nvGrpSpPr>
            <p:cNvPr id="235" name="Group 234">
              <a:extLst>
                <a:ext uri="{FF2B5EF4-FFF2-40B4-BE49-F238E27FC236}">
                  <a16:creationId xmlns:a16="http://schemas.microsoft.com/office/drawing/2014/main" id="{9E914ED7-E4A5-4EDD-7AD4-3ABAFD3A3CF8}"/>
                </a:ext>
              </a:extLst>
            </p:cNvPr>
            <p:cNvGrpSpPr/>
            <p:nvPr/>
          </p:nvGrpSpPr>
          <p:grpSpPr>
            <a:xfrm>
              <a:off x="5725025" y="3046604"/>
              <a:ext cx="636828" cy="581272"/>
              <a:chOff x="6371073" y="2998004"/>
              <a:chExt cx="728729" cy="665158"/>
            </a:xfrm>
          </p:grpSpPr>
          <p:grpSp>
            <p:nvGrpSpPr>
              <p:cNvPr id="345" name="Group 344" descr="Finance">
                <a:extLst>
                  <a:ext uri="{FF2B5EF4-FFF2-40B4-BE49-F238E27FC236}">
                    <a16:creationId xmlns:a16="http://schemas.microsoft.com/office/drawing/2014/main" id="{6D34057D-F66E-C1E8-66C4-5D67D4674EB7}"/>
                  </a:ext>
                </a:extLst>
              </p:cNvPr>
              <p:cNvGrpSpPr/>
              <p:nvPr/>
            </p:nvGrpSpPr>
            <p:grpSpPr>
              <a:xfrm>
                <a:off x="6371073" y="2998004"/>
                <a:ext cx="728729" cy="571049"/>
                <a:chOff x="5155850" y="3155058"/>
                <a:chExt cx="728729" cy="571049"/>
              </a:xfrm>
            </p:grpSpPr>
            <p:grpSp>
              <p:nvGrpSpPr>
                <p:cNvPr id="361" name="Group 360">
                  <a:extLst>
                    <a:ext uri="{FF2B5EF4-FFF2-40B4-BE49-F238E27FC236}">
                      <a16:creationId xmlns:a16="http://schemas.microsoft.com/office/drawing/2014/main" id="{8705DE0A-5EA9-2DE1-2A92-7E7025FA2798}"/>
                    </a:ext>
                    <a:ext uri="{C183D7F6-B498-43B3-948B-1728B52AA6E4}">
                      <adec:decorative xmlns:adec="http://schemas.microsoft.com/office/drawing/2017/decorative" val="1"/>
                    </a:ext>
                  </a:extLst>
                </p:cNvPr>
                <p:cNvGrpSpPr/>
                <p:nvPr/>
              </p:nvGrpSpPr>
              <p:grpSpPr>
                <a:xfrm>
                  <a:off x="5155850" y="3155058"/>
                  <a:ext cx="728729" cy="571049"/>
                  <a:chOff x="5489021" y="3510318"/>
                  <a:chExt cx="601406" cy="489417"/>
                </a:xfrm>
                <a:solidFill>
                  <a:srgbClr val="8661C5">
                    <a:lumMod val="20000"/>
                    <a:lumOff val="80000"/>
                  </a:srgbClr>
                </a:solidFill>
                <a:effectLst/>
              </p:grpSpPr>
              <p:sp>
                <p:nvSpPr>
                  <p:cNvPr id="363" name="Freeform 24">
                    <a:extLst>
                      <a:ext uri="{FF2B5EF4-FFF2-40B4-BE49-F238E27FC236}">
                        <a16:creationId xmlns:a16="http://schemas.microsoft.com/office/drawing/2014/main" id="{B43111CC-C1FE-0E06-C759-558ECA9B3F3D}"/>
                      </a:ext>
                    </a:extLst>
                  </p:cNvPr>
                  <p:cNvSpPr/>
                  <p:nvPr/>
                </p:nvSpPr>
                <p:spPr>
                  <a:xfrm>
                    <a:off x="5489021" y="3510318"/>
                    <a:ext cx="542733" cy="455984"/>
                  </a:xfrm>
                  <a:custGeom>
                    <a:avLst/>
                    <a:gdLst>
                      <a:gd name="connsiteX0" fmla="*/ 81 w 362254"/>
                      <a:gd name="connsiteY0" fmla="*/ 45272 h 299942"/>
                      <a:gd name="connsiteX1" fmla="*/ 45352 w 362254"/>
                      <a:gd name="connsiteY1" fmla="*/ 0 h 299942"/>
                      <a:gd name="connsiteX2" fmla="*/ 124950 w 362254"/>
                      <a:gd name="connsiteY2" fmla="*/ 0 h 299942"/>
                      <a:gd name="connsiteX3" fmla="*/ 153884 w 362254"/>
                      <a:gd name="connsiteY3" fmla="*/ 10463 h 299942"/>
                      <a:gd name="connsiteX4" fmla="*/ 201791 w 362254"/>
                      <a:gd name="connsiteY4" fmla="*/ 50302 h 299942"/>
                      <a:gd name="connsiteX5" fmla="*/ 316982 w 362254"/>
                      <a:gd name="connsiteY5" fmla="*/ 50302 h 299942"/>
                      <a:gd name="connsiteX6" fmla="*/ 362254 w 362254"/>
                      <a:gd name="connsiteY6" fmla="*/ 95574 h 299942"/>
                      <a:gd name="connsiteX7" fmla="*/ 362254 w 362254"/>
                      <a:gd name="connsiteY7" fmla="*/ 110704 h 299942"/>
                      <a:gd name="connsiteX8" fmla="*/ 89055 w 362254"/>
                      <a:gd name="connsiteY8" fmla="*/ 110704 h 299942"/>
                      <a:gd name="connsiteX9" fmla="*/ 45131 w 362254"/>
                      <a:gd name="connsiteY9" fmla="*/ 145010 h 299942"/>
                      <a:gd name="connsiteX10" fmla="*/ 6439 w 362254"/>
                      <a:gd name="connsiteY10" fmla="*/ 299940 h 299942"/>
                      <a:gd name="connsiteX11" fmla="*/ 6439 w 362254"/>
                      <a:gd name="connsiteY11" fmla="*/ 299940 h 299942"/>
                      <a:gd name="connsiteX12" fmla="*/ 0 w 362254"/>
                      <a:gd name="connsiteY12" fmla="*/ 276640 h 299942"/>
                      <a:gd name="connsiteX13" fmla="*/ 81 w 362254"/>
                      <a:gd name="connsiteY13" fmla="*/ 45272 h 29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2254" h="299942">
                        <a:moveTo>
                          <a:pt x="81" y="45272"/>
                        </a:moveTo>
                        <a:cubicBezTo>
                          <a:pt x="81" y="20269"/>
                          <a:pt x="20349" y="0"/>
                          <a:pt x="45352" y="0"/>
                        </a:cubicBezTo>
                        <a:lnTo>
                          <a:pt x="124950" y="0"/>
                        </a:lnTo>
                        <a:cubicBezTo>
                          <a:pt x="135520" y="3"/>
                          <a:pt x="145756" y="3704"/>
                          <a:pt x="153884" y="10463"/>
                        </a:cubicBezTo>
                        <a:lnTo>
                          <a:pt x="201791" y="50302"/>
                        </a:lnTo>
                        <a:lnTo>
                          <a:pt x="316982" y="50302"/>
                        </a:lnTo>
                        <a:cubicBezTo>
                          <a:pt x="341984" y="50302"/>
                          <a:pt x="362254" y="70571"/>
                          <a:pt x="362254" y="95574"/>
                        </a:cubicBezTo>
                        <a:lnTo>
                          <a:pt x="362254" y="110704"/>
                        </a:lnTo>
                        <a:lnTo>
                          <a:pt x="89055" y="110704"/>
                        </a:lnTo>
                        <a:cubicBezTo>
                          <a:pt x="68275" y="110704"/>
                          <a:pt x="50164" y="124849"/>
                          <a:pt x="45131" y="145010"/>
                        </a:cubicBezTo>
                        <a:lnTo>
                          <a:pt x="6439" y="299940"/>
                        </a:lnTo>
                        <a:cubicBezTo>
                          <a:pt x="7304" y="296499"/>
                          <a:pt x="6439" y="300041"/>
                          <a:pt x="6439" y="299940"/>
                        </a:cubicBezTo>
                        <a:cubicBezTo>
                          <a:pt x="2211" y="292904"/>
                          <a:pt x="-15" y="284847"/>
                          <a:pt x="0" y="276640"/>
                        </a:cubicBezTo>
                        <a:lnTo>
                          <a:pt x="81" y="45272"/>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none" lIns="91440" tIns="91440" rIns="91440" bIns="9144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FFFFFF"/>
                      </a:solidFill>
                      <a:effectLst/>
                      <a:uLnTx/>
                      <a:uFillTx/>
                      <a:cs typeface="Segoe UI" pitchFamily="34" charset="0"/>
                    </a:endParaRPr>
                  </a:p>
                </p:txBody>
              </p:sp>
              <p:sp>
                <p:nvSpPr>
                  <p:cNvPr id="364" name="Freeform 25">
                    <a:extLst>
                      <a:ext uri="{FF2B5EF4-FFF2-40B4-BE49-F238E27FC236}">
                        <a16:creationId xmlns:a16="http://schemas.microsoft.com/office/drawing/2014/main" id="{86CE495B-111F-657D-CE00-14BA2EDBB4D1}"/>
                      </a:ext>
                    </a:extLst>
                  </p:cNvPr>
                  <p:cNvSpPr/>
                  <p:nvPr/>
                </p:nvSpPr>
                <p:spPr>
                  <a:xfrm>
                    <a:off x="5541298" y="3724501"/>
                    <a:ext cx="549129" cy="275234"/>
                  </a:xfrm>
                  <a:custGeom>
                    <a:avLst/>
                    <a:gdLst>
                      <a:gd name="connsiteX0" fmla="*/ 301 w 366523"/>
                      <a:gd name="connsiteY0" fmla="*/ 168552 h 181046"/>
                      <a:gd name="connsiteX1" fmla="*/ 7628 w 366523"/>
                      <a:gd name="connsiteY1" fmla="*/ 180747 h 181046"/>
                      <a:gd name="connsiteX2" fmla="*/ 10060 w 366523"/>
                      <a:gd name="connsiteY2" fmla="*/ 181047 h 181046"/>
                      <a:gd name="connsiteX3" fmla="*/ 296579 w 366523"/>
                      <a:gd name="connsiteY3" fmla="*/ 181047 h 181046"/>
                      <a:gd name="connsiteX4" fmla="*/ 330745 w 366523"/>
                      <a:gd name="connsiteY4" fmla="*/ 154366 h 181046"/>
                      <a:gd name="connsiteX5" fmla="*/ 366217 w 366523"/>
                      <a:gd name="connsiteY5" fmla="*/ 12515 h 181046"/>
                      <a:gd name="connsiteX6" fmla="*/ 358916 w 366523"/>
                      <a:gd name="connsiteY6" fmla="*/ 304 h 181046"/>
                      <a:gd name="connsiteX7" fmla="*/ 356459 w 366523"/>
                      <a:gd name="connsiteY7" fmla="*/ 0 h 181046"/>
                      <a:gd name="connsiteX8" fmla="*/ 54165 w 366523"/>
                      <a:gd name="connsiteY8" fmla="*/ 0 h 181046"/>
                      <a:gd name="connsiteX9" fmla="*/ 39517 w 366523"/>
                      <a:gd name="connsiteY9" fmla="*/ 11429 h 181046"/>
                      <a:gd name="connsiteX10" fmla="*/ 301 w 366523"/>
                      <a:gd name="connsiteY10" fmla="*/ 168572 h 181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6523" h="181046">
                        <a:moveTo>
                          <a:pt x="301" y="168552"/>
                        </a:moveTo>
                        <a:cubicBezTo>
                          <a:pt x="-1043" y="173942"/>
                          <a:pt x="2237" y="179403"/>
                          <a:pt x="7628" y="180747"/>
                        </a:cubicBezTo>
                        <a:cubicBezTo>
                          <a:pt x="8424" y="180946"/>
                          <a:pt x="9240" y="181047"/>
                          <a:pt x="10060" y="181047"/>
                        </a:cubicBezTo>
                        <a:lnTo>
                          <a:pt x="296579" y="181047"/>
                        </a:lnTo>
                        <a:cubicBezTo>
                          <a:pt x="312740" y="181049"/>
                          <a:pt x="326829" y="170047"/>
                          <a:pt x="330745" y="154366"/>
                        </a:cubicBezTo>
                        <a:lnTo>
                          <a:pt x="366217" y="12515"/>
                        </a:lnTo>
                        <a:cubicBezTo>
                          <a:pt x="367574" y="7127"/>
                          <a:pt x="364304" y="1660"/>
                          <a:pt x="358916" y="304"/>
                        </a:cubicBezTo>
                        <a:cubicBezTo>
                          <a:pt x="358113" y="103"/>
                          <a:pt x="357288" y="0"/>
                          <a:pt x="356459" y="0"/>
                        </a:cubicBezTo>
                        <a:lnTo>
                          <a:pt x="54165" y="0"/>
                        </a:lnTo>
                        <a:cubicBezTo>
                          <a:pt x="47238" y="-4"/>
                          <a:pt x="41198" y="4708"/>
                          <a:pt x="39517" y="11429"/>
                        </a:cubicBezTo>
                        <a:lnTo>
                          <a:pt x="301" y="168572"/>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none" lIns="91440" tIns="91440" rIns="91440" bIns="9144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FFFFFF"/>
                      </a:solidFill>
                      <a:effectLst/>
                      <a:uLnTx/>
                      <a:uFillTx/>
                      <a:cs typeface="Segoe UI" pitchFamily="34" charset="0"/>
                    </a:endParaRPr>
                  </a:p>
                </p:txBody>
              </p:sp>
            </p:grpSp>
            <p:sp>
              <p:nvSpPr>
                <p:cNvPr id="362" name="Text Placeholder 112">
                  <a:extLst>
                    <a:ext uri="{FF2B5EF4-FFF2-40B4-BE49-F238E27FC236}">
                      <a16:creationId xmlns:a16="http://schemas.microsoft.com/office/drawing/2014/main" id="{211E0CD7-4E33-F6F9-F3C1-D79ACBA819B7}"/>
                    </a:ext>
                  </a:extLst>
                </p:cNvPr>
                <p:cNvSpPr txBox="1">
                  <a:spLocks/>
                </p:cNvSpPr>
                <p:nvPr/>
              </p:nvSpPr>
              <p:spPr>
                <a:xfrm>
                  <a:off x="5325313" y="3486873"/>
                  <a:ext cx="480901" cy="123111"/>
                </a:xfrm>
                <a:prstGeom prst="rect">
                  <a:avLst/>
                </a:prstGeom>
                <a:noFill/>
                <a:ln w="7838" cap="flat">
                  <a:noFill/>
                  <a:prstDash val="solid"/>
                  <a:miter/>
                </a:ln>
              </p:spPr>
              <p:txBody>
                <a:bodyPr vert="horz" wrap="none" lIns="0" tIns="0" rIns="0" bIns="0" rtlCol="0" anchor="ctr">
                  <a:spAutoFit/>
                </a:bodyPr>
                <a:lstStyle>
                  <a:defPPr>
                    <a:defRPr lang="en-US"/>
                  </a:defPPr>
                  <a:lvl1pPr marR="0" lvl="0" indent="0" algn="ctr" defTabSz="932742" fontAlgn="auto">
                    <a:lnSpc>
                      <a:spcPct val="100000"/>
                    </a:lnSpc>
                    <a:spcBef>
                      <a:spcPts val="0"/>
                    </a:spcBef>
                    <a:spcAft>
                      <a:spcPts val="0"/>
                    </a:spcAft>
                    <a:buClrTx/>
                    <a:buSzPct val="90000"/>
                    <a:buFont typeface="Wingdings" panose="05000000000000000000" pitchFamily="2" charset="2"/>
                    <a:buNone/>
                    <a:tabLst/>
                    <a:defRPr kumimoji="0" sz="800" b="0" i="0" u="none" strike="noStrike" cap="none" spc="0" normalizeH="0" baseline="0">
                      <a:ln>
                        <a:noFill/>
                      </a:ln>
                      <a:solidFill>
                        <a:sysClr val="windowText" lastClr="000000"/>
                      </a:solidFill>
                      <a:effectLst/>
                      <a:uLnTx/>
                      <a:uFillTx/>
                      <a:latin typeface="Segoe UI Semibold" panose="020B0702040204020203" pitchFamily="34" charset="0"/>
                      <a:cs typeface="Segoe UI Semibold" panose="020B0702040204020203" pitchFamily="34" charset="0"/>
                    </a:defRPr>
                  </a:lvl1pPr>
                  <a:lvl2pPr marR="0" indent="-230188" defTabSz="228600">
                    <a:lnSpc>
                      <a:spcPct val="90000"/>
                    </a:lnSpc>
                    <a:spcBef>
                      <a:spcPts val="800"/>
                    </a:spcBef>
                    <a:spcAft>
                      <a:spcPts val="0"/>
                    </a:spcAft>
                    <a:buClrTx/>
                    <a:buSzPct val="100000"/>
                    <a:buFont typeface="Arial" panose="020B0604020202020204" pitchFamily="34" charset="0"/>
                    <a:buChar char="–"/>
                    <a:tabLst/>
                    <a:defRPr sz="1600" b="0" i="0" u="none" strike="noStrike" cap="none" spc="0" baseline="0">
                      <a:ln>
                        <a:noFill/>
                      </a:ln>
                      <a:solidFill>
                        <a:schemeClr val="tx2"/>
                      </a:solidFill>
                      <a:uFillTx/>
                      <a:ea typeface="Trebuchet MS"/>
                      <a:cs typeface="Trebuchet MS"/>
                    </a:defRPr>
                  </a:lvl2pPr>
                  <a:lvl3pPr marL="685800" marR="0" indent="-228600" defTabSz="228600">
                    <a:lnSpc>
                      <a:spcPct val="90000"/>
                    </a:lnSpc>
                    <a:spcBef>
                      <a:spcPts val="800"/>
                    </a:spcBef>
                    <a:spcAft>
                      <a:spcPts val="0"/>
                    </a:spcAft>
                    <a:buClrTx/>
                    <a:buSzPct val="100000"/>
                    <a:buFont typeface="Arial" panose="020B0604020202020204" pitchFamily="34" charset="0"/>
                    <a:buChar char="•"/>
                    <a:tabLst/>
                    <a:defRPr sz="1600" b="0" i="0" u="none" strike="noStrike" cap="none" spc="0" baseline="0">
                      <a:ln>
                        <a:noFill/>
                      </a:ln>
                      <a:solidFill>
                        <a:schemeClr val="tx2"/>
                      </a:solidFill>
                      <a:uFillTx/>
                      <a:ea typeface="Trebuchet MS"/>
                      <a:cs typeface="Trebuchet MS"/>
                    </a:defRPr>
                  </a:lvl3pPr>
                  <a:lvl4pPr marL="914400" marR="0" indent="-228600" defTabSz="228600">
                    <a:lnSpc>
                      <a:spcPct val="90000"/>
                    </a:lnSpc>
                    <a:spcBef>
                      <a:spcPts val="800"/>
                    </a:spcBef>
                    <a:spcAft>
                      <a:spcPts val="0"/>
                    </a:spcAft>
                    <a:buClrTx/>
                    <a:buSzPct val="100000"/>
                    <a:buFont typeface="Arial" panose="020B0604020202020204" pitchFamily="34" charset="0"/>
                    <a:buChar char="–"/>
                    <a:tabLst/>
                    <a:defRPr sz="1600" b="0" i="0" u="none" strike="noStrike" cap="none" spc="0" baseline="0">
                      <a:ln>
                        <a:noFill/>
                      </a:ln>
                      <a:solidFill>
                        <a:schemeClr val="tx2"/>
                      </a:solidFill>
                      <a:uFillTx/>
                      <a:ea typeface="Trebuchet MS"/>
                      <a:cs typeface="Trebuchet MS"/>
                    </a:defRPr>
                  </a:lvl4pPr>
                  <a:lvl5pPr marL="1143000" marR="0" indent="-231775" defTabSz="228600">
                    <a:lnSpc>
                      <a:spcPct val="90000"/>
                    </a:lnSpc>
                    <a:spcBef>
                      <a:spcPts val="800"/>
                    </a:spcBef>
                    <a:spcAft>
                      <a:spcPts val="0"/>
                    </a:spcAft>
                    <a:buClrTx/>
                    <a:buSzPct val="100000"/>
                    <a:buFont typeface="Arial" panose="020B0604020202020204" pitchFamily="34" charset="0"/>
                    <a:buChar char="•"/>
                    <a:tabLst/>
                    <a:defRPr sz="1600" b="0" i="0" u="none" strike="noStrike" cap="none" spc="0" baseline="0">
                      <a:ln>
                        <a:noFill/>
                      </a:ln>
                      <a:solidFill>
                        <a:schemeClr val="tx2"/>
                      </a:solidFill>
                      <a:uFillTx/>
                      <a:ea typeface="Trebuchet MS"/>
                      <a:cs typeface="Trebuchet MS"/>
                    </a:defRPr>
                  </a:lvl5pPr>
                  <a:lvl6pPr marL="1371600" marR="0" indent="-228600" defTabSz="228600">
                    <a:lnSpc>
                      <a:spcPct val="90000"/>
                    </a:lnSpc>
                    <a:spcBef>
                      <a:spcPts val="800"/>
                    </a:spcBef>
                    <a:spcAft>
                      <a:spcPts val="0"/>
                    </a:spcAft>
                    <a:buClrTx/>
                    <a:buSzPct val="100000"/>
                    <a:buFont typeface="Arial" panose="020B0604020202020204" pitchFamily="34" charset="0"/>
                    <a:buChar char="–"/>
                    <a:tabLst/>
                    <a:defRPr sz="1600" b="0" i="0" u="none" strike="noStrike" cap="none" spc="0" baseline="0">
                      <a:ln>
                        <a:noFill/>
                      </a:ln>
                      <a:solidFill>
                        <a:schemeClr val="tx2"/>
                      </a:solidFill>
                      <a:uFillTx/>
                      <a:ea typeface="Trebuchet MS"/>
                      <a:cs typeface="Trebuchet MS"/>
                    </a:defRPr>
                  </a:lvl6pPr>
                  <a:lvl7pPr marL="1600200" marR="0" indent="-228600" defTabSz="228600">
                    <a:lnSpc>
                      <a:spcPct val="90000"/>
                    </a:lnSpc>
                    <a:spcBef>
                      <a:spcPts val="800"/>
                    </a:spcBef>
                    <a:spcAft>
                      <a:spcPts val="0"/>
                    </a:spcAft>
                    <a:buClrTx/>
                    <a:buSzPct val="100000"/>
                    <a:buFont typeface="Arial"/>
                    <a:buChar char="•"/>
                    <a:tabLst/>
                    <a:defRPr sz="1600" b="0" i="0" u="none" strike="noStrike" cap="none" spc="0" baseline="0">
                      <a:ln>
                        <a:noFill/>
                      </a:ln>
                      <a:solidFill>
                        <a:schemeClr val="tx2"/>
                      </a:solidFill>
                      <a:uFillTx/>
                      <a:ea typeface="Trebuchet MS"/>
                      <a:cs typeface="Trebuchet MS"/>
                    </a:defRPr>
                  </a:lvl7pPr>
                  <a:lvl8pPr marL="1828800" marR="0" indent="-228600" defTabSz="228600">
                    <a:lnSpc>
                      <a:spcPct val="90000"/>
                    </a:lnSpc>
                    <a:spcBef>
                      <a:spcPts val="800"/>
                    </a:spcBef>
                    <a:spcAft>
                      <a:spcPts val="0"/>
                    </a:spcAft>
                    <a:buClrTx/>
                    <a:buSzPct val="100000"/>
                    <a:buFont typeface="Arial" panose="020B0604020202020204" pitchFamily="34" charset="0"/>
                    <a:buChar char="–"/>
                    <a:tabLst/>
                    <a:defRPr sz="1600" b="0" i="0" u="none" strike="noStrike" cap="none" spc="0" baseline="0">
                      <a:ln>
                        <a:noFill/>
                      </a:ln>
                      <a:solidFill>
                        <a:schemeClr val="tx2"/>
                      </a:solidFill>
                      <a:uFillTx/>
                      <a:ea typeface="Trebuchet MS"/>
                      <a:cs typeface="Trebuchet MS"/>
                    </a:defRPr>
                  </a:lvl8pPr>
                  <a:lvl9pPr marL="2057400" marR="0" indent="-228600" defTabSz="228600">
                    <a:lnSpc>
                      <a:spcPct val="90000"/>
                    </a:lnSpc>
                    <a:spcBef>
                      <a:spcPts val="800"/>
                    </a:spcBef>
                    <a:spcAft>
                      <a:spcPts val="0"/>
                    </a:spcAft>
                    <a:buClrTx/>
                    <a:buSzPct val="100000"/>
                    <a:buFont typeface="Arial"/>
                    <a:buChar char="•"/>
                    <a:tabLst/>
                    <a:defRPr sz="1600" b="0" i="0" u="none" strike="noStrike" cap="none" spc="0" baseline="0">
                      <a:ln>
                        <a:noFill/>
                      </a:ln>
                      <a:solidFill>
                        <a:schemeClr val="tx2"/>
                      </a:solidFill>
                      <a:uFillTx/>
                      <a:ea typeface="Trebuchet MS"/>
                      <a:cs typeface="Trebuchet MS"/>
                    </a:defRPr>
                  </a:lvl9pPr>
                </a:lstStyle>
                <a:p>
                  <a:pPr marL="0" marR="0" lvl="0" indent="0" algn="ctr" defTabSz="932742"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700" b="0" i="0" u="none" strike="noStrike" kern="0" cap="none" spc="0" normalizeH="0" baseline="0" noProof="0">
                      <a:ln>
                        <a:noFill/>
                      </a:ln>
                      <a:solidFill>
                        <a:srgbClr val="000000"/>
                      </a:solidFill>
                      <a:effectLst/>
                      <a:uLnTx/>
                      <a:uFillTx/>
                      <a:latin typeface="+mn-lt"/>
                      <a:cs typeface="Segoe UI Semibold" panose="020B0702040204020203" pitchFamily="34" charset="0"/>
                      <a:sym typeface="Trebuchet MS"/>
                    </a:rPr>
                    <a:t>Marketing</a:t>
                  </a:r>
                </a:p>
              </p:txBody>
            </p:sp>
          </p:grpSp>
          <p:grpSp>
            <p:nvGrpSpPr>
              <p:cNvPr id="346" name="Group 345">
                <a:extLst>
                  <a:ext uri="{FF2B5EF4-FFF2-40B4-BE49-F238E27FC236}">
                    <a16:creationId xmlns:a16="http://schemas.microsoft.com/office/drawing/2014/main" id="{65664FBB-D60B-5771-BC82-439ABBFDD904}"/>
                  </a:ext>
                </a:extLst>
              </p:cNvPr>
              <p:cNvGrpSpPr/>
              <p:nvPr/>
            </p:nvGrpSpPr>
            <p:grpSpPr>
              <a:xfrm>
                <a:off x="6684015" y="3544277"/>
                <a:ext cx="112289" cy="116842"/>
                <a:chOff x="3735764" y="4887712"/>
                <a:chExt cx="247650" cy="257690"/>
              </a:xfrm>
              <a:noFill/>
            </p:grpSpPr>
            <p:sp>
              <p:nvSpPr>
                <p:cNvPr id="354" name="Freeform: Shape 353">
                  <a:extLst>
                    <a:ext uri="{FF2B5EF4-FFF2-40B4-BE49-F238E27FC236}">
                      <a16:creationId xmlns:a16="http://schemas.microsoft.com/office/drawing/2014/main" id="{C85E7CC1-1AD3-1259-E72C-59B2A651A1C7}"/>
                    </a:ext>
                  </a:extLst>
                </p:cNvPr>
                <p:cNvSpPr/>
                <p:nvPr/>
              </p:nvSpPr>
              <p:spPr>
                <a:xfrm>
                  <a:off x="3735764" y="4887712"/>
                  <a:ext cx="247650" cy="257690"/>
                </a:xfrm>
                <a:custGeom>
                  <a:avLst/>
                  <a:gdLst>
                    <a:gd name="connsiteX0" fmla="*/ 113477 w 247650"/>
                    <a:gd name="connsiteY0" fmla="*/ 257754 h 257690"/>
                    <a:gd name="connsiteX1" fmla="*/ 228729 w 247650"/>
                    <a:gd name="connsiteY1" fmla="*/ 257754 h 257690"/>
                    <a:gd name="connsiteX2" fmla="*/ 247779 w 247650"/>
                    <a:gd name="connsiteY2" fmla="*/ 238704 h 257690"/>
                    <a:gd name="connsiteX3" fmla="*/ 247779 w 247650"/>
                    <a:gd name="connsiteY3" fmla="*/ 113814 h 257690"/>
                    <a:gd name="connsiteX4" fmla="*/ 241503 w 247650"/>
                    <a:gd name="connsiteY4" fmla="*/ 99681 h 257690"/>
                    <a:gd name="connsiteX5" fmla="*/ 136737 w 247650"/>
                    <a:gd name="connsiteY5" fmla="*/ 4982 h 257690"/>
                    <a:gd name="connsiteX6" fmla="*/ 111190 w 247650"/>
                    <a:gd name="connsiteY6" fmla="*/ 4981 h 257690"/>
                    <a:gd name="connsiteX7" fmla="*/ 6406 w 247650"/>
                    <a:gd name="connsiteY7" fmla="*/ 99681 h 257690"/>
                    <a:gd name="connsiteX8" fmla="*/ 129 w 247650"/>
                    <a:gd name="connsiteY8" fmla="*/ 113815 h 257690"/>
                    <a:gd name="connsiteX9" fmla="*/ 129 w 247650"/>
                    <a:gd name="connsiteY9" fmla="*/ 238704 h 257690"/>
                    <a:gd name="connsiteX10" fmla="*/ 19179 w 247650"/>
                    <a:gd name="connsiteY10" fmla="*/ 257754 h 257690"/>
                    <a:gd name="connsiteX11" fmla="*/ 134431 w 247650"/>
                    <a:gd name="connsiteY11" fmla="*/ 257754 h 257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7650" h="257690">
                      <a:moveTo>
                        <a:pt x="113477" y="257754"/>
                      </a:moveTo>
                      <a:lnTo>
                        <a:pt x="228729" y="257754"/>
                      </a:lnTo>
                      <a:cubicBezTo>
                        <a:pt x="239250" y="257754"/>
                        <a:pt x="247779" y="249226"/>
                        <a:pt x="247779" y="238704"/>
                      </a:cubicBezTo>
                      <a:lnTo>
                        <a:pt x="247779" y="113814"/>
                      </a:lnTo>
                      <a:cubicBezTo>
                        <a:pt x="247779" y="108428"/>
                        <a:pt x="245499" y="103293"/>
                        <a:pt x="241503" y="99681"/>
                      </a:cubicBezTo>
                      <a:lnTo>
                        <a:pt x="136737" y="4982"/>
                      </a:lnTo>
                      <a:cubicBezTo>
                        <a:pt x="129483" y="-1575"/>
                        <a:pt x="118444" y="-1575"/>
                        <a:pt x="111190" y="4981"/>
                      </a:cubicBezTo>
                      <a:lnTo>
                        <a:pt x="6406" y="99681"/>
                      </a:lnTo>
                      <a:cubicBezTo>
                        <a:pt x="2409" y="103293"/>
                        <a:pt x="129" y="108428"/>
                        <a:pt x="129" y="113815"/>
                      </a:cubicBezTo>
                      <a:lnTo>
                        <a:pt x="129" y="238704"/>
                      </a:lnTo>
                      <a:cubicBezTo>
                        <a:pt x="129" y="249226"/>
                        <a:pt x="8658" y="257754"/>
                        <a:pt x="19179" y="257754"/>
                      </a:cubicBezTo>
                      <a:lnTo>
                        <a:pt x="134431" y="257754"/>
                      </a:lnTo>
                    </a:path>
                  </a:pathLst>
                </a:custGeom>
                <a:grpFill/>
                <a:ln w="9525" cap="flat">
                  <a:solidFill>
                    <a:srgbClr val="000000"/>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225B61"/>
                    </a:solidFill>
                    <a:effectLst/>
                    <a:uLnTx/>
                    <a:uFillTx/>
                  </a:endParaRPr>
                </a:p>
              </p:txBody>
            </p:sp>
            <p:sp>
              <p:nvSpPr>
                <p:cNvPr id="355" name="Freeform: Shape 354">
                  <a:extLst>
                    <a:ext uri="{FF2B5EF4-FFF2-40B4-BE49-F238E27FC236}">
                      <a16:creationId xmlns:a16="http://schemas.microsoft.com/office/drawing/2014/main" id="{442C5B22-D864-B3C5-2FAF-CC0908B7C732}"/>
                    </a:ext>
                  </a:extLst>
                </p:cNvPr>
                <p:cNvSpPr/>
                <p:nvPr/>
              </p:nvSpPr>
              <p:spPr>
                <a:xfrm>
                  <a:off x="3778626" y="5012053"/>
                  <a:ext cx="28575" cy="28575"/>
                </a:xfrm>
                <a:custGeom>
                  <a:avLst/>
                  <a:gdLst>
                    <a:gd name="connsiteX0" fmla="*/ 28704 w 28575"/>
                    <a:gd name="connsiteY0" fmla="*/ 14352 h 28575"/>
                    <a:gd name="connsiteX1" fmla="*/ 14417 w 28575"/>
                    <a:gd name="connsiteY1" fmla="*/ 28639 h 28575"/>
                    <a:gd name="connsiteX2" fmla="*/ 129 w 28575"/>
                    <a:gd name="connsiteY2" fmla="*/ 14352 h 28575"/>
                    <a:gd name="connsiteX3" fmla="*/ 14417 w 28575"/>
                    <a:gd name="connsiteY3" fmla="*/ 64 h 28575"/>
                    <a:gd name="connsiteX4" fmla="*/ 28704 w 28575"/>
                    <a:gd name="connsiteY4" fmla="*/ 14352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8704" y="14352"/>
                      </a:moveTo>
                      <a:cubicBezTo>
                        <a:pt x="28704" y="22242"/>
                        <a:pt x="22307" y="28639"/>
                        <a:pt x="14417" y="28639"/>
                      </a:cubicBezTo>
                      <a:cubicBezTo>
                        <a:pt x="6526" y="28639"/>
                        <a:pt x="129" y="22242"/>
                        <a:pt x="129" y="14352"/>
                      </a:cubicBezTo>
                      <a:cubicBezTo>
                        <a:pt x="129" y="6461"/>
                        <a:pt x="6526" y="64"/>
                        <a:pt x="14417" y="64"/>
                      </a:cubicBezTo>
                      <a:cubicBezTo>
                        <a:pt x="22307" y="64"/>
                        <a:pt x="28704" y="6461"/>
                        <a:pt x="28704" y="14352"/>
                      </a:cubicBezTo>
                      <a:close/>
                    </a:path>
                  </a:pathLst>
                </a:custGeom>
                <a:grpFill/>
                <a:ln w="9525" cap="flat">
                  <a:solidFill>
                    <a:srgbClr val="000000"/>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225B61"/>
                    </a:solidFill>
                    <a:effectLst/>
                    <a:uLnTx/>
                    <a:uFillTx/>
                  </a:endParaRPr>
                </a:p>
              </p:txBody>
            </p:sp>
            <p:sp>
              <p:nvSpPr>
                <p:cNvPr id="356" name="Freeform: Shape 355">
                  <a:extLst>
                    <a:ext uri="{FF2B5EF4-FFF2-40B4-BE49-F238E27FC236}">
                      <a16:creationId xmlns:a16="http://schemas.microsoft.com/office/drawing/2014/main" id="{5CBE1365-FF28-F932-4671-A3F304E0DF19}"/>
                    </a:ext>
                  </a:extLst>
                </p:cNvPr>
                <p:cNvSpPr/>
                <p:nvPr/>
              </p:nvSpPr>
              <p:spPr>
                <a:xfrm>
                  <a:off x="3845301" y="5012053"/>
                  <a:ext cx="28575" cy="28575"/>
                </a:xfrm>
                <a:custGeom>
                  <a:avLst/>
                  <a:gdLst>
                    <a:gd name="connsiteX0" fmla="*/ 28704 w 28575"/>
                    <a:gd name="connsiteY0" fmla="*/ 14352 h 28575"/>
                    <a:gd name="connsiteX1" fmla="*/ 14417 w 28575"/>
                    <a:gd name="connsiteY1" fmla="*/ 28639 h 28575"/>
                    <a:gd name="connsiteX2" fmla="*/ 129 w 28575"/>
                    <a:gd name="connsiteY2" fmla="*/ 14352 h 28575"/>
                    <a:gd name="connsiteX3" fmla="*/ 14417 w 28575"/>
                    <a:gd name="connsiteY3" fmla="*/ 64 h 28575"/>
                    <a:gd name="connsiteX4" fmla="*/ 28704 w 28575"/>
                    <a:gd name="connsiteY4" fmla="*/ 14352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8704" y="14352"/>
                      </a:moveTo>
                      <a:cubicBezTo>
                        <a:pt x="28704" y="22242"/>
                        <a:pt x="22307" y="28639"/>
                        <a:pt x="14417" y="28639"/>
                      </a:cubicBezTo>
                      <a:cubicBezTo>
                        <a:pt x="6526" y="28639"/>
                        <a:pt x="129" y="22242"/>
                        <a:pt x="129" y="14352"/>
                      </a:cubicBezTo>
                      <a:cubicBezTo>
                        <a:pt x="129" y="6461"/>
                        <a:pt x="6526" y="64"/>
                        <a:pt x="14417" y="64"/>
                      </a:cubicBezTo>
                      <a:cubicBezTo>
                        <a:pt x="22307" y="64"/>
                        <a:pt x="28704" y="6461"/>
                        <a:pt x="28704" y="14352"/>
                      </a:cubicBezTo>
                      <a:close/>
                    </a:path>
                  </a:pathLst>
                </a:custGeom>
                <a:grpFill/>
                <a:ln w="9525" cap="flat">
                  <a:solidFill>
                    <a:srgbClr val="000000"/>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225B61"/>
                    </a:solidFill>
                    <a:effectLst/>
                    <a:uLnTx/>
                    <a:uFillTx/>
                  </a:endParaRPr>
                </a:p>
              </p:txBody>
            </p:sp>
            <p:sp>
              <p:nvSpPr>
                <p:cNvPr id="357" name="Freeform: Shape 356">
                  <a:extLst>
                    <a:ext uri="{FF2B5EF4-FFF2-40B4-BE49-F238E27FC236}">
                      <a16:creationId xmlns:a16="http://schemas.microsoft.com/office/drawing/2014/main" id="{8835239F-376C-629F-F12A-8B67657A6BAB}"/>
                    </a:ext>
                  </a:extLst>
                </p:cNvPr>
                <p:cNvSpPr/>
                <p:nvPr/>
              </p:nvSpPr>
              <p:spPr>
                <a:xfrm>
                  <a:off x="3911976" y="5012053"/>
                  <a:ext cx="28575" cy="28575"/>
                </a:xfrm>
                <a:custGeom>
                  <a:avLst/>
                  <a:gdLst>
                    <a:gd name="connsiteX0" fmla="*/ 14417 w 28575"/>
                    <a:gd name="connsiteY0" fmla="*/ 28639 h 28575"/>
                    <a:gd name="connsiteX1" fmla="*/ 28704 w 28575"/>
                    <a:gd name="connsiteY1" fmla="*/ 14352 h 28575"/>
                    <a:gd name="connsiteX2" fmla="*/ 14417 w 28575"/>
                    <a:gd name="connsiteY2" fmla="*/ 64 h 28575"/>
                    <a:gd name="connsiteX3" fmla="*/ 129 w 28575"/>
                    <a:gd name="connsiteY3" fmla="*/ 14352 h 28575"/>
                    <a:gd name="connsiteX4" fmla="*/ 14417 w 28575"/>
                    <a:gd name="connsiteY4" fmla="*/ 2863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4417" y="28639"/>
                      </a:moveTo>
                      <a:cubicBezTo>
                        <a:pt x="22307" y="28639"/>
                        <a:pt x="28704" y="22242"/>
                        <a:pt x="28704" y="14352"/>
                      </a:cubicBezTo>
                      <a:cubicBezTo>
                        <a:pt x="28704" y="6461"/>
                        <a:pt x="22307" y="64"/>
                        <a:pt x="14417" y="64"/>
                      </a:cubicBezTo>
                      <a:cubicBezTo>
                        <a:pt x="6526" y="64"/>
                        <a:pt x="129" y="6461"/>
                        <a:pt x="129" y="14352"/>
                      </a:cubicBezTo>
                      <a:cubicBezTo>
                        <a:pt x="129" y="22242"/>
                        <a:pt x="6526" y="28639"/>
                        <a:pt x="14417" y="28639"/>
                      </a:cubicBezTo>
                      <a:close/>
                    </a:path>
                  </a:pathLst>
                </a:custGeom>
                <a:grpFill/>
                <a:ln w="9525" cap="flat">
                  <a:solidFill>
                    <a:srgbClr val="000000"/>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225B61"/>
                    </a:solidFill>
                    <a:effectLst/>
                    <a:uLnTx/>
                    <a:uFillTx/>
                  </a:endParaRPr>
                </a:p>
              </p:txBody>
            </p:sp>
            <p:sp>
              <p:nvSpPr>
                <p:cNvPr id="358" name="Freeform: Shape 357">
                  <a:extLst>
                    <a:ext uri="{FF2B5EF4-FFF2-40B4-BE49-F238E27FC236}">
                      <a16:creationId xmlns:a16="http://schemas.microsoft.com/office/drawing/2014/main" id="{0FD35E27-B065-8E7B-5E73-4E22238C035B}"/>
                    </a:ext>
                  </a:extLst>
                </p:cNvPr>
                <p:cNvSpPr/>
                <p:nvPr/>
              </p:nvSpPr>
              <p:spPr>
                <a:xfrm>
                  <a:off x="3845301" y="5069203"/>
                  <a:ext cx="28575" cy="28575"/>
                </a:xfrm>
                <a:custGeom>
                  <a:avLst/>
                  <a:gdLst>
                    <a:gd name="connsiteX0" fmla="*/ 28704 w 28575"/>
                    <a:gd name="connsiteY0" fmla="*/ 14352 h 28575"/>
                    <a:gd name="connsiteX1" fmla="*/ 14417 w 28575"/>
                    <a:gd name="connsiteY1" fmla="*/ 28639 h 28575"/>
                    <a:gd name="connsiteX2" fmla="*/ 129 w 28575"/>
                    <a:gd name="connsiteY2" fmla="*/ 14352 h 28575"/>
                    <a:gd name="connsiteX3" fmla="*/ 14417 w 28575"/>
                    <a:gd name="connsiteY3" fmla="*/ 64 h 28575"/>
                    <a:gd name="connsiteX4" fmla="*/ 28704 w 28575"/>
                    <a:gd name="connsiteY4" fmla="*/ 14352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8704" y="14352"/>
                      </a:moveTo>
                      <a:cubicBezTo>
                        <a:pt x="28704" y="22242"/>
                        <a:pt x="22307" y="28639"/>
                        <a:pt x="14417" y="28639"/>
                      </a:cubicBezTo>
                      <a:cubicBezTo>
                        <a:pt x="6526" y="28639"/>
                        <a:pt x="129" y="22242"/>
                        <a:pt x="129" y="14352"/>
                      </a:cubicBezTo>
                      <a:cubicBezTo>
                        <a:pt x="129" y="6461"/>
                        <a:pt x="6526" y="64"/>
                        <a:pt x="14417" y="64"/>
                      </a:cubicBezTo>
                      <a:cubicBezTo>
                        <a:pt x="22307" y="64"/>
                        <a:pt x="28704" y="6461"/>
                        <a:pt x="28704" y="14352"/>
                      </a:cubicBezTo>
                      <a:close/>
                    </a:path>
                  </a:pathLst>
                </a:custGeom>
                <a:grpFill/>
                <a:ln w="9525" cap="flat">
                  <a:solidFill>
                    <a:srgbClr val="000000"/>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225B61"/>
                    </a:solidFill>
                    <a:effectLst/>
                    <a:uLnTx/>
                    <a:uFillTx/>
                  </a:endParaRPr>
                </a:p>
              </p:txBody>
            </p:sp>
            <p:sp>
              <p:nvSpPr>
                <p:cNvPr id="359" name="Freeform: Shape 358">
                  <a:extLst>
                    <a:ext uri="{FF2B5EF4-FFF2-40B4-BE49-F238E27FC236}">
                      <a16:creationId xmlns:a16="http://schemas.microsoft.com/office/drawing/2014/main" id="{70D25EDB-87E8-291F-E235-E4F4D4C654B2}"/>
                    </a:ext>
                  </a:extLst>
                </p:cNvPr>
                <p:cNvSpPr/>
                <p:nvPr/>
              </p:nvSpPr>
              <p:spPr>
                <a:xfrm>
                  <a:off x="3778626" y="5069203"/>
                  <a:ext cx="28575" cy="28575"/>
                </a:xfrm>
                <a:custGeom>
                  <a:avLst/>
                  <a:gdLst>
                    <a:gd name="connsiteX0" fmla="*/ 14417 w 28575"/>
                    <a:gd name="connsiteY0" fmla="*/ 28639 h 28575"/>
                    <a:gd name="connsiteX1" fmla="*/ 28704 w 28575"/>
                    <a:gd name="connsiteY1" fmla="*/ 14352 h 28575"/>
                    <a:gd name="connsiteX2" fmla="*/ 14417 w 28575"/>
                    <a:gd name="connsiteY2" fmla="*/ 64 h 28575"/>
                    <a:gd name="connsiteX3" fmla="*/ 129 w 28575"/>
                    <a:gd name="connsiteY3" fmla="*/ 14352 h 28575"/>
                    <a:gd name="connsiteX4" fmla="*/ 14417 w 28575"/>
                    <a:gd name="connsiteY4" fmla="*/ 2863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4417" y="28639"/>
                      </a:moveTo>
                      <a:cubicBezTo>
                        <a:pt x="22307" y="28639"/>
                        <a:pt x="28704" y="22242"/>
                        <a:pt x="28704" y="14352"/>
                      </a:cubicBezTo>
                      <a:cubicBezTo>
                        <a:pt x="28704" y="6461"/>
                        <a:pt x="22307" y="64"/>
                        <a:pt x="14417" y="64"/>
                      </a:cubicBezTo>
                      <a:cubicBezTo>
                        <a:pt x="6526" y="64"/>
                        <a:pt x="129" y="6461"/>
                        <a:pt x="129" y="14352"/>
                      </a:cubicBezTo>
                      <a:cubicBezTo>
                        <a:pt x="129" y="22242"/>
                        <a:pt x="6526" y="28639"/>
                        <a:pt x="14417" y="28639"/>
                      </a:cubicBezTo>
                      <a:close/>
                    </a:path>
                  </a:pathLst>
                </a:custGeom>
                <a:grpFill/>
                <a:ln w="9525" cap="flat">
                  <a:solidFill>
                    <a:srgbClr val="000000"/>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225B61"/>
                    </a:solidFill>
                    <a:effectLst/>
                    <a:uLnTx/>
                    <a:uFillTx/>
                  </a:endParaRPr>
                </a:p>
              </p:txBody>
            </p:sp>
            <p:sp>
              <p:nvSpPr>
                <p:cNvPr id="360" name="Freeform: Shape 359">
                  <a:extLst>
                    <a:ext uri="{FF2B5EF4-FFF2-40B4-BE49-F238E27FC236}">
                      <a16:creationId xmlns:a16="http://schemas.microsoft.com/office/drawing/2014/main" id="{E222F6E5-B7E7-F505-F9A0-BE9E1739AF44}"/>
                    </a:ext>
                  </a:extLst>
                </p:cNvPr>
                <p:cNvSpPr/>
                <p:nvPr/>
              </p:nvSpPr>
              <p:spPr>
                <a:xfrm>
                  <a:off x="3911976" y="5069203"/>
                  <a:ext cx="28575" cy="28575"/>
                </a:xfrm>
                <a:custGeom>
                  <a:avLst/>
                  <a:gdLst>
                    <a:gd name="connsiteX0" fmla="*/ 28704 w 28575"/>
                    <a:gd name="connsiteY0" fmla="*/ 14352 h 28575"/>
                    <a:gd name="connsiteX1" fmla="*/ 14417 w 28575"/>
                    <a:gd name="connsiteY1" fmla="*/ 28639 h 28575"/>
                    <a:gd name="connsiteX2" fmla="*/ 129 w 28575"/>
                    <a:gd name="connsiteY2" fmla="*/ 14352 h 28575"/>
                    <a:gd name="connsiteX3" fmla="*/ 14417 w 28575"/>
                    <a:gd name="connsiteY3" fmla="*/ 64 h 28575"/>
                    <a:gd name="connsiteX4" fmla="*/ 28704 w 28575"/>
                    <a:gd name="connsiteY4" fmla="*/ 14352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8704" y="14352"/>
                      </a:moveTo>
                      <a:cubicBezTo>
                        <a:pt x="28704" y="22242"/>
                        <a:pt x="22307" y="28639"/>
                        <a:pt x="14417" y="28639"/>
                      </a:cubicBezTo>
                      <a:cubicBezTo>
                        <a:pt x="6526" y="28639"/>
                        <a:pt x="129" y="22242"/>
                        <a:pt x="129" y="14352"/>
                      </a:cubicBezTo>
                      <a:cubicBezTo>
                        <a:pt x="129" y="6461"/>
                        <a:pt x="6526" y="64"/>
                        <a:pt x="14417" y="64"/>
                      </a:cubicBezTo>
                      <a:cubicBezTo>
                        <a:pt x="22307" y="64"/>
                        <a:pt x="28704" y="6461"/>
                        <a:pt x="28704" y="14352"/>
                      </a:cubicBezTo>
                      <a:close/>
                    </a:path>
                  </a:pathLst>
                </a:custGeom>
                <a:grpFill/>
                <a:ln w="9525" cap="flat">
                  <a:solidFill>
                    <a:srgbClr val="000000"/>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225B61"/>
                    </a:solidFill>
                    <a:effectLst/>
                    <a:uLnTx/>
                    <a:uFillTx/>
                  </a:endParaRPr>
                </a:p>
              </p:txBody>
            </p:sp>
          </p:grpSp>
          <p:grpSp>
            <p:nvGrpSpPr>
              <p:cNvPr id="347" name="Group 346">
                <a:extLst>
                  <a:ext uri="{FF2B5EF4-FFF2-40B4-BE49-F238E27FC236}">
                    <a16:creationId xmlns:a16="http://schemas.microsoft.com/office/drawing/2014/main" id="{52AB1CB1-ACD2-BEEC-F96C-C6BECDF66880}"/>
                  </a:ext>
                </a:extLst>
              </p:cNvPr>
              <p:cNvGrpSpPr/>
              <p:nvPr/>
            </p:nvGrpSpPr>
            <p:grpSpPr>
              <a:xfrm>
                <a:off x="6910808" y="3542234"/>
                <a:ext cx="95015" cy="120928"/>
                <a:chOff x="3878639" y="6897922"/>
                <a:chExt cx="209550" cy="266701"/>
              </a:xfrm>
              <a:noFill/>
            </p:grpSpPr>
            <p:sp>
              <p:nvSpPr>
                <p:cNvPr id="352" name="Freeform: Shape 351">
                  <a:extLst>
                    <a:ext uri="{FF2B5EF4-FFF2-40B4-BE49-F238E27FC236}">
                      <a16:creationId xmlns:a16="http://schemas.microsoft.com/office/drawing/2014/main" id="{58FEF1EF-F6CC-DB7A-44FC-6B4EC193515D}"/>
                    </a:ext>
                  </a:extLst>
                </p:cNvPr>
                <p:cNvSpPr/>
                <p:nvPr/>
              </p:nvSpPr>
              <p:spPr>
                <a:xfrm>
                  <a:off x="3878639" y="6963318"/>
                  <a:ext cx="209550" cy="201305"/>
                </a:xfrm>
                <a:custGeom>
                  <a:avLst/>
                  <a:gdLst>
                    <a:gd name="connsiteX0" fmla="*/ 257 w 209550"/>
                    <a:gd name="connsiteY0" fmla="*/ 64 h 201305"/>
                    <a:gd name="connsiteX1" fmla="*/ 257 w 209550"/>
                    <a:gd name="connsiteY1" fmla="*/ 153880 h 201305"/>
                    <a:gd name="connsiteX2" fmla="*/ 283 w 209550"/>
                    <a:gd name="connsiteY2" fmla="*/ 153880 h 201305"/>
                    <a:gd name="connsiteX3" fmla="*/ 9812 w 209550"/>
                    <a:gd name="connsiteY3" fmla="*/ 173663 h 201305"/>
                    <a:gd name="connsiteX4" fmla="*/ 32901 w 209550"/>
                    <a:gd name="connsiteY4" fmla="*/ 188450 h 201305"/>
                    <a:gd name="connsiteX5" fmla="*/ 105214 w 209550"/>
                    <a:gd name="connsiteY5" fmla="*/ 201369 h 201305"/>
                    <a:gd name="connsiteX6" fmla="*/ 177354 w 209550"/>
                    <a:gd name="connsiteY6" fmla="*/ 188446 h 201305"/>
                    <a:gd name="connsiteX7" fmla="*/ 200323 w 209550"/>
                    <a:gd name="connsiteY7" fmla="*/ 173648 h 201305"/>
                    <a:gd name="connsiteX8" fmla="*/ 209789 w 209550"/>
                    <a:gd name="connsiteY8" fmla="*/ 153691 h 201305"/>
                    <a:gd name="connsiteX9" fmla="*/ 209807 w 209550"/>
                    <a:gd name="connsiteY9" fmla="*/ 153691 h 201305"/>
                    <a:gd name="connsiteX10" fmla="*/ 209806 w 209550"/>
                    <a:gd name="connsiteY10" fmla="*/ 64 h 201305"/>
                    <a:gd name="connsiteX11" fmla="*/ 206523 w 209550"/>
                    <a:gd name="connsiteY11" fmla="*/ 3281 h 201305"/>
                    <a:gd name="connsiteX12" fmla="*/ 180584 w 209550"/>
                    <a:gd name="connsiteY12" fmla="*/ 17990 h 201305"/>
                    <a:gd name="connsiteX13" fmla="*/ 105032 w 209550"/>
                    <a:gd name="connsiteY13" fmla="*/ 29917 h 201305"/>
                    <a:gd name="connsiteX14" fmla="*/ 29480 w 209550"/>
                    <a:gd name="connsiteY14" fmla="*/ 17990 h 201305"/>
                    <a:gd name="connsiteX15" fmla="*/ 3541 w 209550"/>
                    <a:gd name="connsiteY15" fmla="*/ 3281 h 201305"/>
                    <a:gd name="connsiteX16" fmla="*/ 257 w 209550"/>
                    <a:gd name="connsiteY16" fmla="*/ 64 h 201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9550" h="201305">
                      <a:moveTo>
                        <a:pt x="257" y="64"/>
                      </a:moveTo>
                      <a:lnTo>
                        <a:pt x="257" y="153880"/>
                      </a:lnTo>
                      <a:lnTo>
                        <a:pt x="283" y="153880"/>
                      </a:lnTo>
                      <a:cubicBezTo>
                        <a:pt x="625" y="161435"/>
                        <a:pt x="4343" y="168113"/>
                        <a:pt x="9812" y="173663"/>
                      </a:cubicBezTo>
                      <a:cubicBezTo>
                        <a:pt x="15536" y="179471"/>
                        <a:pt x="23515" y="184421"/>
                        <a:pt x="32901" y="188450"/>
                      </a:cubicBezTo>
                      <a:cubicBezTo>
                        <a:pt x="51701" y="196519"/>
                        <a:pt x="77270" y="201369"/>
                        <a:pt x="105214" y="201369"/>
                      </a:cubicBezTo>
                      <a:cubicBezTo>
                        <a:pt x="133157" y="201369"/>
                        <a:pt x="158641" y="196519"/>
                        <a:pt x="177354" y="188446"/>
                      </a:cubicBezTo>
                      <a:cubicBezTo>
                        <a:pt x="186698" y="184416"/>
                        <a:pt x="194634" y="179461"/>
                        <a:pt x="200323" y="173648"/>
                      </a:cubicBezTo>
                      <a:cubicBezTo>
                        <a:pt x="205807" y="168046"/>
                        <a:pt x="209504" y="161306"/>
                        <a:pt x="209789" y="153691"/>
                      </a:cubicBezTo>
                      <a:lnTo>
                        <a:pt x="209807" y="153691"/>
                      </a:lnTo>
                      <a:lnTo>
                        <a:pt x="209806" y="64"/>
                      </a:lnTo>
                      <a:cubicBezTo>
                        <a:pt x="208751" y="1205"/>
                        <a:pt x="207649" y="2278"/>
                        <a:pt x="206523" y="3281"/>
                      </a:cubicBezTo>
                      <a:cubicBezTo>
                        <a:pt x="199653" y="9400"/>
                        <a:pt x="190556" y="14232"/>
                        <a:pt x="180584" y="17990"/>
                      </a:cubicBezTo>
                      <a:cubicBezTo>
                        <a:pt x="160530" y="25546"/>
                        <a:pt x="133816" y="29917"/>
                        <a:pt x="105032" y="29917"/>
                      </a:cubicBezTo>
                      <a:cubicBezTo>
                        <a:pt x="76248" y="29917"/>
                        <a:pt x="49534" y="25546"/>
                        <a:pt x="29480" y="17990"/>
                      </a:cubicBezTo>
                      <a:cubicBezTo>
                        <a:pt x="19508" y="14232"/>
                        <a:pt x="10411" y="9400"/>
                        <a:pt x="3541" y="3281"/>
                      </a:cubicBezTo>
                      <a:cubicBezTo>
                        <a:pt x="2415" y="2278"/>
                        <a:pt x="1313" y="1205"/>
                        <a:pt x="257" y="64"/>
                      </a:cubicBezTo>
                      <a:close/>
                    </a:path>
                  </a:pathLst>
                </a:custGeom>
                <a:grpFill/>
                <a:ln w="9525" cap="flat">
                  <a:solidFill>
                    <a:srgbClr val="000000"/>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225B61"/>
                    </a:solidFill>
                    <a:effectLst/>
                    <a:uLnTx/>
                    <a:uFillTx/>
                  </a:endParaRPr>
                </a:p>
              </p:txBody>
            </p:sp>
            <p:sp>
              <p:nvSpPr>
                <p:cNvPr id="353" name="Freeform: Shape 352">
                  <a:extLst>
                    <a:ext uri="{FF2B5EF4-FFF2-40B4-BE49-F238E27FC236}">
                      <a16:creationId xmlns:a16="http://schemas.microsoft.com/office/drawing/2014/main" id="{0218E87E-EB18-6D0C-F5A3-5E86EBC04177}"/>
                    </a:ext>
                  </a:extLst>
                </p:cNvPr>
                <p:cNvSpPr/>
                <p:nvPr/>
              </p:nvSpPr>
              <p:spPr>
                <a:xfrm>
                  <a:off x="3878639" y="6897922"/>
                  <a:ext cx="209550" cy="85725"/>
                </a:xfrm>
                <a:custGeom>
                  <a:avLst/>
                  <a:gdLst>
                    <a:gd name="connsiteX0" fmla="*/ 209806 w 209550"/>
                    <a:gd name="connsiteY0" fmla="*/ 42771 h 85725"/>
                    <a:gd name="connsiteX1" fmla="*/ 209807 w 209550"/>
                    <a:gd name="connsiteY1" fmla="*/ 42927 h 85725"/>
                    <a:gd name="connsiteX2" fmla="*/ 209806 w 209550"/>
                    <a:gd name="connsiteY2" fmla="*/ 43082 h 85725"/>
                    <a:gd name="connsiteX3" fmla="*/ 200187 w 209550"/>
                    <a:gd name="connsiteY3" fmla="*/ 61565 h 85725"/>
                    <a:gd name="connsiteX4" fmla="*/ 177226 w 209550"/>
                    <a:gd name="connsiteY4" fmla="*/ 74474 h 85725"/>
                    <a:gd name="connsiteX5" fmla="*/ 105032 w 209550"/>
                    <a:gd name="connsiteY5" fmla="*/ 85789 h 85725"/>
                    <a:gd name="connsiteX6" fmla="*/ 32838 w 209550"/>
                    <a:gd name="connsiteY6" fmla="*/ 74474 h 85725"/>
                    <a:gd name="connsiteX7" fmla="*/ 12253 w 209550"/>
                    <a:gd name="connsiteY7" fmla="*/ 63539 h 85725"/>
                    <a:gd name="connsiteX8" fmla="*/ 11898 w 209550"/>
                    <a:gd name="connsiteY8" fmla="*/ 63261 h 85725"/>
                    <a:gd name="connsiteX9" fmla="*/ 9877 w 209550"/>
                    <a:gd name="connsiteY9" fmla="*/ 61565 h 85725"/>
                    <a:gd name="connsiteX10" fmla="*/ 257 w 209550"/>
                    <a:gd name="connsiteY10" fmla="*/ 42927 h 85725"/>
                    <a:gd name="connsiteX11" fmla="*/ 360 w 209550"/>
                    <a:gd name="connsiteY11" fmla="*/ 40889 h 85725"/>
                    <a:gd name="connsiteX12" fmla="*/ 438 w 209550"/>
                    <a:gd name="connsiteY12" fmla="*/ 40238 h 85725"/>
                    <a:gd name="connsiteX13" fmla="*/ 9877 w 209550"/>
                    <a:gd name="connsiteY13" fmla="*/ 24288 h 85725"/>
                    <a:gd name="connsiteX14" fmla="*/ 32838 w 209550"/>
                    <a:gd name="connsiteY14" fmla="*/ 11379 h 85725"/>
                    <a:gd name="connsiteX15" fmla="*/ 105032 w 209550"/>
                    <a:gd name="connsiteY15" fmla="*/ 64 h 85725"/>
                    <a:gd name="connsiteX16" fmla="*/ 177226 w 209550"/>
                    <a:gd name="connsiteY16" fmla="*/ 11379 h 85725"/>
                    <a:gd name="connsiteX17" fmla="*/ 200187 w 209550"/>
                    <a:gd name="connsiteY17" fmla="*/ 24288 h 85725"/>
                    <a:gd name="connsiteX18" fmla="*/ 201500 w 209550"/>
                    <a:gd name="connsiteY18" fmla="*/ 25510 h 85725"/>
                    <a:gd name="connsiteX19" fmla="*/ 209806 w 209550"/>
                    <a:gd name="connsiteY19" fmla="*/ 42771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09550" h="85725">
                      <a:moveTo>
                        <a:pt x="209806" y="42771"/>
                      </a:moveTo>
                      <a:lnTo>
                        <a:pt x="209807" y="42927"/>
                      </a:lnTo>
                      <a:lnTo>
                        <a:pt x="209806" y="43082"/>
                      </a:lnTo>
                      <a:cubicBezTo>
                        <a:pt x="209751" y="50314"/>
                        <a:pt x="205824" y="56544"/>
                        <a:pt x="200187" y="61565"/>
                      </a:cubicBezTo>
                      <a:cubicBezTo>
                        <a:pt x="194498" y="66633"/>
                        <a:pt x="186570" y="70953"/>
                        <a:pt x="177226" y="74474"/>
                      </a:cubicBezTo>
                      <a:cubicBezTo>
                        <a:pt x="158497" y="81531"/>
                        <a:pt x="132972" y="85789"/>
                        <a:pt x="105032" y="85789"/>
                      </a:cubicBezTo>
                      <a:cubicBezTo>
                        <a:pt x="77092" y="85789"/>
                        <a:pt x="51567" y="81531"/>
                        <a:pt x="32838" y="74474"/>
                      </a:cubicBezTo>
                      <a:cubicBezTo>
                        <a:pt x="24731" y="71420"/>
                        <a:pt x="17690" y="67763"/>
                        <a:pt x="12253" y="63539"/>
                      </a:cubicBezTo>
                      <a:lnTo>
                        <a:pt x="11898" y="63261"/>
                      </a:lnTo>
                      <a:cubicBezTo>
                        <a:pt x="11196" y="62705"/>
                        <a:pt x="10522" y="62140"/>
                        <a:pt x="9877" y="61565"/>
                      </a:cubicBezTo>
                      <a:cubicBezTo>
                        <a:pt x="4200" y="56508"/>
                        <a:pt x="257" y="50226"/>
                        <a:pt x="257" y="42927"/>
                      </a:cubicBezTo>
                      <a:cubicBezTo>
                        <a:pt x="257" y="42238"/>
                        <a:pt x="292" y="41559"/>
                        <a:pt x="360" y="40889"/>
                      </a:cubicBezTo>
                      <a:cubicBezTo>
                        <a:pt x="383" y="40671"/>
                        <a:pt x="408" y="40454"/>
                        <a:pt x="438" y="40238"/>
                      </a:cubicBezTo>
                      <a:cubicBezTo>
                        <a:pt x="1270" y="34076"/>
                        <a:pt x="4910" y="28712"/>
                        <a:pt x="9877" y="24288"/>
                      </a:cubicBezTo>
                      <a:cubicBezTo>
                        <a:pt x="15566" y="19220"/>
                        <a:pt x="23494" y="14900"/>
                        <a:pt x="32838" y="11379"/>
                      </a:cubicBezTo>
                      <a:cubicBezTo>
                        <a:pt x="51567" y="4322"/>
                        <a:pt x="77092" y="64"/>
                        <a:pt x="105032" y="64"/>
                      </a:cubicBezTo>
                      <a:cubicBezTo>
                        <a:pt x="132972" y="64"/>
                        <a:pt x="158497" y="4322"/>
                        <a:pt x="177226" y="11379"/>
                      </a:cubicBezTo>
                      <a:cubicBezTo>
                        <a:pt x="186570" y="14900"/>
                        <a:pt x="194498" y="19220"/>
                        <a:pt x="200187" y="24288"/>
                      </a:cubicBezTo>
                      <a:cubicBezTo>
                        <a:pt x="200636" y="24688"/>
                        <a:pt x="201074" y="25095"/>
                        <a:pt x="201500" y="25510"/>
                      </a:cubicBezTo>
                      <a:cubicBezTo>
                        <a:pt x="206425" y="30308"/>
                        <a:pt x="209756" y="36114"/>
                        <a:pt x="209806" y="42771"/>
                      </a:cubicBezTo>
                      <a:close/>
                    </a:path>
                  </a:pathLst>
                </a:custGeom>
                <a:grpFill/>
                <a:ln w="9525" cap="flat">
                  <a:solidFill>
                    <a:srgbClr val="000000"/>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225B61"/>
                    </a:solidFill>
                    <a:effectLst/>
                    <a:uLnTx/>
                    <a:uFillTx/>
                  </a:endParaRPr>
                </a:p>
              </p:txBody>
            </p:sp>
          </p:grpSp>
          <p:grpSp>
            <p:nvGrpSpPr>
              <p:cNvPr id="348" name="Group 347">
                <a:extLst>
                  <a:ext uri="{FF2B5EF4-FFF2-40B4-BE49-F238E27FC236}">
                    <a16:creationId xmlns:a16="http://schemas.microsoft.com/office/drawing/2014/main" id="{AA58A00B-3E22-306B-B13F-CA92581B6EB4}"/>
                  </a:ext>
                </a:extLst>
              </p:cNvPr>
              <p:cNvGrpSpPr/>
              <p:nvPr/>
            </p:nvGrpSpPr>
            <p:grpSpPr>
              <a:xfrm>
                <a:off x="6451821" y="3544277"/>
                <a:ext cx="117689" cy="116843"/>
                <a:chOff x="5200133" y="3503044"/>
                <a:chExt cx="117689" cy="116843"/>
              </a:xfrm>
            </p:grpSpPr>
            <p:sp>
              <p:nvSpPr>
                <p:cNvPr id="349" name="Freeform: Shape 348">
                  <a:extLst>
                    <a:ext uri="{FF2B5EF4-FFF2-40B4-BE49-F238E27FC236}">
                      <a16:creationId xmlns:a16="http://schemas.microsoft.com/office/drawing/2014/main" id="{713F0E9F-CC54-2CB2-3DB0-D288F9442BD7}"/>
                    </a:ext>
                  </a:extLst>
                </p:cNvPr>
                <p:cNvSpPr/>
                <p:nvPr/>
              </p:nvSpPr>
              <p:spPr>
                <a:xfrm>
                  <a:off x="5200133" y="3503044"/>
                  <a:ext cx="112290" cy="116843"/>
                </a:xfrm>
                <a:custGeom>
                  <a:avLst/>
                  <a:gdLst>
                    <a:gd name="connsiteX0" fmla="*/ 132057 w 247650"/>
                    <a:gd name="connsiteY0" fmla="*/ 257946 h 257690"/>
                    <a:gd name="connsiteX1" fmla="*/ 19306 w 247650"/>
                    <a:gd name="connsiteY1" fmla="*/ 257946 h 257690"/>
                    <a:gd name="connsiteX2" fmla="*/ 256 w 247650"/>
                    <a:gd name="connsiteY2" fmla="*/ 238896 h 257690"/>
                    <a:gd name="connsiteX3" fmla="*/ 256 w 247650"/>
                    <a:gd name="connsiteY3" fmla="*/ 114007 h 257690"/>
                    <a:gd name="connsiteX4" fmla="*/ 6533 w 247650"/>
                    <a:gd name="connsiteY4" fmla="*/ 99873 h 257690"/>
                    <a:gd name="connsiteX5" fmla="*/ 111317 w 247650"/>
                    <a:gd name="connsiteY5" fmla="*/ 5173 h 257690"/>
                    <a:gd name="connsiteX6" fmla="*/ 136864 w 247650"/>
                    <a:gd name="connsiteY6" fmla="*/ 5174 h 257690"/>
                    <a:gd name="connsiteX7" fmla="*/ 241630 w 247650"/>
                    <a:gd name="connsiteY7" fmla="*/ 99874 h 257690"/>
                    <a:gd name="connsiteX8" fmla="*/ 247906 w 247650"/>
                    <a:gd name="connsiteY8" fmla="*/ 114006 h 257690"/>
                    <a:gd name="connsiteX9" fmla="*/ 247906 w 247650"/>
                    <a:gd name="connsiteY9" fmla="*/ 200834 h 257690"/>
                    <a:gd name="connsiteX10" fmla="*/ 243144 w 247650"/>
                    <a:gd name="connsiteY10" fmla="*/ 200036 h 257690"/>
                    <a:gd name="connsiteX11" fmla="*/ 229905 w 247650"/>
                    <a:gd name="connsiteY11" fmla="*/ 208895 h 257690"/>
                    <a:gd name="connsiteX12" fmla="*/ 228857 w 247650"/>
                    <a:gd name="connsiteY12" fmla="*/ 210133 h 257690"/>
                    <a:gd name="connsiteX13" fmla="*/ 227809 w 247650"/>
                    <a:gd name="connsiteY13" fmla="*/ 208895 h 257690"/>
                    <a:gd name="connsiteX14" fmla="*/ 226403 w 247650"/>
                    <a:gd name="connsiteY14" fmla="*/ 206275 h 257690"/>
                    <a:gd name="connsiteX15" fmla="*/ 214569 w 247650"/>
                    <a:gd name="connsiteY15" fmla="*/ 200036 h 257690"/>
                    <a:gd name="connsiteX16" fmla="*/ 203893 w 247650"/>
                    <a:gd name="connsiteY16" fmla="*/ 204748 h 257690"/>
                    <a:gd name="connsiteX17" fmla="*/ 201330 w 247650"/>
                    <a:gd name="connsiteY17" fmla="*/ 208799 h 257690"/>
                    <a:gd name="connsiteX18" fmla="*/ 200282 w 247650"/>
                    <a:gd name="connsiteY18" fmla="*/ 210038 h 257690"/>
                    <a:gd name="connsiteX19" fmla="*/ 199234 w 247650"/>
                    <a:gd name="connsiteY19" fmla="*/ 208799 h 257690"/>
                    <a:gd name="connsiteX20" fmla="*/ 185899 w 247650"/>
                    <a:gd name="connsiteY20" fmla="*/ 199941 h 257690"/>
                    <a:gd name="connsiteX21" fmla="*/ 175905 w 247650"/>
                    <a:gd name="connsiteY21" fmla="*/ 204154 h 257690"/>
                    <a:gd name="connsiteX22" fmla="*/ 172755 w 247650"/>
                    <a:gd name="connsiteY22" fmla="*/ 208799 h 257690"/>
                    <a:gd name="connsiteX23" fmla="*/ 171707 w 247650"/>
                    <a:gd name="connsiteY23" fmla="*/ 210038 h 257690"/>
                    <a:gd name="connsiteX24" fmla="*/ 170659 w 247650"/>
                    <a:gd name="connsiteY24" fmla="*/ 208799 h 257690"/>
                    <a:gd name="connsiteX25" fmla="*/ 157324 w 247650"/>
                    <a:gd name="connsiteY25" fmla="*/ 199941 h 257690"/>
                    <a:gd name="connsiteX26" fmla="*/ 144180 w 247650"/>
                    <a:gd name="connsiteY26" fmla="*/ 209085 h 257690"/>
                    <a:gd name="connsiteX27" fmla="*/ 143608 w 247650"/>
                    <a:gd name="connsiteY27" fmla="*/ 210323 h 257690"/>
                    <a:gd name="connsiteX28" fmla="*/ 142370 w 247650"/>
                    <a:gd name="connsiteY28" fmla="*/ 210704 h 257690"/>
                    <a:gd name="connsiteX29" fmla="*/ 131607 w 247650"/>
                    <a:gd name="connsiteY29" fmla="*/ 227754 h 257690"/>
                    <a:gd name="connsiteX30" fmla="*/ 143668 w 247650"/>
                    <a:gd name="connsiteY30" fmla="*/ 238774 h 257690"/>
                    <a:gd name="connsiteX31" fmla="*/ 143608 w 247650"/>
                    <a:gd name="connsiteY31" fmla="*/ 238898 h 257690"/>
                    <a:gd name="connsiteX32" fmla="*/ 142370 w 247650"/>
                    <a:gd name="connsiteY32" fmla="*/ 239279 h 257690"/>
                    <a:gd name="connsiteX33" fmla="*/ 131607 w 247650"/>
                    <a:gd name="connsiteY33" fmla="*/ 256329 h 257690"/>
                    <a:gd name="connsiteX34" fmla="*/ 132057 w 247650"/>
                    <a:gd name="connsiteY34" fmla="*/ 257946 h 257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47650" h="257690">
                      <a:moveTo>
                        <a:pt x="132057" y="257946"/>
                      </a:moveTo>
                      <a:lnTo>
                        <a:pt x="19306" y="257946"/>
                      </a:lnTo>
                      <a:cubicBezTo>
                        <a:pt x="8785" y="257946"/>
                        <a:pt x="256" y="249418"/>
                        <a:pt x="256" y="238896"/>
                      </a:cubicBezTo>
                      <a:lnTo>
                        <a:pt x="256" y="114007"/>
                      </a:lnTo>
                      <a:cubicBezTo>
                        <a:pt x="256" y="108620"/>
                        <a:pt x="2536" y="103485"/>
                        <a:pt x="6533" y="99873"/>
                      </a:cubicBezTo>
                      <a:lnTo>
                        <a:pt x="111317" y="5173"/>
                      </a:lnTo>
                      <a:cubicBezTo>
                        <a:pt x="118571" y="-1383"/>
                        <a:pt x="129610" y="-1383"/>
                        <a:pt x="136864" y="5174"/>
                      </a:cubicBezTo>
                      <a:lnTo>
                        <a:pt x="241630" y="99874"/>
                      </a:lnTo>
                      <a:cubicBezTo>
                        <a:pt x="245626" y="103485"/>
                        <a:pt x="247906" y="108620"/>
                        <a:pt x="247906" y="114006"/>
                      </a:cubicBezTo>
                      <a:lnTo>
                        <a:pt x="247906" y="200834"/>
                      </a:lnTo>
                      <a:cubicBezTo>
                        <a:pt x="246411" y="200314"/>
                        <a:pt x="244807" y="200036"/>
                        <a:pt x="243144" y="200036"/>
                      </a:cubicBezTo>
                      <a:cubicBezTo>
                        <a:pt x="237239" y="200036"/>
                        <a:pt x="232095" y="203465"/>
                        <a:pt x="229905" y="208895"/>
                      </a:cubicBezTo>
                      <a:cubicBezTo>
                        <a:pt x="229809" y="209276"/>
                        <a:pt x="229333" y="209752"/>
                        <a:pt x="228857" y="210133"/>
                      </a:cubicBezTo>
                      <a:cubicBezTo>
                        <a:pt x="228381" y="209752"/>
                        <a:pt x="228000" y="209276"/>
                        <a:pt x="227809" y="208895"/>
                      </a:cubicBezTo>
                      <a:cubicBezTo>
                        <a:pt x="227436" y="207961"/>
                        <a:pt x="226962" y="207085"/>
                        <a:pt x="226403" y="206275"/>
                      </a:cubicBezTo>
                      <a:cubicBezTo>
                        <a:pt x="223811" y="202421"/>
                        <a:pt x="219441" y="200036"/>
                        <a:pt x="214569" y="200036"/>
                      </a:cubicBezTo>
                      <a:cubicBezTo>
                        <a:pt x="210358" y="200036"/>
                        <a:pt x="206535" y="201779"/>
                        <a:pt x="203893" y="204748"/>
                      </a:cubicBezTo>
                      <a:cubicBezTo>
                        <a:pt x="202814" y="205914"/>
                        <a:pt x="201938" y="207276"/>
                        <a:pt x="201330" y="208799"/>
                      </a:cubicBezTo>
                      <a:cubicBezTo>
                        <a:pt x="201234" y="209180"/>
                        <a:pt x="200758" y="209657"/>
                        <a:pt x="200282" y="210038"/>
                      </a:cubicBezTo>
                      <a:cubicBezTo>
                        <a:pt x="199806" y="209657"/>
                        <a:pt x="199425" y="209180"/>
                        <a:pt x="199234" y="208799"/>
                      </a:cubicBezTo>
                      <a:cubicBezTo>
                        <a:pt x="197043" y="203465"/>
                        <a:pt x="191995" y="199941"/>
                        <a:pt x="185899" y="199941"/>
                      </a:cubicBezTo>
                      <a:cubicBezTo>
                        <a:pt x="182024" y="200003"/>
                        <a:pt x="178477" y="201542"/>
                        <a:pt x="175905" y="204154"/>
                      </a:cubicBezTo>
                      <a:cubicBezTo>
                        <a:pt x="174553" y="205442"/>
                        <a:pt x="173470" y="207010"/>
                        <a:pt x="172755" y="208799"/>
                      </a:cubicBezTo>
                      <a:cubicBezTo>
                        <a:pt x="172659" y="209180"/>
                        <a:pt x="172183" y="209657"/>
                        <a:pt x="171707" y="210038"/>
                      </a:cubicBezTo>
                      <a:cubicBezTo>
                        <a:pt x="171231" y="209657"/>
                        <a:pt x="170850" y="209180"/>
                        <a:pt x="170659" y="208799"/>
                      </a:cubicBezTo>
                      <a:cubicBezTo>
                        <a:pt x="168468" y="203465"/>
                        <a:pt x="163420" y="199941"/>
                        <a:pt x="157324" y="199941"/>
                      </a:cubicBezTo>
                      <a:cubicBezTo>
                        <a:pt x="151419" y="200036"/>
                        <a:pt x="146275" y="203561"/>
                        <a:pt x="144180" y="209085"/>
                      </a:cubicBezTo>
                      <a:cubicBezTo>
                        <a:pt x="143799" y="209942"/>
                        <a:pt x="143608" y="210323"/>
                        <a:pt x="143608" y="210323"/>
                      </a:cubicBezTo>
                      <a:cubicBezTo>
                        <a:pt x="143418" y="210419"/>
                        <a:pt x="143132" y="210514"/>
                        <a:pt x="142370" y="210704"/>
                      </a:cubicBezTo>
                      <a:cubicBezTo>
                        <a:pt x="134750" y="212419"/>
                        <a:pt x="129892" y="220134"/>
                        <a:pt x="131607" y="227754"/>
                      </a:cubicBezTo>
                      <a:cubicBezTo>
                        <a:pt x="132898" y="233696"/>
                        <a:pt x="137693" y="238002"/>
                        <a:pt x="143668" y="238774"/>
                      </a:cubicBezTo>
                      <a:lnTo>
                        <a:pt x="143608" y="238898"/>
                      </a:lnTo>
                      <a:cubicBezTo>
                        <a:pt x="143418" y="238994"/>
                        <a:pt x="143132" y="239089"/>
                        <a:pt x="142370" y="239279"/>
                      </a:cubicBezTo>
                      <a:cubicBezTo>
                        <a:pt x="134750" y="240994"/>
                        <a:pt x="129892" y="248709"/>
                        <a:pt x="131607" y="256329"/>
                      </a:cubicBezTo>
                      <a:cubicBezTo>
                        <a:pt x="131727" y="256882"/>
                        <a:pt x="131877" y="257423"/>
                        <a:pt x="132057" y="257946"/>
                      </a:cubicBezTo>
                      <a:close/>
                    </a:path>
                  </a:pathLst>
                </a:custGeom>
                <a:noFill/>
                <a:ln w="9525" cap="flat">
                  <a:solidFill>
                    <a:srgbClr val="000000"/>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225B61"/>
                    </a:solidFill>
                    <a:effectLst/>
                    <a:uLnTx/>
                    <a:uFillTx/>
                  </a:endParaRPr>
                </a:p>
              </p:txBody>
            </p:sp>
            <p:sp>
              <p:nvSpPr>
                <p:cNvPr id="350" name="Freeform: Shape 349">
                  <a:extLst>
                    <a:ext uri="{FF2B5EF4-FFF2-40B4-BE49-F238E27FC236}">
                      <a16:creationId xmlns:a16="http://schemas.microsoft.com/office/drawing/2014/main" id="{AA7E5D1E-72A0-C321-49ED-C12DEB5BE59F}"/>
                    </a:ext>
                  </a:extLst>
                </p:cNvPr>
                <p:cNvSpPr/>
                <p:nvPr/>
              </p:nvSpPr>
              <p:spPr>
                <a:xfrm>
                  <a:off x="5263836" y="3597909"/>
                  <a:ext cx="53986" cy="9021"/>
                </a:xfrm>
                <a:custGeom>
                  <a:avLst/>
                  <a:gdLst>
                    <a:gd name="connsiteX0" fmla="*/ 19396 w 119064"/>
                    <a:gd name="connsiteY0" fmla="*/ 15812 h 19896"/>
                    <a:gd name="connsiteX1" fmla="*/ 17206 w 119064"/>
                    <a:gd name="connsiteY1" fmla="*/ 13839 h 19896"/>
                    <a:gd name="connsiteX2" fmla="*/ 15421 w 119064"/>
                    <a:gd name="connsiteY2" fmla="*/ 15600 h 19896"/>
                    <a:gd name="connsiteX3" fmla="*/ 6065 w 119064"/>
                    <a:gd name="connsiteY3" fmla="*/ 20036 h 19896"/>
                    <a:gd name="connsiteX4" fmla="*/ 373 w 119064"/>
                    <a:gd name="connsiteY4" fmla="*/ 16434 h 19896"/>
                    <a:gd name="connsiteX5" fmla="*/ 3975 w 119064"/>
                    <a:gd name="connsiteY5" fmla="*/ 10743 h 19896"/>
                    <a:gd name="connsiteX6" fmla="*/ 9216 w 119064"/>
                    <a:gd name="connsiteY6" fmla="*/ 8374 h 19896"/>
                    <a:gd name="connsiteX7" fmla="*/ 12486 w 119064"/>
                    <a:gd name="connsiteY7" fmla="*/ 3297 h 19896"/>
                    <a:gd name="connsiteX8" fmla="*/ 16481 w 119064"/>
                    <a:gd name="connsiteY8" fmla="*/ 277 h 19896"/>
                    <a:gd name="connsiteX9" fmla="*/ 16916 w 119064"/>
                    <a:gd name="connsiteY9" fmla="*/ 256 h 19896"/>
                    <a:gd name="connsiteX10" fmla="*/ 21339 w 119064"/>
                    <a:gd name="connsiteY10" fmla="*/ 3223 h 19896"/>
                    <a:gd name="connsiteX11" fmla="*/ 25311 w 119064"/>
                    <a:gd name="connsiteY11" fmla="*/ 8347 h 19896"/>
                    <a:gd name="connsiteX12" fmla="*/ 31142 w 119064"/>
                    <a:gd name="connsiteY12" fmla="*/ 10627 h 19896"/>
                    <a:gd name="connsiteX13" fmla="*/ 37074 w 119064"/>
                    <a:gd name="connsiteY13" fmla="*/ 8326 h 19896"/>
                    <a:gd name="connsiteX14" fmla="*/ 41049 w 119064"/>
                    <a:gd name="connsiteY14" fmla="*/ 3330 h 19896"/>
                    <a:gd name="connsiteX15" fmla="*/ 43704 w 119064"/>
                    <a:gd name="connsiteY15" fmla="*/ 609 h 19896"/>
                    <a:gd name="connsiteX16" fmla="*/ 45503 w 119064"/>
                    <a:gd name="connsiteY16" fmla="*/ 256 h 19896"/>
                    <a:gd name="connsiteX17" fmla="*/ 47300 w 119064"/>
                    <a:gd name="connsiteY17" fmla="*/ 609 h 19896"/>
                    <a:gd name="connsiteX18" fmla="*/ 49957 w 119064"/>
                    <a:gd name="connsiteY18" fmla="*/ 3331 h 19896"/>
                    <a:gd name="connsiteX19" fmla="*/ 53883 w 119064"/>
                    <a:gd name="connsiteY19" fmla="*/ 8347 h 19896"/>
                    <a:gd name="connsiteX20" fmla="*/ 59714 w 119064"/>
                    <a:gd name="connsiteY20" fmla="*/ 10627 h 19896"/>
                    <a:gd name="connsiteX21" fmla="*/ 65647 w 119064"/>
                    <a:gd name="connsiteY21" fmla="*/ 8326 h 19896"/>
                    <a:gd name="connsiteX22" fmla="*/ 69657 w 119064"/>
                    <a:gd name="connsiteY22" fmla="*/ 3244 h 19896"/>
                    <a:gd name="connsiteX23" fmla="*/ 69676 w 119064"/>
                    <a:gd name="connsiteY23" fmla="*/ 3197 h 19896"/>
                    <a:gd name="connsiteX24" fmla="*/ 72254 w 119064"/>
                    <a:gd name="connsiteY24" fmla="*/ 620 h 19896"/>
                    <a:gd name="connsiteX25" fmla="*/ 72361 w 119064"/>
                    <a:gd name="connsiteY25" fmla="*/ 577 h 19896"/>
                    <a:gd name="connsiteX26" fmla="*/ 75790 w 119064"/>
                    <a:gd name="connsiteY26" fmla="*/ 577 h 19896"/>
                    <a:gd name="connsiteX27" fmla="*/ 75899 w 119064"/>
                    <a:gd name="connsiteY27" fmla="*/ 620 h 19896"/>
                    <a:gd name="connsiteX28" fmla="*/ 78487 w 119064"/>
                    <a:gd name="connsiteY28" fmla="*/ 3223 h 19896"/>
                    <a:gd name="connsiteX29" fmla="*/ 82458 w 119064"/>
                    <a:gd name="connsiteY29" fmla="*/ 8347 h 19896"/>
                    <a:gd name="connsiteX30" fmla="*/ 88289 w 119064"/>
                    <a:gd name="connsiteY30" fmla="*/ 10627 h 19896"/>
                    <a:gd name="connsiteX31" fmla="*/ 94222 w 119064"/>
                    <a:gd name="connsiteY31" fmla="*/ 8326 h 19896"/>
                    <a:gd name="connsiteX32" fmla="*/ 98241 w 119064"/>
                    <a:gd name="connsiteY32" fmla="*/ 3223 h 19896"/>
                    <a:gd name="connsiteX33" fmla="*/ 100825 w 119064"/>
                    <a:gd name="connsiteY33" fmla="*/ 622 h 19896"/>
                    <a:gd name="connsiteX34" fmla="*/ 101188 w 119064"/>
                    <a:gd name="connsiteY34" fmla="*/ 487 h 19896"/>
                    <a:gd name="connsiteX35" fmla="*/ 102662 w 119064"/>
                    <a:gd name="connsiteY35" fmla="*/ 256 h 19896"/>
                    <a:gd name="connsiteX36" fmla="*/ 104448 w 119064"/>
                    <a:gd name="connsiteY36" fmla="*/ 609 h 19896"/>
                    <a:gd name="connsiteX37" fmla="*/ 106047 w 119064"/>
                    <a:gd name="connsiteY37" fmla="*/ 1680 h 19896"/>
                    <a:gd name="connsiteX38" fmla="*/ 107091 w 119064"/>
                    <a:gd name="connsiteY38" fmla="*/ 3297 h 19896"/>
                    <a:gd name="connsiteX39" fmla="*/ 110361 w 119064"/>
                    <a:gd name="connsiteY39" fmla="*/ 8374 h 19896"/>
                    <a:gd name="connsiteX40" fmla="*/ 115603 w 119064"/>
                    <a:gd name="connsiteY40" fmla="*/ 10743 h 19896"/>
                    <a:gd name="connsiteX41" fmla="*/ 119203 w 119064"/>
                    <a:gd name="connsiteY41" fmla="*/ 16434 h 19896"/>
                    <a:gd name="connsiteX42" fmla="*/ 113512 w 119064"/>
                    <a:gd name="connsiteY42" fmla="*/ 20036 h 19896"/>
                    <a:gd name="connsiteX43" fmla="*/ 104156 w 119064"/>
                    <a:gd name="connsiteY43" fmla="*/ 15600 h 19896"/>
                    <a:gd name="connsiteX44" fmla="*/ 102350 w 119064"/>
                    <a:gd name="connsiteY44" fmla="*/ 13814 h 19896"/>
                    <a:gd name="connsiteX45" fmla="*/ 100083 w 119064"/>
                    <a:gd name="connsiteY45" fmla="*/ 15834 h 19896"/>
                    <a:gd name="connsiteX46" fmla="*/ 88289 w 119064"/>
                    <a:gd name="connsiteY46" fmla="*/ 20152 h 19896"/>
                    <a:gd name="connsiteX47" fmla="*/ 76544 w 119064"/>
                    <a:gd name="connsiteY47" fmla="*/ 15812 h 19896"/>
                    <a:gd name="connsiteX48" fmla="*/ 74055 w 119064"/>
                    <a:gd name="connsiteY48" fmla="*/ 13526 h 19896"/>
                    <a:gd name="connsiteX49" fmla="*/ 71508 w 119064"/>
                    <a:gd name="connsiteY49" fmla="*/ 15834 h 19896"/>
                    <a:gd name="connsiteX50" fmla="*/ 59714 w 119064"/>
                    <a:gd name="connsiteY50" fmla="*/ 20152 h 19896"/>
                    <a:gd name="connsiteX51" fmla="*/ 47969 w 119064"/>
                    <a:gd name="connsiteY51" fmla="*/ 15812 h 19896"/>
                    <a:gd name="connsiteX52" fmla="*/ 45481 w 119064"/>
                    <a:gd name="connsiteY52" fmla="*/ 13527 h 19896"/>
                    <a:gd name="connsiteX53" fmla="*/ 42935 w 119064"/>
                    <a:gd name="connsiteY53" fmla="*/ 15834 h 19896"/>
                    <a:gd name="connsiteX54" fmla="*/ 31142 w 119064"/>
                    <a:gd name="connsiteY54" fmla="*/ 20152 h 19896"/>
                    <a:gd name="connsiteX55" fmla="*/ 19396 w 119064"/>
                    <a:gd name="connsiteY55" fmla="*/ 15812 h 19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19064" h="19896">
                      <a:moveTo>
                        <a:pt x="19396" y="15812"/>
                      </a:moveTo>
                      <a:cubicBezTo>
                        <a:pt x="18623" y="15201"/>
                        <a:pt x="17891" y="14539"/>
                        <a:pt x="17206" y="13839"/>
                      </a:cubicBezTo>
                      <a:cubicBezTo>
                        <a:pt x="16654" y="14464"/>
                        <a:pt x="16060" y="15051"/>
                        <a:pt x="15421" y="15600"/>
                      </a:cubicBezTo>
                      <a:cubicBezTo>
                        <a:pt x="12740" y="17902"/>
                        <a:pt x="9577" y="19245"/>
                        <a:pt x="6065" y="20036"/>
                      </a:cubicBezTo>
                      <a:cubicBezTo>
                        <a:pt x="3499" y="20613"/>
                        <a:pt x="950" y="19001"/>
                        <a:pt x="373" y="16434"/>
                      </a:cubicBezTo>
                      <a:cubicBezTo>
                        <a:pt x="-204" y="13868"/>
                        <a:pt x="1408" y="11320"/>
                        <a:pt x="3975" y="10743"/>
                      </a:cubicBezTo>
                      <a:cubicBezTo>
                        <a:pt x="6415" y="10193"/>
                        <a:pt x="8023" y="9399"/>
                        <a:pt x="9216" y="8374"/>
                      </a:cubicBezTo>
                      <a:cubicBezTo>
                        <a:pt x="10411" y="7348"/>
                        <a:pt x="11507" y="5820"/>
                        <a:pt x="12486" y="3297"/>
                      </a:cubicBezTo>
                      <a:cubicBezTo>
                        <a:pt x="13160" y="1559"/>
                        <a:pt x="14744" y="442"/>
                        <a:pt x="16481" y="277"/>
                      </a:cubicBezTo>
                      <a:cubicBezTo>
                        <a:pt x="16627" y="264"/>
                        <a:pt x="16771" y="257"/>
                        <a:pt x="16916" y="256"/>
                      </a:cubicBezTo>
                      <a:cubicBezTo>
                        <a:pt x="18799" y="252"/>
                        <a:pt x="20584" y="1372"/>
                        <a:pt x="21339" y="3223"/>
                      </a:cubicBezTo>
                      <a:cubicBezTo>
                        <a:pt x="22031" y="4922"/>
                        <a:pt x="23434" y="6861"/>
                        <a:pt x="25311" y="8347"/>
                      </a:cubicBezTo>
                      <a:cubicBezTo>
                        <a:pt x="27173" y="9822"/>
                        <a:pt x="29205" y="10627"/>
                        <a:pt x="31142" y="10627"/>
                      </a:cubicBezTo>
                      <a:cubicBezTo>
                        <a:pt x="33088" y="10627"/>
                        <a:pt x="35166" y="9814"/>
                        <a:pt x="37074" y="8326"/>
                      </a:cubicBezTo>
                      <a:cubicBezTo>
                        <a:pt x="38953" y="6859"/>
                        <a:pt x="40353" y="4972"/>
                        <a:pt x="41049" y="3330"/>
                      </a:cubicBezTo>
                      <a:cubicBezTo>
                        <a:pt x="41502" y="2137"/>
                        <a:pt x="42430" y="1129"/>
                        <a:pt x="43704" y="609"/>
                      </a:cubicBezTo>
                      <a:cubicBezTo>
                        <a:pt x="44293" y="369"/>
                        <a:pt x="44903" y="256"/>
                        <a:pt x="45503" y="256"/>
                      </a:cubicBezTo>
                      <a:cubicBezTo>
                        <a:pt x="46102" y="256"/>
                        <a:pt x="46711" y="369"/>
                        <a:pt x="47300" y="609"/>
                      </a:cubicBezTo>
                      <a:cubicBezTo>
                        <a:pt x="48575" y="1129"/>
                        <a:pt x="49503" y="2138"/>
                        <a:pt x="49957" y="3331"/>
                      </a:cubicBezTo>
                      <a:cubicBezTo>
                        <a:pt x="50663" y="5004"/>
                        <a:pt x="52046" y="6892"/>
                        <a:pt x="53883" y="8347"/>
                      </a:cubicBezTo>
                      <a:cubicBezTo>
                        <a:pt x="55745" y="9822"/>
                        <a:pt x="57778" y="10627"/>
                        <a:pt x="59714" y="10627"/>
                      </a:cubicBezTo>
                      <a:cubicBezTo>
                        <a:pt x="61660" y="10627"/>
                        <a:pt x="63739" y="9814"/>
                        <a:pt x="65647" y="8326"/>
                      </a:cubicBezTo>
                      <a:cubicBezTo>
                        <a:pt x="67559" y="6833"/>
                        <a:pt x="68975" y="4906"/>
                        <a:pt x="69657" y="3244"/>
                      </a:cubicBezTo>
                      <a:lnTo>
                        <a:pt x="69676" y="3197"/>
                      </a:lnTo>
                      <a:cubicBezTo>
                        <a:pt x="70179" y="1984"/>
                        <a:pt x="71127" y="1087"/>
                        <a:pt x="72254" y="620"/>
                      </a:cubicBezTo>
                      <a:lnTo>
                        <a:pt x="72361" y="577"/>
                      </a:lnTo>
                      <a:cubicBezTo>
                        <a:pt x="73428" y="166"/>
                        <a:pt x="74644" y="134"/>
                        <a:pt x="75790" y="577"/>
                      </a:cubicBezTo>
                      <a:lnTo>
                        <a:pt x="75899" y="620"/>
                      </a:lnTo>
                      <a:cubicBezTo>
                        <a:pt x="77033" y="1090"/>
                        <a:pt x="77987" y="1996"/>
                        <a:pt x="78487" y="3223"/>
                      </a:cubicBezTo>
                      <a:cubicBezTo>
                        <a:pt x="79179" y="4922"/>
                        <a:pt x="80582" y="6861"/>
                        <a:pt x="82458" y="8347"/>
                      </a:cubicBezTo>
                      <a:cubicBezTo>
                        <a:pt x="84320" y="9822"/>
                        <a:pt x="86353" y="10627"/>
                        <a:pt x="88289" y="10627"/>
                      </a:cubicBezTo>
                      <a:cubicBezTo>
                        <a:pt x="90235" y="10627"/>
                        <a:pt x="92314" y="9814"/>
                        <a:pt x="94222" y="8326"/>
                      </a:cubicBezTo>
                      <a:cubicBezTo>
                        <a:pt x="96141" y="6826"/>
                        <a:pt x="97562" y="4890"/>
                        <a:pt x="98241" y="3223"/>
                      </a:cubicBezTo>
                      <a:cubicBezTo>
                        <a:pt x="98740" y="1997"/>
                        <a:pt x="99691" y="1092"/>
                        <a:pt x="100825" y="622"/>
                      </a:cubicBezTo>
                      <a:cubicBezTo>
                        <a:pt x="100944" y="572"/>
                        <a:pt x="101065" y="528"/>
                        <a:pt x="101188" y="487"/>
                      </a:cubicBezTo>
                      <a:cubicBezTo>
                        <a:pt x="101675" y="330"/>
                        <a:pt x="102173" y="255"/>
                        <a:pt x="102662" y="256"/>
                      </a:cubicBezTo>
                      <a:cubicBezTo>
                        <a:pt x="103257" y="258"/>
                        <a:pt x="103862" y="371"/>
                        <a:pt x="104448" y="609"/>
                      </a:cubicBezTo>
                      <a:cubicBezTo>
                        <a:pt x="105068" y="863"/>
                        <a:pt x="105606" y="1230"/>
                        <a:pt x="106047" y="1680"/>
                      </a:cubicBezTo>
                      <a:cubicBezTo>
                        <a:pt x="106489" y="2129"/>
                        <a:pt x="106848" y="2673"/>
                        <a:pt x="107091" y="3297"/>
                      </a:cubicBezTo>
                      <a:cubicBezTo>
                        <a:pt x="108069" y="5820"/>
                        <a:pt x="109167" y="7348"/>
                        <a:pt x="110361" y="8374"/>
                      </a:cubicBezTo>
                      <a:cubicBezTo>
                        <a:pt x="111555" y="9399"/>
                        <a:pt x="113163" y="10193"/>
                        <a:pt x="115603" y="10743"/>
                      </a:cubicBezTo>
                      <a:cubicBezTo>
                        <a:pt x="118169" y="11320"/>
                        <a:pt x="119781" y="13868"/>
                        <a:pt x="119203" y="16434"/>
                      </a:cubicBezTo>
                      <a:cubicBezTo>
                        <a:pt x="118626" y="19001"/>
                        <a:pt x="116078" y="20613"/>
                        <a:pt x="113512" y="20036"/>
                      </a:cubicBezTo>
                      <a:cubicBezTo>
                        <a:pt x="109999" y="19245"/>
                        <a:pt x="106836" y="17902"/>
                        <a:pt x="104156" y="15600"/>
                      </a:cubicBezTo>
                      <a:cubicBezTo>
                        <a:pt x="103509" y="15045"/>
                        <a:pt x="102908" y="14448"/>
                        <a:pt x="102350" y="13814"/>
                      </a:cubicBezTo>
                      <a:cubicBezTo>
                        <a:pt x="101640" y="14533"/>
                        <a:pt x="100882" y="15210"/>
                        <a:pt x="100083" y="15834"/>
                      </a:cubicBezTo>
                      <a:cubicBezTo>
                        <a:pt x="96949" y="18279"/>
                        <a:pt x="92866" y="20152"/>
                        <a:pt x="88289" y="20152"/>
                      </a:cubicBezTo>
                      <a:cubicBezTo>
                        <a:pt x="83704" y="20152"/>
                        <a:pt x="79648" y="18272"/>
                        <a:pt x="76544" y="15812"/>
                      </a:cubicBezTo>
                      <a:cubicBezTo>
                        <a:pt x="75657" y="15110"/>
                        <a:pt x="74823" y="14343"/>
                        <a:pt x="74055" y="13526"/>
                      </a:cubicBezTo>
                      <a:cubicBezTo>
                        <a:pt x="73266" y="14352"/>
                        <a:pt x="72413" y="15127"/>
                        <a:pt x="71508" y="15834"/>
                      </a:cubicBezTo>
                      <a:cubicBezTo>
                        <a:pt x="68374" y="18279"/>
                        <a:pt x="64291" y="20152"/>
                        <a:pt x="59714" y="20152"/>
                      </a:cubicBezTo>
                      <a:cubicBezTo>
                        <a:pt x="55129" y="20152"/>
                        <a:pt x="51073" y="18272"/>
                        <a:pt x="47969" y="15812"/>
                      </a:cubicBezTo>
                      <a:cubicBezTo>
                        <a:pt x="47082" y="15110"/>
                        <a:pt x="46249" y="14343"/>
                        <a:pt x="45481" y="13527"/>
                      </a:cubicBezTo>
                      <a:cubicBezTo>
                        <a:pt x="44693" y="14353"/>
                        <a:pt x="43840" y="15127"/>
                        <a:pt x="42935" y="15834"/>
                      </a:cubicBezTo>
                      <a:cubicBezTo>
                        <a:pt x="39801" y="18279"/>
                        <a:pt x="35718" y="20152"/>
                        <a:pt x="31142" y="20152"/>
                      </a:cubicBezTo>
                      <a:cubicBezTo>
                        <a:pt x="26556" y="20152"/>
                        <a:pt x="22500" y="18272"/>
                        <a:pt x="19396" y="15812"/>
                      </a:cubicBezTo>
                      <a:close/>
                    </a:path>
                  </a:pathLst>
                </a:custGeom>
                <a:noFill/>
                <a:ln w="3175" cap="flat">
                  <a:solidFill>
                    <a:srgbClr val="000000"/>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225B61"/>
                    </a:solidFill>
                    <a:effectLst/>
                    <a:uLnTx/>
                    <a:uFillTx/>
                  </a:endParaRPr>
                </a:p>
              </p:txBody>
            </p:sp>
            <p:sp>
              <p:nvSpPr>
                <p:cNvPr id="351" name="Freeform: Shape 350">
                  <a:extLst>
                    <a:ext uri="{FF2B5EF4-FFF2-40B4-BE49-F238E27FC236}">
                      <a16:creationId xmlns:a16="http://schemas.microsoft.com/office/drawing/2014/main" id="{F514740B-56E1-E8E7-093A-9A7E3B95326D}"/>
                    </a:ext>
                  </a:extLst>
                </p:cNvPr>
                <p:cNvSpPr/>
                <p:nvPr/>
              </p:nvSpPr>
              <p:spPr>
                <a:xfrm>
                  <a:off x="5263836" y="3610866"/>
                  <a:ext cx="53986" cy="9021"/>
                </a:xfrm>
                <a:custGeom>
                  <a:avLst/>
                  <a:gdLst>
                    <a:gd name="connsiteX0" fmla="*/ 19396 w 119064"/>
                    <a:gd name="connsiteY0" fmla="*/ 15812 h 19896"/>
                    <a:gd name="connsiteX1" fmla="*/ 17206 w 119064"/>
                    <a:gd name="connsiteY1" fmla="*/ 13839 h 19896"/>
                    <a:gd name="connsiteX2" fmla="*/ 15421 w 119064"/>
                    <a:gd name="connsiteY2" fmla="*/ 15600 h 19896"/>
                    <a:gd name="connsiteX3" fmla="*/ 6065 w 119064"/>
                    <a:gd name="connsiteY3" fmla="*/ 20036 h 19896"/>
                    <a:gd name="connsiteX4" fmla="*/ 373 w 119064"/>
                    <a:gd name="connsiteY4" fmla="*/ 16434 h 19896"/>
                    <a:gd name="connsiteX5" fmla="*/ 3975 w 119064"/>
                    <a:gd name="connsiteY5" fmla="*/ 10743 h 19896"/>
                    <a:gd name="connsiteX6" fmla="*/ 9216 w 119064"/>
                    <a:gd name="connsiteY6" fmla="*/ 8374 h 19896"/>
                    <a:gd name="connsiteX7" fmla="*/ 12486 w 119064"/>
                    <a:gd name="connsiteY7" fmla="*/ 3297 h 19896"/>
                    <a:gd name="connsiteX8" fmla="*/ 16481 w 119064"/>
                    <a:gd name="connsiteY8" fmla="*/ 277 h 19896"/>
                    <a:gd name="connsiteX9" fmla="*/ 16916 w 119064"/>
                    <a:gd name="connsiteY9" fmla="*/ 256 h 19896"/>
                    <a:gd name="connsiteX10" fmla="*/ 21339 w 119064"/>
                    <a:gd name="connsiteY10" fmla="*/ 3223 h 19896"/>
                    <a:gd name="connsiteX11" fmla="*/ 25311 w 119064"/>
                    <a:gd name="connsiteY11" fmla="*/ 8347 h 19896"/>
                    <a:gd name="connsiteX12" fmla="*/ 31142 w 119064"/>
                    <a:gd name="connsiteY12" fmla="*/ 10627 h 19896"/>
                    <a:gd name="connsiteX13" fmla="*/ 37074 w 119064"/>
                    <a:gd name="connsiteY13" fmla="*/ 8326 h 19896"/>
                    <a:gd name="connsiteX14" fmla="*/ 41049 w 119064"/>
                    <a:gd name="connsiteY14" fmla="*/ 3330 h 19896"/>
                    <a:gd name="connsiteX15" fmla="*/ 43704 w 119064"/>
                    <a:gd name="connsiteY15" fmla="*/ 609 h 19896"/>
                    <a:gd name="connsiteX16" fmla="*/ 45503 w 119064"/>
                    <a:gd name="connsiteY16" fmla="*/ 256 h 19896"/>
                    <a:gd name="connsiteX17" fmla="*/ 47300 w 119064"/>
                    <a:gd name="connsiteY17" fmla="*/ 609 h 19896"/>
                    <a:gd name="connsiteX18" fmla="*/ 49957 w 119064"/>
                    <a:gd name="connsiteY18" fmla="*/ 3331 h 19896"/>
                    <a:gd name="connsiteX19" fmla="*/ 53883 w 119064"/>
                    <a:gd name="connsiteY19" fmla="*/ 8347 h 19896"/>
                    <a:gd name="connsiteX20" fmla="*/ 59714 w 119064"/>
                    <a:gd name="connsiteY20" fmla="*/ 10627 h 19896"/>
                    <a:gd name="connsiteX21" fmla="*/ 65647 w 119064"/>
                    <a:gd name="connsiteY21" fmla="*/ 8326 h 19896"/>
                    <a:gd name="connsiteX22" fmla="*/ 69657 w 119064"/>
                    <a:gd name="connsiteY22" fmla="*/ 3244 h 19896"/>
                    <a:gd name="connsiteX23" fmla="*/ 69676 w 119064"/>
                    <a:gd name="connsiteY23" fmla="*/ 3197 h 19896"/>
                    <a:gd name="connsiteX24" fmla="*/ 72254 w 119064"/>
                    <a:gd name="connsiteY24" fmla="*/ 620 h 19896"/>
                    <a:gd name="connsiteX25" fmla="*/ 72361 w 119064"/>
                    <a:gd name="connsiteY25" fmla="*/ 577 h 19896"/>
                    <a:gd name="connsiteX26" fmla="*/ 75790 w 119064"/>
                    <a:gd name="connsiteY26" fmla="*/ 577 h 19896"/>
                    <a:gd name="connsiteX27" fmla="*/ 75899 w 119064"/>
                    <a:gd name="connsiteY27" fmla="*/ 620 h 19896"/>
                    <a:gd name="connsiteX28" fmla="*/ 78487 w 119064"/>
                    <a:gd name="connsiteY28" fmla="*/ 3223 h 19896"/>
                    <a:gd name="connsiteX29" fmla="*/ 82458 w 119064"/>
                    <a:gd name="connsiteY29" fmla="*/ 8347 h 19896"/>
                    <a:gd name="connsiteX30" fmla="*/ 88289 w 119064"/>
                    <a:gd name="connsiteY30" fmla="*/ 10627 h 19896"/>
                    <a:gd name="connsiteX31" fmla="*/ 94222 w 119064"/>
                    <a:gd name="connsiteY31" fmla="*/ 8326 h 19896"/>
                    <a:gd name="connsiteX32" fmla="*/ 98241 w 119064"/>
                    <a:gd name="connsiteY32" fmla="*/ 3223 h 19896"/>
                    <a:gd name="connsiteX33" fmla="*/ 100825 w 119064"/>
                    <a:gd name="connsiteY33" fmla="*/ 622 h 19896"/>
                    <a:gd name="connsiteX34" fmla="*/ 101188 w 119064"/>
                    <a:gd name="connsiteY34" fmla="*/ 487 h 19896"/>
                    <a:gd name="connsiteX35" fmla="*/ 102662 w 119064"/>
                    <a:gd name="connsiteY35" fmla="*/ 256 h 19896"/>
                    <a:gd name="connsiteX36" fmla="*/ 104448 w 119064"/>
                    <a:gd name="connsiteY36" fmla="*/ 609 h 19896"/>
                    <a:gd name="connsiteX37" fmla="*/ 106047 w 119064"/>
                    <a:gd name="connsiteY37" fmla="*/ 1680 h 19896"/>
                    <a:gd name="connsiteX38" fmla="*/ 107091 w 119064"/>
                    <a:gd name="connsiteY38" fmla="*/ 3297 h 19896"/>
                    <a:gd name="connsiteX39" fmla="*/ 110361 w 119064"/>
                    <a:gd name="connsiteY39" fmla="*/ 8374 h 19896"/>
                    <a:gd name="connsiteX40" fmla="*/ 115603 w 119064"/>
                    <a:gd name="connsiteY40" fmla="*/ 10743 h 19896"/>
                    <a:gd name="connsiteX41" fmla="*/ 119203 w 119064"/>
                    <a:gd name="connsiteY41" fmla="*/ 16434 h 19896"/>
                    <a:gd name="connsiteX42" fmla="*/ 113512 w 119064"/>
                    <a:gd name="connsiteY42" fmla="*/ 20036 h 19896"/>
                    <a:gd name="connsiteX43" fmla="*/ 104156 w 119064"/>
                    <a:gd name="connsiteY43" fmla="*/ 15600 h 19896"/>
                    <a:gd name="connsiteX44" fmla="*/ 102350 w 119064"/>
                    <a:gd name="connsiteY44" fmla="*/ 13814 h 19896"/>
                    <a:gd name="connsiteX45" fmla="*/ 100083 w 119064"/>
                    <a:gd name="connsiteY45" fmla="*/ 15834 h 19896"/>
                    <a:gd name="connsiteX46" fmla="*/ 88289 w 119064"/>
                    <a:gd name="connsiteY46" fmla="*/ 20152 h 19896"/>
                    <a:gd name="connsiteX47" fmla="*/ 76544 w 119064"/>
                    <a:gd name="connsiteY47" fmla="*/ 15812 h 19896"/>
                    <a:gd name="connsiteX48" fmla="*/ 74055 w 119064"/>
                    <a:gd name="connsiteY48" fmla="*/ 13526 h 19896"/>
                    <a:gd name="connsiteX49" fmla="*/ 71508 w 119064"/>
                    <a:gd name="connsiteY49" fmla="*/ 15834 h 19896"/>
                    <a:gd name="connsiteX50" fmla="*/ 59714 w 119064"/>
                    <a:gd name="connsiteY50" fmla="*/ 20152 h 19896"/>
                    <a:gd name="connsiteX51" fmla="*/ 47969 w 119064"/>
                    <a:gd name="connsiteY51" fmla="*/ 15812 h 19896"/>
                    <a:gd name="connsiteX52" fmla="*/ 45481 w 119064"/>
                    <a:gd name="connsiteY52" fmla="*/ 13527 h 19896"/>
                    <a:gd name="connsiteX53" fmla="*/ 42935 w 119064"/>
                    <a:gd name="connsiteY53" fmla="*/ 15834 h 19896"/>
                    <a:gd name="connsiteX54" fmla="*/ 31142 w 119064"/>
                    <a:gd name="connsiteY54" fmla="*/ 20152 h 19896"/>
                    <a:gd name="connsiteX55" fmla="*/ 19396 w 119064"/>
                    <a:gd name="connsiteY55" fmla="*/ 15812 h 19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19064" h="19896">
                      <a:moveTo>
                        <a:pt x="19396" y="15812"/>
                      </a:moveTo>
                      <a:cubicBezTo>
                        <a:pt x="18623" y="15201"/>
                        <a:pt x="17891" y="14539"/>
                        <a:pt x="17206" y="13839"/>
                      </a:cubicBezTo>
                      <a:cubicBezTo>
                        <a:pt x="16654" y="14464"/>
                        <a:pt x="16060" y="15051"/>
                        <a:pt x="15421" y="15600"/>
                      </a:cubicBezTo>
                      <a:cubicBezTo>
                        <a:pt x="12740" y="17902"/>
                        <a:pt x="9577" y="19245"/>
                        <a:pt x="6065" y="20036"/>
                      </a:cubicBezTo>
                      <a:cubicBezTo>
                        <a:pt x="3499" y="20613"/>
                        <a:pt x="950" y="19001"/>
                        <a:pt x="373" y="16434"/>
                      </a:cubicBezTo>
                      <a:cubicBezTo>
                        <a:pt x="-204" y="13868"/>
                        <a:pt x="1408" y="11320"/>
                        <a:pt x="3975" y="10743"/>
                      </a:cubicBezTo>
                      <a:cubicBezTo>
                        <a:pt x="6415" y="10193"/>
                        <a:pt x="8023" y="9399"/>
                        <a:pt x="9216" y="8374"/>
                      </a:cubicBezTo>
                      <a:cubicBezTo>
                        <a:pt x="10411" y="7348"/>
                        <a:pt x="11507" y="5820"/>
                        <a:pt x="12486" y="3297"/>
                      </a:cubicBezTo>
                      <a:cubicBezTo>
                        <a:pt x="13160" y="1559"/>
                        <a:pt x="14744" y="442"/>
                        <a:pt x="16481" y="277"/>
                      </a:cubicBezTo>
                      <a:cubicBezTo>
                        <a:pt x="16627" y="264"/>
                        <a:pt x="16771" y="257"/>
                        <a:pt x="16916" y="256"/>
                      </a:cubicBezTo>
                      <a:cubicBezTo>
                        <a:pt x="18799" y="252"/>
                        <a:pt x="20584" y="1372"/>
                        <a:pt x="21339" y="3223"/>
                      </a:cubicBezTo>
                      <a:cubicBezTo>
                        <a:pt x="22031" y="4922"/>
                        <a:pt x="23434" y="6861"/>
                        <a:pt x="25311" y="8347"/>
                      </a:cubicBezTo>
                      <a:cubicBezTo>
                        <a:pt x="27173" y="9822"/>
                        <a:pt x="29205" y="10627"/>
                        <a:pt x="31142" y="10627"/>
                      </a:cubicBezTo>
                      <a:cubicBezTo>
                        <a:pt x="33088" y="10627"/>
                        <a:pt x="35166" y="9814"/>
                        <a:pt x="37074" y="8326"/>
                      </a:cubicBezTo>
                      <a:cubicBezTo>
                        <a:pt x="38953" y="6859"/>
                        <a:pt x="40353" y="4972"/>
                        <a:pt x="41049" y="3330"/>
                      </a:cubicBezTo>
                      <a:cubicBezTo>
                        <a:pt x="41502" y="2137"/>
                        <a:pt x="42430" y="1129"/>
                        <a:pt x="43704" y="609"/>
                      </a:cubicBezTo>
                      <a:cubicBezTo>
                        <a:pt x="44293" y="369"/>
                        <a:pt x="44903" y="256"/>
                        <a:pt x="45503" y="256"/>
                      </a:cubicBezTo>
                      <a:cubicBezTo>
                        <a:pt x="46102" y="256"/>
                        <a:pt x="46711" y="369"/>
                        <a:pt x="47300" y="609"/>
                      </a:cubicBezTo>
                      <a:cubicBezTo>
                        <a:pt x="48575" y="1129"/>
                        <a:pt x="49503" y="2138"/>
                        <a:pt x="49957" y="3331"/>
                      </a:cubicBezTo>
                      <a:cubicBezTo>
                        <a:pt x="50663" y="5004"/>
                        <a:pt x="52046" y="6892"/>
                        <a:pt x="53883" y="8347"/>
                      </a:cubicBezTo>
                      <a:cubicBezTo>
                        <a:pt x="55745" y="9822"/>
                        <a:pt x="57778" y="10627"/>
                        <a:pt x="59714" y="10627"/>
                      </a:cubicBezTo>
                      <a:cubicBezTo>
                        <a:pt x="61660" y="10627"/>
                        <a:pt x="63739" y="9814"/>
                        <a:pt x="65647" y="8326"/>
                      </a:cubicBezTo>
                      <a:cubicBezTo>
                        <a:pt x="67559" y="6833"/>
                        <a:pt x="68975" y="4906"/>
                        <a:pt x="69657" y="3244"/>
                      </a:cubicBezTo>
                      <a:lnTo>
                        <a:pt x="69676" y="3197"/>
                      </a:lnTo>
                      <a:cubicBezTo>
                        <a:pt x="70179" y="1984"/>
                        <a:pt x="71127" y="1087"/>
                        <a:pt x="72254" y="620"/>
                      </a:cubicBezTo>
                      <a:cubicBezTo>
                        <a:pt x="72290" y="606"/>
                        <a:pt x="72325" y="591"/>
                        <a:pt x="72361" y="577"/>
                      </a:cubicBezTo>
                      <a:cubicBezTo>
                        <a:pt x="73428" y="166"/>
                        <a:pt x="74644" y="134"/>
                        <a:pt x="75790" y="577"/>
                      </a:cubicBezTo>
                      <a:cubicBezTo>
                        <a:pt x="75826" y="591"/>
                        <a:pt x="75863" y="606"/>
                        <a:pt x="75899" y="620"/>
                      </a:cubicBezTo>
                      <a:cubicBezTo>
                        <a:pt x="77033" y="1090"/>
                        <a:pt x="77987" y="1996"/>
                        <a:pt x="78487" y="3223"/>
                      </a:cubicBezTo>
                      <a:cubicBezTo>
                        <a:pt x="79179" y="4922"/>
                        <a:pt x="80582" y="6861"/>
                        <a:pt x="82458" y="8347"/>
                      </a:cubicBezTo>
                      <a:cubicBezTo>
                        <a:pt x="84320" y="9822"/>
                        <a:pt x="86353" y="10627"/>
                        <a:pt x="88289" y="10627"/>
                      </a:cubicBezTo>
                      <a:cubicBezTo>
                        <a:pt x="90235" y="10627"/>
                        <a:pt x="92314" y="9814"/>
                        <a:pt x="94222" y="8326"/>
                      </a:cubicBezTo>
                      <a:cubicBezTo>
                        <a:pt x="96141" y="6826"/>
                        <a:pt x="97562" y="4890"/>
                        <a:pt x="98241" y="3223"/>
                      </a:cubicBezTo>
                      <a:cubicBezTo>
                        <a:pt x="98740" y="1997"/>
                        <a:pt x="99691" y="1092"/>
                        <a:pt x="100825" y="622"/>
                      </a:cubicBezTo>
                      <a:cubicBezTo>
                        <a:pt x="100944" y="572"/>
                        <a:pt x="101065" y="528"/>
                        <a:pt x="101188" y="487"/>
                      </a:cubicBezTo>
                      <a:cubicBezTo>
                        <a:pt x="101675" y="330"/>
                        <a:pt x="102173" y="255"/>
                        <a:pt x="102662" y="256"/>
                      </a:cubicBezTo>
                      <a:cubicBezTo>
                        <a:pt x="103257" y="258"/>
                        <a:pt x="103862" y="371"/>
                        <a:pt x="104448" y="609"/>
                      </a:cubicBezTo>
                      <a:cubicBezTo>
                        <a:pt x="105068" y="863"/>
                        <a:pt x="105606" y="1230"/>
                        <a:pt x="106047" y="1680"/>
                      </a:cubicBezTo>
                      <a:cubicBezTo>
                        <a:pt x="106489" y="2129"/>
                        <a:pt x="106848" y="2673"/>
                        <a:pt x="107091" y="3297"/>
                      </a:cubicBezTo>
                      <a:cubicBezTo>
                        <a:pt x="108069" y="5820"/>
                        <a:pt x="109167" y="7348"/>
                        <a:pt x="110361" y="8374"/>
                      </a:cubicBezTo>
                      <a:cubicBezTo>
                        <a:pt x="111555" y="9399"/>
                        <a:pt x="113163" y="10193"/>
                        <a:pt x="115603" y="10743"/>
                      </a:cubicBezTo>
                      <a:cubicBezTo>
                        <a:pt x="118169" y="11320"/>
                        <a:pt x="119781" y="13868"/>
                        <a:pt x="119203" y="16434"/>
                      </a:cubicBezTo>
                      <a:cubicBezTo>
                        <a:pt x="118626" y="19001"/>
                        <a:pt x="116078" y="20613"/>
                        <a:pt x="113512" y="20036"/>
                      </a:cubicBezTo>
                      <a:cubicBezTo>
                        <a:pt x="109999" y="19245"/>
                        <a:pt x="106836" y="17902"/>
                        <a:pt x="104156" y="15600"/>
                      </a:cubicBezTo>
                      <a:cubicBezTo>
                        <a:pt x="103509" y="15045"/>
                        <a:pt x="102908" y="14448"/>
                        <a:pt x="102350" y="13814"/>
                      </a:cubicBezTo>
                      <a:cubicBezTo>
                        <a:pt x="101640" y="14533"/>
                        <a:pt x="100882" y="15210"/>
                        <a:pt x="100083" y="15834"/>
                      </a:cubicBezTo>
                      <a:cubicBezTo>
                        <a:pt x="96949" y="18279"/>
                        <a:pt x="92866" y="20152"/>
                        <a:pt x="88289" y="20152"/>
                      </a:cubicBezTo>
                      <a:cubicBezTo>
                        <a:pt x="83704" y="20152"/>
                        <a:pt x="79648" y="18272"/>
                        <a:pt x="76544" y="15812"/>
                      </a:cubicBezTo>
                      <a:cubicBezTo>
                        <a:pt x="75657" y="15110"/>
                        <a:pt x="74823" y="14343"/>
                        <a:pt x="74055" y="13526"/>
                      </a:cubicBezTo>
                      <a:cubicBezTo>
                        <a:pt x="73266" y="14352"/>
                        <a:pt x="72413" y="15127"/>
                        <a:pt x="71508" y="15834"/>
                      </a:cubicBezTo>
                      <a:cubicBezTo>
                        <a:pt x="68374" y="18279"/>
                        <a:pt x="64291" y="20152"/>
                        <a:pt x="59714" y="20152"/>
                      </a:cubicBezTo>
                      <a:cubicBezTo>
                        <a:pt x="55129" y="20152"/>
                        <a:pt x="51073" y="18272"/>
                        <a:pt x="47969" y="15812"/>
                      </a:cubicBezTo>
                      <a:cubicBezTo>
                        <a:pt x="47082" y="15110"/>
                        <a:pt x="46249" y="14343"/>
                        <a:pt x="45481" y="13527"/>
                      </a:cubicBezTo>
                      <a:cubicBezTo>
                        <a:pt x="44693" y="14353"/>
                        <a:pt x="43840" y="15127"/>
                        <a:pt x="42935" y="15834"/>
                      </a:cubicBezTo>
                      <a:cubicBezTo>
                        <a:pt x="39801" y="18279"/>
                        <a:pt x="35718" y="20152"/>
                        <a:pt x="31142" y="20152"/>
                      </a:cubicBezTo>
                      <a:cubicBezTo>
                        <a:pt x="26556" y="20152"/>
                        <a:pt x="22500" y="18272"/>
                        <a:pt x="19396" y="15812"/>
                      </a:cubicBezTo>
                      <a:close/>
                    </a:path>
                  </a:pathLst>
                </a:custGeom>
                <a:noFill/>
                <a:ln w="3175" cap="flat">
                  <a:solidFill>
                    <a:srgbClr val="000000"/>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225B61"/>
                    </a:solidFill>
                    <a:effectLst/>
                    <a:uLnTx/>
                    <a:uFillTx/>
                  </a:endParaRPr>
                </a:p>
              </p:txBody>
            </p:sp>
          </p:grpSp>
        </p:grpSp>
        <p:grpSp>
          <p:nvGrpSpPr>
            <p:cNvPr id="236" name="Group 235">
              <a:extLst>
                <a:ext uri="{FF2B5EF4-FFF2-40B4-BE49-F238E27FC236}">
                  <a16:creationId xmlns:a16="http://schemas.microsoft.com/office/drawing/2014/main" id="{FCFC2FAB-7EBD-8B2B-BDFB-1E3E8A79BEF6}"/>
                </a:ext>
              </a:extLst>
            </p:cNvPr>
            <p:cNvGrpSpPr/>
            <p:nvPr/>
          </p:nvGrpSpPr>
          <p:grpSpPr>
            <a:xfrm>
              <a:off x="9066015" y="3046604"/>
              <a:ext cx="636828" cy="581272"/>
              <a:chOff x="9272931" y="2998004"/>
              <a:chExt cx="728729" cy="665158"/>
            </a:xfrm>
          </p:grpSpPr>
          <p:grpSp>
            <p:nvGrpSpPr>
              <p:cNvPr id="325" name="Group 324" descr="Marketing">
                <a:extLst>
                  <a:ext uri="{FF2B5EF4-FFF2-40B4-BE49-F238E27FC236}">
                    <a16:creationId xmlns:a16="http://schemas.microsoft.com/office/drawing/2014/main" id="{C80613B6-D058-49DC-659E-E95802F564CA}"/>
                  </a:ext>
                </a:extLst>
              </p:cNvPr>
              <p:cNvGrpSpPr/>
              <p:nvPr/>
            </p:nvGrpSpPr>
            <p:grpSpPr>
              <a:xfrm>
                <a:off x="9272931" y="2998004"/>
                <a:ext cx="728729" cy="571049"/>
                <a:chOff x="5155850" y="3155058"/>
                <a:chExt cx="728729" cy="571049"/>
              </a:xfrm>
            </p:grpSpPr>
            <p:grpSp>
              <p:nvGrpSpPr>
                <p:cNvPr id="341" name="Group 340">
                  <a:extLst>
                    <a:ext uri="{FF2B5EF4-FFF2-40B4-BE49-F238E27FC236}">
                      <a16:creationId xmlns:a16="http://schemas.microsoft.com/office/drawing/2014/main" id="{21F3D721-E725-E0EA-9098-FCFB5520D5E1}"/>
                    </a:ext>
                    <a:ext uri="{C183D7F6-B498-43B3-948B-1728B52AA6E4}">
                      <adec:decorative xmlns:adec="http://schemas.microsoft.com/office/drawing/2017/decorative" val="1"/>
                    </a:ext>
                  </a:extLst>
                </p:cNvPr>
                <p:cNvGrpSpPr/>
                <p:nvPr/>
              </p:nvGrpSpPr>
              <p:grpSpPr>
                <a:xfrm>
                  <a:off x="5155850" y="3155058"/>
                  <a:ext cx="728729" cy="571049"/>
                  <a:chOff x="5489021" y="3510318"/>
                  <a:chExt cx="601406" cy="489417"/>
                </a:xfrm>
                <a:solidFill>
                  <a:srgbClr val="8661C5">
                    <a:lumMod val="20000"/>
                    <a:lumOff val="80000"/>
                  </a:srgbClr>
                </a:solidFill>
                <a:effectLst/>
              </p:grpSpPr>
              <p:sp>
                <p:nvSpPr>
                  <p:cNvPr id="343" name="Freeform 24">
                    <a:extLst>
                      <a:ext uri="{FF2B5EF4-FFF2-40B4-BE49-F238E27FC236}">
                        <a16:creationId xmlns:a16="http://schemas.microsoft.com/office/drawing/2014/main" id="{79708AF7-9C77-689C-0BD3-4B8330FD5441}"/>
                      </a:ext>
                    </a:extLst>
                  </p:cNvPr>
                  <p:cNvSpPr/>
                  <p:nvPr/>
                </p:nvSpPr>
                <p:spPr>
                  <a:xfrm>
                    <a:off x="5489021" y="3510318"/>
                    <a:ext cx="542733" cy="455984"/>
                  </a:xfrm>
                  <a:custGeom>
                    <a:avLst/>
                    <a:gdLst>
                      <a:gd name="connsiteX0" fmla="*/ 81 w 362254"/>
                      <a:gd name="connsiteY0" fmla="*/ 45272 h 299942"/>
                      <a:gd name="connsiteX1" fmla="*/ 45352 w 362254"/>
                      <a:gd name="connsiteY1" fmla="*/ 0 h 299942"/>
                      <a:gd name="connsiteX2" fmla="*/ 124950 w 362254"/>
                      <a:gd name="connsiteY2" fmla="*/ 0 h 299942"/>
                      <a:gd name="connsiteX3" fmla="*/ 153884 w 362254"/>
                      <a:gd name="connsiteY3" fmla="*/ 10463 h 299942"/>
                      <a:gd name="connsiteX4" fmla="*/ 201791 w 362254"/>
                      <a:gd name="connsiteY4" fmla="*/ 50302 h 299942"/>
                      <a:gd name="connsiteX5" fmla="*/ 316982 w 362254"/>
                      <a:gd name="connsiteY5" fmla="*/ 50302 h 299942"/>
                      <a:gd name="connsiteX6" fmla="*/ 362254 w 362254"/>
                      <a:gd name="connsiteY6" fmla="*/ 95574 h 299942"/>
                      <a:gd name="connsiteX7" fmla="*/ 362254 w 362254"/>
                      <a:gd name="connsiteY7" fmla="*/ 110704 h 299942"/>
                      <a:gd name="connsiteX8" fmla="*/ 89055 w 362254"/>
                      <a:gd name="connsiteY8" fmla="*/ 110704 h 299942"/>
                      <a:gd name="connsiteX9" fmla="*/ 45131 w 362254"/>
                      <a:gd name="connsiteY9" fmla="*/ 145010 h 299942"/>
                      <a:gd name="connsiteX10" fmla="*/ 6439 w 362254"/>
                      <a:gd name="connsiteY10" fmla="*/ 299940 h 299942"/>
                      <a:gd name="connsiteX11" fmla="*/ 6439 w 362254"/>
                      <a:gd name="connsiteY11" fmla="*/ 299940 h 299942"/>
                      <a:gd name="connsiteX12" fmla="*/ 0 w 362254"/>
                      <a:gd name="connsiteY12" fmla="*/ 276640 h 299942"/>
                      <a:gd name="connsiteX13" fmla="*/ 81 w 362254"/>
                      <a:gd name="connsiteY13" fmla="*/ 45272 h 29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2254" h="299942">
                        <a:moveTo>
                          <a:pt x="81" y="45272"/>
                        </a:moveTo>
                        <a:cubicBezTo>
                          <a:pt x="81" y="20269"/>
                          <a:pt x="20349" y="0"/>
                          <a:pt x="45352" y="0"/>
                        </a:cubicBezTo>
                        <a:lnTo>
                          <a:pt x="124950" y="0"/>
                        </a:lnTo>
                        <a:cubicBezTo>
                          <a:pt x="135520" y="3"/>
                          <a:pt x="145756" y="3704"/>
                          <a:pt x="153884" y="10463"/>
                        </a:cubicBezTo>
                        <a:lnTo>
                          <a:pt x="201791" y="50302"/>
                        </a:lnTo>
                        <a:lnTo>
                          <a:pt x="316982" y="50302"/>
                        </a:lnTo>
                        <a:cubicBezTo>
                          <a:pt x="341984" y="50302"/>
                          <a:pt x="362254" y="70571"/>
                          <a:pt x="362254" y="95574"/>
                        </a:cubicBezTo>
                        <a:lnTo>
                          <a:pt x="362254" y="110704"/>
                        </a:lnTo>
                        <a:lnTo>
                          <a:pt x="89055" y="110704"/>
                        </a:lnTo>
                        <a:cubicBezTo>
                          <a:pt x="68275" y="110704"/>
                          <a:pt x="50164" y="124849"/>
                          <a:pt x="45131" y="145010"/>
                        </a:cubicBezTo>
                        <a:lnTo>
                          <a:pt x="6439" y="299940"/>
                        </a:lnTo>
                        <a:cubicBezTo>
                          <a:pt x="7304" y="296499"/>
                          <a:pt x="6439" y="300041"/>
                          <a:pt x="6439" y="299940"/>
                        </a:cubicBezTo>
                        <a:cubicBezTo>
                          <a:pt x="2211" y="292904"/>
                          <a:pt x="-15" y="284847"/>
                          <a:pt x="0" y="276640"/>
                        </a:cubicBezTo>
                        <a:lnTo>
                          <a:pt x="81" y="45272"/>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none" lIns="91440" tIns="91440" rIns="91440" bIns="9144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FFFFFF"/>
                      </a:solidFill>
                      <a:effectLst/>
                      <a:uLnTx/>
                      <a:uFillTx/>
                      <a:cs typeface="Segoe UI" pitchFamily="34" charset="0"/>
                    </a:endParaRPr>
                  </a:p>
                </p:txBody>
              </p:sp>
              <p:sp>
                <p:nvSpPr>
                  <p:cNvPr id="344" name="Freeform 25">
                    <a:extLst>
                      <a:ext uri="{FF2B5EF4-FFF2-40B4-BE49-F238E27FC236}">
                        <a16:creationId xmlns:a16="http://schemas.microsoft.com/office/drawing/2014/main" id="{4E1B5823-468B-3D0A-D597-917BD1EF5CF7}"/>
                      </a:ext>
                    </a:extLst>
                  </p:cNvPr>
                  <p:cNvSpPr/>
                  <p:nvPr/>
                </p:nvSpPr>
                <p:spPr>
                  <a:xfrm>
                    <a:off x="5541298" y="3724501"/>
                    <a:ext cx="549129" cy="275234"/>
                  </a:xfrm>
                  <a:custGeom>
                    <a:avLst/>
                    <a:gdLst>
                      <a:gd name="connsiteX0" fmla="*/ 301 w 366523"/>
                      <a:gd name="connsiteY0" fmla="*/ 168552 h 181046"/>
                      <a:gd name="connsiteX1" fmla="*/ 7628 w 366523"/>
                      <a:gd name="connsiteY1" fmla="*/ 180747 h 181046"/>
                      <a:gd name="connsiteX2" fmla="*/ 10060 w 366523"/>
                      <a:gd name="connsiteY2" fmla="*/ 181047 h 181046"/>
                      <a:gd name="connsiteX3" fmla="*/ 296579 w 366523"/>
                      <a:gd name="connsiteY3" fmla="*/ 181047 h 181046"/>
                      <a:gd name="connsiteX4" fmla="*/ 330745 w 366523"/>
                      <a:gd name="connsiteY4" fmla="*/ 154366 h 181046"/>
                      <a:gd name="connsiteX5" fmla="*/ 366217 w 366523"/>
                      <a:gd name="connsiteY5" fmla="*/ 12515 h 181046"/>
                      <a:gd name="connsiteX6" fmla="*/ 358916 w 366523"/>
                      <a:gd name="connsiteY6" fmla="*/ 304 h 181046"/>
                      <a:gd name="connsiteX7" fmla="*/ 356459 w 366523"/>
                      <a:gd name="connsiteY7" fmla="*/ 0 h 181046"/>
                      <a:gd name="connsiteX8" fmla="*/ 54165 w 366523"/>
                      <a:gd name="connsiteY8" fmla="*/ 0 h 181046"/>
                      <a:gd name="connsiteX9" fmla="*/ 39517 w 366523"/>
                      <a:gd name="connsiteY9" fmla="*/ 11429 h 181046"/>
                      <a:gd name="connsiteX10" fmla="*/ 301 w 366523"/>
                      <a:gd name="connsiteY10" fmla="*/ 168572 h 181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6523" h="181046">
                        <a:moveTo>
                          <a:pt x="301" y="168552"/>
                        </a:moveTo>
                        <a:cubicBezTo>
                          <a:pt x="-1043" y="173942"/>
                          <a:pt x="2237" y="179403"/>
                          <a:pt x="7628" y="180747"/>
                        </a:cubicBezTo>
                        <a:cubicBezTo>
                          <a:pt x="8424" y="180946"/>
                          <a:pt x="9240" y="181047"/>
                          <a:pt x="10060" y="181047"/>
                        </a:cubicBezTo>
                        <a:lnTo>
                          <a:pt x="296579" y="181047"/>
                        </a:lnTo>
                        <a:cubicBezTo>
                          <a:pt x="312740" y="181049"/>
                          <a:pt x="326829" y="170047"/>
                          <a:pt x="330745" y="154366"/>
                        </a:cubicBezTo>
                        <a:lnTo>
                          <a:pt x="366217" y="12515"/>
                        </a:lnTo>
                        <a:cubicBezTo>
                          <a:pt x="367574" y="7127"/>
                          <a:pt x="364304" y="1660"/>
                          <a:pt x="358916" y="304"/>
                        </a:cubicBezTo>
                        <a:cubicBezTo>
                          <a:pt x="358113" y="103"/>
                          <a:pt x="357288" y="0"/>
                          <a:pt x="356459" y="0"/>
                        </a:cubicBezTo>
                        <a:lnTo>
                          <a:pt x="54165" y="0"/>
                        </a:lnTo>
                        <a:cubicBezTo>
                          <a:pt x="47238" y="-4"/>
                          <a:pt x="41198" y="4708"/>
                          <a:pt x="39517" y="11429"/>
                        </a:cubicBezTo>
                        <a:lnTo>
                          <a:pt x="301" y="168572"/>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none" lIns="91440" tIns="91440" rIns="91440" bIns="9144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FFFFFF"/>
                      </a:solidFill>
                      <a:effectLst/>
                      <a:uLnTx/>
                      <a:uFillTx/>
                      <a:cs typeface="Segoe UI" pitchFamily="34" charset="0"/>
                    </a:endParaRPr>
                  </a:p>
                </p:txBody>
              </p:sp>
            </p:grpSp>
            <p:sp>
              <p:nvSpPr>
                <p:cNvPr id="342" name="Text Placeholder 112">
                  <a:extLst>
                    <a:ext uri="{FF2B5EF4-FFF2-40B4-BE49-F238E27FC236}">
                      <a16:creationId xmlns:a16="http://schemas.microsoft.com/office/drawing/2014/main" id="{B625149C-D4E2-5188-84A8-1FD18DC47F5A}"/>
                    </a:ext>
                  </a:extLst>
                </p:cNvPr>
                <p:cNvSpPr txBox="1">
                  <a:spLocks/>
                </p:cNvSpPr>
                <p:nvPr/>
              </p:nvSpPr>
              <p:spPr>
                <a:xfrm>
                  <a:off x="5308480" y="3486873"/>
                  <a:ext cx="514564" cy="123111"/>
                </a:xfrm>
                <a:prstGeom prst="rect">
                  <a:avLst/>
                </a:prstGeom>
                <a:noFill/>
                <a:ln w="7838" cap="flat">
                  <a:noFill/>
                  <a:prstDash val="solid"/>
                  <a:miter/>
                </a:ln>
              </p:spPr>
              <p:txBody>
                <a:bodyPr vert="horz" wrap="none" lIns="0" tIns="0" rIns="0" bIns="0" rtlCol="0" anchor="ctr">
                  <a:spAutoFit/>
                </a:bodyPr>
                <a:lstStyle>
                  <a:defPPr>
                    <a:defRPr lang="en-US"/>
                  </a:defPPr>
                  <a:lvl1pPr marR="0" lvl="0" indent="0" algn="ctr" defTabSz="932742" fontAlgn="auto">
                    <a:lnSpc>
                      <a:spcPct val="100000"/>
                    </a:lnSpc>
                    <a:spcBef>
                      <a:spcPts val="0"/>
                    </a:spcBef>
                    <a:spcAft>
                      <a:spcPts val="0"/>
                    </a:spcAft>
                    <a:buClrTx/>
                    <a:buSzPct val="90000"/>
                    <a:buFont typeface="Wingdings" panose="05000000000000000000" pitchFamily="2" charset="2"/>
                    <a:buNone/>
                    <a:tabLst/>
                    <a:defRPr kumimoji="0" sz="800" b="0" i="0" u="none" strike="noStrike" cap="none" spc="0" normalizeH="0" baseline="0">
                      <a:ln>
                        <a:noFill/>
                      </a:ln>
                      <a:solidFill>
                        <a:sysClr val="windowText" lastClr="000000"/>
                      </a:solidFill>
                      <a:effectLst/>
                      <a:uLnTx/>
                      <a:uFillTx/>
                      <a:latin typeface="Segoe UI Semibold" panose="020B0702040204020203" pitchFamily="34" charset="0"/>
                      <a:cs typeface="Segoe UI Semibold" panose="020B0702040204020203" pitchFamily="34" charset="0"/>
                    </a:defRPr>
                  </a:lvl1pPr>
                  <a:lvl2pPr marR="0" indent="-230188" defTabSz="228600">
                    <a:lnSpc>
                      <a:spcPct val="90000"/>
                    </a:lnSpc>
                    <a:spcBef>
                      <a:spcPts val="800"/>
                    </a:spcBef>
                    <a:spcAft>
                      <a:spcPts val="0"/>
                    </a:spcAft>
                    <a:buClrTx/>
                    <a:buSzPct val="100000"/>
                    <a:buFont typeface="Arial" panose="020B0604020202020204" pitchFamily="34" charset="0"/>
                    <a:buChar char="–"/>
                    <a:tabLst/>
                    <a:defRPr sz="1600" b="0" i="0" u="none" strike="noStrike" cap="none" spc="0" baseline="0">
                      <a:ln>
                        <a:noFill/>
                      </a:ln>
                      <a:solidFill>
                        <a:schemeClr val="tx2"/>
                      </a:solidFill>
                      <a:uFillTx/>
                      <a:ea typeface="Trebuchet MS"/>
                      <a:cs typeface="Trebuchet MS"/>
                    </a:defRPr>
                  </a:lvl2pPr>
                  <a:lvl3pPr marL="685800" marR="0" indent="-228600" defTabSz="228600">
                    <a:lnSpc>
                      <a:spcPct val="90000"/>
                    </a:lnSpc>
                    <a:spcBef>
                      <a:spcPts val="800"/>
                    </a:spcBef>
                    <a:spcAft>
                      <a:spcPts val="0"/>
                    </a:spcAft>
                    <a:buClrTx/>
                    <a:buSzPct val="100000"/>
                    <a:buFont typeface="Arial" panose="020B0604020202020204" pitchFamily="34" charset="0"/>
                    <a:buChar char="•"/>
                    <a:tabLst/>
                    <a:defRPr sz="1600" b="0" i="0" u="none" strike="noStrike" cap="none" spc="0" baseline="0">
                      <a:ln>
                        <a:noFill/>
                      </a:ln>
                      <a:solidFill>
                        <a:schemeClr val="tx2"/>
                      </a:solidFill>
                      <a:uFillTx/>
                      <a:ea typeface="Trebuchet MS"/>
                      <a:cs typeface="Trebuchet MS"/>
                    </a:defRPr>
                  </a:lvl3pPr>
                  <a:lvl4pPr marL="914400" marR="0" indent="-228600" defTabSz="228600">
                    <a:lnSpc>
                      <a:spcPct val="90000"/>
                    </a:lnSpc>
                    <a:spcBef>
                      <a:spcPts val="800"/>
                    </a:spcBef>
                    <a:spcAft>
                      <a:spcPts val="0"/>
                    </a:spcAft>
                    <a:buClrTx/>
                    <a:buSzPct val="100000"/>
                    <a:buFont typeface="Arial" panose="020B0604020202020204" pitchFamily="34" charset="0"/>
                    <a:buChar char="–"/>
                    <a:tabLst/>
                    <a:defRPr sz="1600" b="0" i="0" u="none" strike="noStrike" cap="none" spc="0" baseline="0">
                      <a:ln>
                        <a:noFill/>
                      </a:ln>
                      <a:solidFill>
                        <a:schemeClr val="tx2"/>
                      </a:solidFill>
                      <a:uFillTx/>
                      <a:ea typeface="Trebuchet MS"/>
                      <a:cs typeface="Trebuchet MS"/>
                    </a:defRPr>
                  </a:lvl4pPr>
                  <a:lvl5pPr marL="1143000" marR="0" indent="-231775" defTabSz="228600">
                    <a:lnSpc>
                      <a:spcPct val="90000"/>
                    </a:lnSpc>
                    <a:spcBef>
                      <a:spcPts val="800"/>
                    </a:spcBef>
                    <a:spcAft>
                      <a:spcPts val="0"/>
                    </a:spcAft>
                    <a:buClrTx/>
                    <a:buSzPct val="100000"/>
                    <a:buFont typeface="Arial" panose="020B0604020202020204" pitchFamily="34" charset="0"/>
                    <a:buChar char="•"/>
                    <a:tabLst/>
                    <a:defRPr sz="1600" b="0" i="0" u="none" strike="noStrike" cap="none" spc="0" baseline="0">
                      <a:ln>
                        <a:noFill/>
                      </a:ln>
                      <a:solidFill>
                        <a:schemeClr val="tx2"/>
                      </a:solidFill>
                      <a:uFillTx/>
                      <a:ea typeface="Trebuchet MS"/>
                      <a:cs typeface="Trebuchet MS"/>
                    </a:defRPr>
                  </a:lvl5pPr>
                  <a:lvl6pPr marL="1371600" marR="0" indent="-228600" defTabSz="228600">
                    <a:lnSpc>
                      <a:spcPct val="90000"/>
                    </a:lnSpc>
                    <a:spcBef>
                      <a:spcPts val="800"/>
                    </a:spcBef>
                    <a:spcAft>
                      <a:spcPts val="0"/>
                    </a:spcAft>
                    <a:buClrTx/>
                    <a:buSzPct val="100000"/>
                    <a:buFont typeface="Arial" panose="020B0604020202020204" pitchFamily="34" charset="0"/>
                    <a:buChar char="–"/>
                    <a:tabLst/>
                    <a:defRPr sz="1600" b="0" i="0" u="none" strike="noStrike" cap="none" spc="0" baseline="0">
                      <a:ln>
                        <a:noFill/>
                      </a:ln>
                      <a:solidFill>
                        <a:schemeClr val="tx2"/>
                      </a:solidFill>
                      <a:uFillTx/>
                      <a:ea typeface="Trebuchet MS"/>
                      <a:cs typeface="Trebuchet MS"/>
                    </a:defRPr>
                  </a:lvl6pPr>
                  <a:lvl7pPr marL="1600200" marR="0" indent="-228600" defTabSz="228600">
                    <a:lnSpc>
                      <a:spcPct val="90000"/>
                    </a:lnSpc>
                    <a:spcBef>
                      <a:spcPts val="800"/>
                    </a:spcBef>
                    <a:spcAft>
                      <a:spcPts val="0"/>
                    </a:spcAft>
                    <a:buClrTx/>
                    <a:buSzPct val="100000"/>
                    <a:buFont typeface="Arial"/>
                    <a:buChar char="•"/>
                    <a:tabLst/>
                    <a:defRPr sz="1600" b="0" i="0" u="none" strike="noStrike" cap="none" spc="0" baseline="0">
                      <a:ln>
                        <a:noFill/>
                      </a:ln>
                      <a:solidFill>
                        <a:schemeClr val="tx2"/>
                      </a:solidFill>
                      <a:uFillTx/>
                      <a:ea typeface="Trebuchet MS"/>
                      <a:cs typeface="Trebuchet MS"/>
                    </a:defRPr>
                  </a:lvl7pPr>
                  <a:lvl8pPr marL="1828800" marR="0" indent="-228600" defTabSz="228600">
                    <a:lnSpc>
                      <a:spcPct val="90000"/>
                    </a:lnSpc>
                    <a:spcBef>
                      <a:spcPts val="800"/>
                    </a:spcBef>
                    <a:spcAft>
                      <a:spcPts val="0"/>
                    </a:spcAft>
                    <a:buClrTx/>
                    <a:buSzPct val="100000"/>
                    <a:buFont typeface="Arial" panose="020B0604020202020204" pitchFamily="34" charset="0"/>
                    <a:buChar char="–"/>
                    <a:tabLst/>
                    <a:defRPr sz="1600" b="0" i="0" u="none" strike="noStrike" cap="none" spc="0" baseline="0">
                      <a:ln>
                        <a:noFill/>
                      </a:ln>
                      <a:solidFill>
                        <a:schemeClr val="tx2"/>
                      </a:solidFill>
                      <a:uFillTx/>
                      <a:ea typeface="Trebuchet MS"/>
                      <a:cs typeface="Trebuchet MS"/>
                    </a:defRPr>
                  </a:lvl8pPr>
                  <a:lvl9pPr marL="2057400" marR="0" indent="-228600" defTabSz="228600">
                    <a:lnSpc>
                      <a:spcPct val="90000"/>
                    </a:lnSpc>
                    <a:spcBef>
                      <a:spcPts val="800"/>
                    </a:spcBef>
                    <a:spcAft>
                      <a:spcPts val="0"/>
                    </a:spcAft>
                    <a:buClrTx/>
                    <a:buSzPct val="100000"/>
                    <a:buFont typeface="Arial"/>
                    <a:buChar char="•"/>
                    <a:tabLst/>
                    <a:defRPr sz="1600" b="0" i="0" u="none" strike="noStrike" cap="none" spc="0" baseline="0">
                      <a:ln>
                        <a:noFill/>
                      </a:ln>
                      <a:solidFill>
                        <a:schemeClr val="tx2"/>
                      </a:solidFill>
                      <a:uFillTx/>
                      <a:ea typeface="Trebuchet MS"/>
                      <a:cs typeface="Trebuchet MS"/>
                    </a:defRPr>
                  </a:lvl9pPr>
                </a:lstStyle>
                <a:p>
                  <a:pPr marL="0" marR="0" lvl="0" indent="0" algn="ctr" defTabSz="932742"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700" b="0" i="0" u="none" strike="noStrike" kern="0" cap="none" spc="0" normalizeH="0" baseline="0" noProof="0">
                      <a:ln>
                        <a:noFill/>
                      </a:ln>
                      <a:solidFill>
                        <a:srgbClr val="000000"/>
                      </a:solidFill>
                      <a:effectLst/>
                      <a:uLnTx/>
                      <a:uFillTx/>
                      <a:latin typeface="+mn-lt"/>
                      <a:cs typeface="Segoe UI Semibold" panose="020B0702040204020203" pitchFamily="34" charset="0"/>
                      <a:sym typeface="Trebuchet MS"/>
                    </a:rPr>
                    <a:t>Operations</a:t>
                  </a:r>
                </a:p>
              </p:txBody>
            </p:sp>
          </p:grpSp>
          <p:grpSp>
            <p:nvGrpSpPr>
              <p:cNvPr id="326" name="Group 325">
                <a:extLst>
                  <a:ext uri="{FF2B5EF4-FFF2-40B4-BE49-F238E27FC236}">
                    <a16:creationId xmlns:a16="http://schemas.microsoft.com/office/drawing/2014/main" id="{AD7B86A6-B6D9-73D3-A1C9-B8B07795BB6F}"/>
                  </a:ext>
                </a:extLst>
              </p:cNvPr>
              <p:cNvGrpSpPr/>
              <p:nvPr/>
            </p:nvGrpSpPr>
            <p:grpSpPr>
              <a:xfrm>
                <a:off x="9570962" y="3544277"/>
                <a:ext cx="112289" cy="116842"/>
                <a:chOff x="3735764" y="4887712"/>
                <a:chExt cx="247650" cy="257690"/>
              </a:xfrm>
              <a:noFill/>
            </p:grpSpPr>
            <p:sp>
              <p:nvSpPr>
                <p:cNvPr id="334" name="Freeform: Shape 333">
                  <a:extLst>
                    <a:ext uri="{FF2B5EF4-FFF2-40B4-BE49-F238E27FC236}">
                      <a16:creationId xmlns:a16="http://schemas.microsoft.com/office/drawing/2014/main" id="{17A849F9-1745-A120-3A31-CB0174B5D58B}"/>
                    </a:ext>
                  </a:extLst>
                </p:cNvPr>
                <p:cNvSpPr/>
                <p:nvPr/>
              </p:nvSpPr>
              <p:spPr>
                <a:xfrm>
                  <a:off x="3735764" y="4887712"/>
                  <a:ext cx="247650" cy="257690"/>
                </a:xfrm>
                <a:custGeom>
                  <a:avLst/>
                  <a:gdLst>
                    <a:gd name="connsiteX0" fmla="*/ 113477 w 247650"/>
                    <a:gd name="connsiteY0" fmla="*/ 257754 h 257690"/>
                    <a:gd name="connsiteX1" fmla="*/ 228729 w 247650"/>
                    <a:gd name="connsiteY1" fmla="*/ 257754 h 257690"/>
                    <a:gd name="connsiteX2" fmla="*/ 247779 w 247650"/>
                    <a:gd name="connsiteY2" fmla="*/ 238704 h 257690"/>
                    <a:gd name="connsiteX3" fmla="*/ 247779 w 247650"/>
                    <a:gd name="connsiteY3" fmla="*/ 113814 h 257690"/>
                    <a:gd name="connsiteX4" fmla="*/ 241503 w 247650"/>
                    <a:gd name="connsiteY4" fmla="*/ 99681 h 257690"/>
                    <a:gd name="connsiteX5" fmla="*/ 136737 w 247650"/>
                    <a:gd name="connsiteY5" fmla="*/ 4982 h 257690"/>
                    <a:gd name="connsiteX6" fmla="*/ 111190 w 247650"/>
                    <a:gd name="connsiteY6" fmla="*/ 4981 h 257690"/>
                    <a:gd name="connsiteX7" fmla="*/ 6406 w 247650"/>
                    <a:gd name="connsiteY7" fmla="*/ 99681 h 257690"/>
                    <a:gd name="connsiteX8" fmla="*/ 129 w 247650"/>
                    <a:gd name="connsiteY8" fmla="*/ 113815 h 257690"/>
                    <a:gd name="connsiteX9" fmla="*/ 129 w 247650"/>
                    <a:gd name="connsiteY9" fmla="*/ 238704 h 257690"/>
                    <a:gd name="connsiteX10" fmla="*/ 19179 w 247650"/>
                    <a:gd name="connsiteY10" fmla="*/ 257754 h 257690"/>
                    <a:gd name="connsiteX11" fmla="*/ 134431 w 247650"/>
                    <a:gd name="connsiteY11" fmla="*/ 257754 h 257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7650" h="257690">
                      <a:moveTo>
                        <a:pt x="113477" y="257754"/>
                      </a:moveTo>
                      <a:lnTo>
                        <a:pt x="228729" y="257754"/>
                      </a:lnTo>
                      <a:cubicBezTo>
                        <a:pt x="239250" y="257754"/>
                        <a:pt x="247779" y="249226"/>
                        <a:pt x="247779" y="238704"/>
                      </a:cubicBezTo>
                      <a:lnTo>
                        <a:pt x="247779" y="113814"/>
                      </a:lnTo>
                      <a:cubicBezTo>
                        <a:pt x="247779" y="108428"/>
                        <a:pt x="245499" y="103293"/>
                        <a:pt x="241503" y="99681"/>
                      </a:cubicBezTo>
                      <a:lnTo>
                        <a:pt x="136737" y="4982"/>
                      </a:lnTo>
                      <a:cubicBezTo>
                        <a:pt x="129483" y="-1575"/>
                        <a:pt x="118444" y="-1575"/>
                        <a:pt x="111190" y="4981"/>
                      </a:cubicBezTo>
                      <a:lnTo>
                        <a:pt x="6406" y="99681"/>
                      </a:lnTo>
                      <a:cubicBezTo>
                        <a:pt x="2409" y="103293"/>
                        <a:pt x="129" y="108428"/>
                        <a:pt x="129" y="113815"/>
                      </a:cubicBezTo>
                      <a:lnTo>
                        <a:pt x="129" y="238704"/>
                      </a:lnTo>
                      <a:cubicBezTo>
                        <a:pt x="129" y="249226"/>
                        <a:pt x="8658" y="257754"/>
                        <a:pt x="19179" y="257754"/>
                      </a:cubicBezTo>
                      <a:lnTo>
                        <a:pt x="134431" y="257754"/>
                      </a:lnTo>
                    </a:path>
                  </a:pathLst>
                </a:custGeom>
                <a:grpFill/>
                <a:ln w="9525" cap="flat">
                  <a:solidFill>
                    <a:srgbClr val="000000"/>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225B61"/>
                    </a:solidFill>
                    <a:effectLst/>
                    <a:uLnTx/>
                    <a:uFillTx/>
                  </a:endParaRPr>
                </a:p>
              </p:txBody>
            </p:sp>
            <p:sp>
              <p:nvSpPr>
                <p:cNvPr id="335" name="Freeform: Shape 334">
                  <a:extLst>
                    <a:ext uri="{FF2B5EF4-FFF2-40B4-BE49-F238E27FC236}">
                      <a16:creationId xmlns:a16="http://schemas.microsoft.com/office/drawing/2014/main" id="{D91252C1-4B85-C627-888B-68F6B495D976}"/>
                    </a:ext>
                  </a:extLst>
                </p:cNvPr>
                <p:cNvSpPr/>
                <p:nvPr/>
              </p:nvSpPr>
              <p:spPr>
                <a:xfrm>
                  <a:off x="3778626" y="5012053"/>
                  <a:ext cx="28575" cy="28575"/>
                </a:xfrm>
                <a:custGeom>
                  <a:avLst/>
                  <a:gdLst>
                    <a:gd name="connsiteX0" fmla="*/ 28704 w 28575"/>
                    <a:gd name="connsiteY0" fmla="*/ 14352 h 28575"/>
                    <a:gd name="connsiteX1" fmla="*/ 14417 w 28575"/>
                    <a:gd name="connsiteY1" fmla="*/ 28639 h 28575"/>
                    <a:gd name="connsiteX2" fmla="*/ 129 w 28575"/>
                    <a:gd name="connsiteY2" fmla="*/ 14352 h 28575"/>
                    <a:gd name="connsiteX3" fmla="*/ 14417 w 28575"/>
                    <a:gd name="connsiteY3" fmla="*/ 64 h 28575"/>
                    <a:gd name="connsiteX4" fmla="*/ 28704 w 28575"/>
                    <a:gd name="connsiteY4" fmla="*/ 14352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8704" y="14352"/>
                      </a:moveTo>
                      <a:cubicBezTo>
                        <a:pt x="28704" y="22242"/>
                        <a:pt x="22307" y="28639"/>
                        <a:pt x="14417" y="28639"/>
                      </a:cubicBezTo>
                      <a:cubicBezTo>
                        <a:pt x="6526" y="28639"/>
                        <a:pt x="129" y="22242"/>
                        <a:pt x="129" y="14352"/>
                      </a:cubicBezTo>
                      <a:cubicBezTo>
                        <a:pt x="129" y="6461"/>
                        <a:pt x="6526" y="64"/>
                        <a:pt x="14417" y="64"/>
                      </a:cubicBezTo>
                      <a:cubicBezTo>
                        <a:pt x="22307" y="64"/>
                        <a:pt x="28704" y="6461"/>
                        <a:pt x="28704" y="14352"/>
                      </a:cubicBezTo>
                      <a:close/>
                    </a:path>
                  </a:pathLst>
                </a:custGeom>
                <a:grpFill/>
                <a:ln w="9525" cap="flat">
                  <a:solidFill>
                    <a:srgbClr val="000000"/>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225B61"/>
                    </a:solidFill>
                    <a:effectLst/>
                    <a:uLnTx/>
                    <a:uFillTx/>
                  </a:endParaRPr>
                </a:p>
              </p:txBody>
            </p:sp>
            <p:sp>
              <p:nvSpPr>
                <p:cNvPr id="336" name="Freeform: Shape 335">
                  <a:extLst>
                    <a:ext uri="{FF2B5EF4-FFF2-40B4-BE49-F238E27FC236}">
                      <a16:creationId xmlns:a16="http://schemas.microsoft.com/office/drawing/2014/main" id="{2AFC2526-4514-1E79-2244-4F658624D8FD}"/>
                    </a:ext>
                  </a:extLst>
                </p:cNvPr>
                <p:cNvSpPr/>
                <p:nvPr/>
              </p:nvSpPr>
              <p:spPr>
                <a:xfrm>
                  <a:off x="3845301" y="5012053"/>
                  <a:ext cx="28575" cy="28575"/>
                </a:xfrm>
                <a:custGeom>
                  <a:avLst/>
                  <a:gdLst>
                    <a:gd name="connsiteX0" fmla="*/ 28704 w 28575"/>
                    <a:gd name="connsiteY0" fmla="*/ 14352 h 28575"/>
                    <a:gd name="connsiteX1" fmla="*/ 14417 w 28575"/>
                    <a:gd name="connsiteY1" fmla="*/ 28639 h 28575"/>
                    <a:gd name="connsiteX2" fmla="*/ 129 w 28575"/>
                    <a:gd name="connsiteY2" fmla="*/ 14352 h 28575"/>
                    <a:gd name="connsiteX3" fmla="*/ 14417 w 28575"/>
                    <a:gd name="connsiteY3" fmla="*/ 64 h 28575"/>
                    <a:gd name="connsiteX4" fmla="*/ 28704 w 28575"/>
                    <a:gd name="connsiteY4" fmla="*/ 14352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8704" y="14352"/>
                      </a:moveTo>
                      <a:cubicBezTo>
                        <a:pt x="28704" y="22242"/>
                        <a:pt x="22307" y="28639"/>
                        <a:pt x="14417" y="28639"/>
                      </a:cubicBezTo>
                      <a:cubicBezTo>
                        <a:pt x="6526" y="28639"/>
                        <a:pt x="129" y="22242"/>
                        <a:pt x="129" y="14352"/>
                      </a:cubicBezTo>
                      <a:cubicBezTo>
                        <a:pt x="129" y="6461"/>
                        <a:pt x="6526" y="64"/>
                        <a:pt x="14417" y="64"/>
                      </a:cubicBezTo>
                      <a:cubicBezTo>
                        <a:pt x="22307" y="64"/>
                        <a:pt x="28704" y="6461"/>
                        <a:pt x="28704" y="14352"/>
                      </a:cubicBezTo>
                      <a:close/>
                    </a:path>
                  </a:pathLst>
                </a:custGeom>
                <a:grpFill/>
                <a:ln w="9525" cap="flat">
                  <a:solidFill>
                    <a:srgbClr val="000000"/>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225B61"/>
                    </a:solidFill>
                    <a:effectLst/>
                    <a:uLnTx/>
                    <a:uFillTx/>
                  </a:endParaRPr>
                </a:p>
              </p:txBody>
            </p:sp>
            <p:sp>
              <p:nvSpPr>
                <p:cNvPr id="337" name="Freeform: Shape 336">
                  <a:extLst>
                    <a:ext uri="{FF2B5EF4-FFF2-40B4-BE49-F238E27FC236}">
                      <a16:creationId xmlns:a16="http://schemas.microsoft.com/office/drawing/2014/main" id="{9B7D0CCE-4A55-951A-BDE4-E38BBA4AC223}"/>
                    </a:ext>
                  </a:extLst>
                </p:cNvPr>
                <p:cNvSpPr/>
                <p:nvPr/>
              </p:nvSpPr>
              <p:spPr>
                <a:xfrm>
                  <a:off x="3911976" y="5012053"/>
                  <a:ext cx="28575" cy="28575"/>
                </a:xfrm>
                <a:custGeom>
                  <a:avLst/>
                  <a:gdLst>
                    <a:gd name="connsiteX0" fmla="*/ 14417 w 28575"/>
                    <a:gd name="connsiteY0" fmla="*/ 28639 h 28575"/>
                    <a:gd name="connsiteX1" fmla="*/ 28704 w 28575"/>
                    <a:gd name="connsiteY1" fmla="*/ 14352 h 28575"/>
                    <a:gd name="connsiteX2" fmla="*/ 14417 w 28575"/>
                    <a:gd name="connsiteY2" fmla="*/ 64 h 28575"/>
                    <a:gd name="connsiteX3" fmla="*/ 129 w 28575"/>
                    <a:gd name="connsiteY3" fmla="*/ 14352 h 28575"/>
                    <a:gd name="connsiteX4" fmla="*/ 14417 w 28575"/>
                    <a:gd name="connsiteY4" fmla="*/ 2863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4417" y="28639"/>
                      </a:moveTo>
                      <a:cubicBezTo>
                        <a:pt x="22307" y="28639"/>
                        <a:pt x="28704" y="22242"/>
                        <a:pt x="28704" y="14352"/>
                      </a:cubicBezTo>
                      <a:cubicBezTo>
                        <a:pt x="28704" y="6461"/>
                        <a:pt x="22307" y="64"/>
                        <a:pt x="14417" y="64"/>
                      </a:cubicBezTo>
                      <a:cubicBezTo>
                        <a:pt x="6526" y="64"/>
                        <a:pt x="129" y="6461"/>
                        <a:pt x="129" y="14352"/>
                      </a:cubicBezTo>
                      <a:cubicBezTo>
                        <a:pt x="129" y="22242"/>
                        <a:pt x="6526" y="28639"/>
                        <a:pt x="14417" y="28639"/>
                      </a:cubicBezTo>
                      <a:close/>
                    </a:path>
                  </a:pathLst>
                </a:custGeom>
                <a:grpFill/>
                <a:ln w="9525" cap="flat">
                  <a:solidFill>
                    <a:srgbClr val="000000"/>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225B61"/>
                    </a:solidFill>
                    <a:effectLst/>
                    <a:uLnTx/>
                    <a:uFillTx/>
                  </a:endParaRPr>
                </a:p>
              </p:txBody>
            </p:sp>
            <p:sp>
              <p:nvSpPr>
                <p:cNvPr id="338" name="Freeform: Shape 337">
                  <a:extLst>
                    <a:ext uri="{FF2B5EF4-FFF2-40B4-BE49-F238E27FC236}">
                      <a16:creationId xmlns:a16="http://schemas.microsoft.com/office/drawing/2014/main" id="{6754D730-4A8E-4872-44C6-B7726FDCB72D}"/>
                    </a:ext>
                  </a:extLst>
                </p:cNvPr>
                <p:cNvSpPr/>
                <p:nvPr/>
              </p:nvSpPr>
              <p:spPr>
                <a:xfrm>
                  <a:off x="3845301" y="5069203"/>
                  <a:ext cx="28575" cy="28575"/>
                </a:xfrm>
                <a:custGeom>
                  <a:avLst/>
                  <a:gdLst>
                    <a:gd name="connsiteX0" fmla="*/ 28704 w 28575"/>
                    <a:gd name="connsiteY0" fmla="*/ 14352 h 28575"/>
                    <a:gd name="connsiteX1" fmla="*/ 14417 w 28575"/>
                    <a:gd name="connsiteY1" fmla="*/ 28639 h 28575"/>
                    <a:gd name="connsiteX2" fmla="*/ 129 w 28575"/>
                    <a:gd name="connsiteY2" fmla="*/ 14352 h 28575"/>
                    <a:gd name="connsiteX3" fmla="*/ 14417 w 28575"/>
                    <a:gd name="connsiteY3" fmla="*/ 64 h 28575"/>
                    <a:gd name="connsiteX4" fmla="*/ 28704 w 28575"/>
                    <a:gd name="connsiteY4" fmla="*/ 14352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8704" y="14352"/>
                      </a:moveTo>
                      <a:cubicBezTo>
                        <a:pt x="28704" y="22242"/>
                        <a:pt x="22307" y="28639"/>
                        <a:pt x="14417" y="28639"/>
                      </a:cubicBezTo>
                      <a:cubicBezTo>
                        <a:pt x="6526" y="28639"/>
                        <a:pt x="129" y="22242"/>
                        <a:pt x="129" y="14352"/>
                      </a:cubicBezTo>
                      <a:cubicBezTo>
                        <a:pt x="129" y="6461"/>
                        <a:pt x="6526" y="64"/>
                        <a:pt x="14417" y="64"/>
                      </a:cubicBezTo>
                      <a:cubicBezTo>
                        <a:pt x="22307" y="64"/>
                        <a:pt x="28704" y="6461"/>
                        <a:pt x="28704" y="14352"/>
                      </a:cubicBezTo>
                      <a:close/>
                    </a:path>
                  </a:pathLst>
                </a:custGeom>
                <a:grpFill/>
                <a:ln w="9525" cap="flat">
                  <a:solidFill>
                    <a:srgbClr val="000000"/>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225B61"/>
                    </a:solidFill>
                    <a:effectLst/>
                    <a:uLnTx/>
                    <a:uFillTx/>
                  </a:endParaRPr>
                </a:p>
              </p:txBody>
            </p:sp>
            <p:sp>
              <p:nvSpPr>
                <p:cNvPr id="339" name="Freeform: Shape 338">
                  <a:extLst>
                    <a:ext uri="{FF2B5EF4-FFF2-40B4-BE49-F238E27FC236}">
                      <a16:creationId xmlns:a16="http://schemas.microsoft.com/office/drawing/2014/main" id="{42ADF394-C71E-6D49-05E5-F3A7FBC4642B}"/>
                    </a:ext>
                  </a:extLst>
                </p:cNvPr>
                <p:cNvSpPr/>
                <p:nvPr/>
              </p:nvSpPr>
              <p:spPr>
                <a:xfrm>
                  <a:off x="3778626" y="5069203"/>
                  <a:ext cx="28575" cy="28575"/>
                </a:xfrm>
                <a:custGeom>
                  <a:avLst/>
                  <a:gdLst>
                    <a:gd name="connsiteX0" fmla="*/ 14417 w 28575"/>
                    <a:gd name="connsiteY0" fmla="*/ 28639 h 28575"/>
                    <a:gd name="connsiteX1" fmla="*/ 28704 w 28575"/>
                    <a:gd name="connsiteY1" fmla="*/ 14352 h 28575"/>
                    <a:gd name="connsiteX2" fmla="*/ 14417 w 28575"/>
                    <a:gd name="connsiteY2" fmla="*/ 64 h 28575"/>
                    <a:gd name="connsiteX3" fmla="*/ 129 w 28575"/>
                    <a:gd name="connsiteY3" fmla="*/ 14352 h 28575"/>
                    <a:gd name="connsiteX4" fmla="*/ 14417 w 28575"/>
                    <a:gd name="connsiteY4" fmla="*/ 2863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4417" y="28639"/>
                      </a:moveTo>
                      <a:cubicBezTo>
                        <a:pt x="22307" y="28639"/>
                        <a:pt x="28704" y="22242"/>
                        <a:pt x="28704" y="14352"/>
                      </a:cubicBezTo>
                      <a:cubicBezTo>
                        <a:pt x="28704" y="6461"/>
                        <a:pt x="22307" y="64"/>
                        <a:pt x="14417" y="64"/>
                      </a:cubicBezTo>
                      <a:cubicBezTo>
                        <a:pt x="6526" y="64"/>
                        <a:pt x="129" y="6461"/>
                        <a:pt x="129" y="14352"/>
                      </a:cubicBezTo>
                      <a:cubicBezTo>
                        <a:pt x="129" y="22242"/>
                        <a:pt x="6526" y="28639"/>
                        <a:pt x="14417" y="28639"/>
                      </a:cubicBezTo>
                      <a:close/>
                    </a:path>
                  </a:pathLst>
                </a:custGeom>
                <a:grpFill/>
                <a:ln w="9525" cap="flat">
                  <a:solidFill>
                    <a:srgbClr val="000000"/>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225B61"/>
                    </a:solidFill>
                    <a:effectLst/>
                    <a:uLnTx/>
                    <a:uFillTx/>
                  </a:endParaRPr>
                </a:p>
              </p:txBody>
            </p:sp>
            <p:sp>
              <p:nvSpPr>
                <p:cNvPr id="340" name="Freeform: Shape 339">
                  <a:extLst>
                    <a:ext uri="{FF2B5EF4-FFF2-40B4-BE49-F238E27FC236}">
                      <a16:creationId xmlns:a16="http://schemas.microsoft.com/office/drawing/2014/main" id="{85DB475A-E02B-64CE-74ED-CEC7CCF7F622}"/>
                    </a:ext>
                  </a:extLst>
                </p:cNvPr>
                <p:cNvSpPr/>
                <p:nvPr/>
              </p:nvSpPr>
              <p:spPr>
                <a:xfrm>
                  <a:off x="3911976" y="5069203"/>
                  <a:ext cx="28575" cy="28575"/>
                </a:xfrm>
                <a:custGeom>
                  <a:avLst/>
                  <a:gdLst>
                    <a:gd name="connsiteX0" fmla="*/ 28704 w 28575"/>
                    <a:gd name="connsiteY0" fmla="*/ 14352 h 28575"/>
                    <a:gd name="connsiteX1" fmla="*/ 14417 w 28575"/>
                    <a:gd name="connsiteY1" fmla="*/ 28639 h 28575"/>
                    <a:gd name="connsiteX2" fmla="*/ 129 w 28575"/>
                    <a:gd name="connsiteY2" fmla="*/ 14352 h 28575"/>
                    <a:gd name="connsiteX3" fmla="*/ 14417 w 28575"/>
                    <a:gd name="connsiteY3" fmla="*/ 64 h 28575"/>
                    <a:gd name="connsiteX4" fmla="*/ 28704 w 28575"/>
                    <a:gd name="connsiteY4" fmla="*/ 14352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8704" y="14352"/>
                      </a:moveTo>
                      <a:cubicBezTo>
                        <a:pt x="28704" y="22242"/>
                        <a:pt x="22307" y="28639"/>
                        <a:pt x="14417" y="28639"/>
                      </a:cubicBezTo>
                      <a:cubicBezTo>
                        <a:pt x="6526" y="28639"/>
                        <a:pt x="129" y="22242"/>
                        <a:pt x="129" y="14352"/>
                      </a:cubicBezTo>
                      <a:cubicBezTo>
                        <a:pt x="129" y="6461"/>
                        <a:pt x="6526" y="64"/>
                        <a:pt x="14417" y="64"/>
                      </a:cubicBezTo>
                      <a:cubicBezTo>
                        <a:pt x="22307" y="64"/>
                        <a:pt x="28704" y="6461"/>
                        <a:pt x="28704" y="14352"/>
                      </a:cubicBezTo>
                      <a:close/>
                    </a:path>
                  </a:pathLst>
                </a:custGeom>
                <a:grpFill/>
                <a:ln w="9525" cap="flat">
                  <a:solidFill>
                    <a:srgbClr val="000000"/>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225B61"/>
                    </a:solidFill>
                    <a:effectLst/>
                    <a:uLnTx/>
                    <a:uFillTx/>
                  </a:endParaRPr>
                </a:p>
              </p:txBody>
            </p:sp>
          </p:grpSp>
          <p:grpSp>
            <p:nvGrpSpPr>
              <p:cNvPr id="327" name="Group 326">
                <a:extLst>
                  <a:ext uri="{FF2B5EF4-FFF2-40B4-BE49-F238E27FC236}">
                    <a16:creationId xmlns:a16="http://schemas.microsoft.com/office/drawing/2014/main" id="{513F19AC-A84B-D723-4661-2CB47E122086}"/>
                  </a:ext>
                </a:extLst>
              </p:cNvPr>
              <p:cNvGrpSpPr/>
              <p:nvPr/>
            </p:nvGrpSpPr>
            <p:grpSpPr>
              <a:xfrm>
                <a:off x="9797755" y="3542234"/>
                <a:ext cx="95015" cy="120928"/>
                <a:chOff x="3878639" y="6897922"/>
                <a:chExt cx="209550" cy="266701"/>
              </a:xfrm>
              <a:noFill/>
            </p:grpSpPr>
            <p:sp>
              <p:nvSpPr>
                <p:cNvPr id="332" name="Freeform: Shape 331">
                  <a:extLst>
                    <a:ext uri="{FF2B5EF4-FFF2-40B4-BE49-F238E27FC236}">
                      <a16:creationId xmlns:a16="http://schemas.microsoft.com/office/drawing/2014/main" id="{7A164070-BEFF-3AD2-9E99-513A0F919191}"/>
                    </a:ext>
                  </a:extLst>
                </p:cNvPr>
                <p:cNvSpPr/>
                <p:nvPr/>
              </p:nvSpPr>
              <p:spPr>
                <a:xfrm>
                  <a:off x="3878639" y="6963318"/>
                  <a:ext cx="209550" cy="201305"/>
                </a:xfrm>
                <a:custGeom>
                  <a:avLst/>
                  <a:gdLst>
                    <a:gd name="connsiteX0" fmla="*/ 257 w 209550"/>
                    <a:gd name="connsiteY0" fmla="*/ 64 h 201305"/>
                    <a:gd name="connsiteX1" fmla="*/ 257 w 209550"/>
                    <a:gd name="connsiteY1" fmla="*/ 153880 h 201305"/>
                    <a:gd name="connsiteX2" fmla="*/ 283 w 209550"/>
                    <a:gd name="connsiteY2" fmla="*/ 153880 h 201305"/>
                    <a:gd name="connsiteX3" fmla="*/ 9812 w 209550"/>
                    <a:gd name="connsiteY3" fmla="*/ 173663 h 201305"/>
                    <a:gd name="connsiteX4" fmla="*/ 32901 w 209550"/>
                    <a:gd name="connsiteY4" fmla="*/ 188450 h 201305"/>
                    <a:gd name="connsiteX5" fmla="*/ 105214 w 209550"/>
                    <a:gd name="connsiteY5" fmla="*/ 201369 h 201305"/>
                    <a:gd name="connsiteX6" fmla="*/ 177354 w 209550"/>
                    <a:gd name="connsiteY6" fmla="*/ 188446 h 201305"/>
                    <a:gd name="connsiteX7" fmla="*/ 200323 w 209550"/>
                    <a:gd name="connsiteY7" fmla="*/ 173648 h 201305"/>
                    <a:gd name="connsiteX8" fmla="*/ 209789 w 209550"/>
                    <a:gd name="connsiteY8" fmla="*/ 153691 h 201305"/>
                    <a:gd name="connsiteX9" fmla="*/ 209807 w 209550"/>
                    <a:gd name="connsiteY9" fmla="*/ 153691 h 201305"/>
                    <a:gd name="connsiteX10" fmla="*/ 209806 w 209550"/>
                    <a:gd name="connsiteY10" fmla="*/ 64 h 201305"/>
                    <a:gd name="connsiteX11" fmla="*/ 206523 w 209550"/>
                    <a:gd name="connsiteY11" fmla="*/ 3281 h 201305"/>
                    <a:gd name="connsiteX12" fmla="*/ 180584 w 209550"/>
                    <a:gd name="connsiteY12" fmla="*/ 17990 h 201305"/>
                    <a:gd name="connsiteX13" fmla="*/ 105032 w 209550"/>
                    <a:gd name="connsiteY13" fmla="*/ 29917 h 201305"/>
                    <a:gd name="connsiteX14" fmla="*/ 29480 w 209550"/>
                    <a:gd name="connsiteY14" fmla="*/ 17990 h 201305"/>
                    <a:gd name="connsiteX15" fmla="*/ 3541 w 209550"/>
                    <a:gd name="connsiteY15" fmla="*/ 3281 h 201305"/>
                    <a:gd name="connsiteX16" fmla="*/ 257 w 209550"/>
                    <a:gd name="connsiteY16" fmla="*/ 64 h 201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9550" h="201305">
                      <a:moveTo>
                        <a:pt x="257" y="64"/>
                      </a:moveTo>
                      <a:lnTo>
                        <a:pt x="257" y="153880"/>
                      </a:lnTo>
                      <a:lnTo>
                        <a:pt x="283" y="153880"/>
                      </a:lnTo>
                      <a:cubicBezTo>
                        <a:pt x="625" y="161435"/>
                        <a:pt x="4343" y="168113"/>
                        <a:pt x="9812" y="173663"/>
                      </a:cubicBezTo>
                      <a:cubicBezTo>
                        <a:pt x="15536" y="179471"/>
                        <a:pt x="23515" y="184421"/>
                        <a:pt x="32901" y="188450"/>
                      </a:cubicBezTo>
                      <a:cubicBezTo>
                        <a:pt x="51701" y="196519"/>
                        <a:pt x="77270" y="201369"/>
                        <a:pt x="105214" y="201369"/>
                      </a:cubicBezTo>
                      <a:cubicBezTo>
                        <a:pt x="133157" y="201369"/>
                        <a:pt x="158641" y="196519"/>
                        <a:pt x="177354" y="188446"/>
                      </a:cubicBezTo>
                      <a:cubicBezTo>
                        <a:pt x="186698" y="184416"/>
                        <a:pt x="194634" y="179461"/>
                        <a:pt x="200323" y="173648"/>
                      </a:cubicBezTo>
                      <a:cubicBezTo>
                        <a:pt x="205807" y="168046"/>
                        <a:pt x="209504" y="161306"/>
                        <a:pt x="209789" y="153691"/>
                      </a:cubicBezTo>
                      <a:lnTo>
                        <a:pt x="209807" y="153691"/>
                      </a:lnTo>
                      <a:lnTo>
                        <a:pt x="209806" y="64"/>
                      </a:lnTo>
                      <a:cubicBezTo>
                        <a:pt x="208751" y="1205"/>
                        <a:pt x="207649" y="2278"/>
                        <a:pt x="206523" y="3281"/>
                      </a:cubicBezTo>
                      <a:cubicBezTo>
                        <a:pt x="199653" y="9400"/>
                        <a:pt x="190556" y="14232"/>
                        <a:pt x="180584" y="17990"/>
                      </a:cubicBezTo>
                      <a:cubicBezTo>
                        <a:pt x="160530" y="25546"/>
                        <a:pt x="133816" y="29917"/>
                        <a:pt x="105032" y="29917"/>
                      </a:cubicBezTo>
                      <a:cubicBezTo>
                        <a:pt x="76248" y="29917"/>
                        <a:pt x="49534" y="25546"/>
                        <a:pt x="29480" y="17990"/>
                      </a:cubicBezTo>
                      <a:cubicBezTo>
                        <a:pt x="19508" y="14232"/>
                        <a:pt x="10411" y="9400"/>
                        <a:pt x="3541" y="3281"/>
                      </a:cubicBezTo>
                      <a:cubicBezTo>
                        <a:pt x="2415" y="2278"/>
                        <a:pt x="1313" y="1205"/>
                        <a:pt x="257" y="64"/>
                      </a:cubicBezTo>
                      <a:close/>
                    </a:path>
                  </a:pathLst>
                </a:custGeom>
                <a:grpFill/>
                <a:ln w="9525" cap="flat">
                  <a:solidFill>
                    <a:srgbClr val="000000"/>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225B61"/>
                    </a:solidFill>
                    <a:effectLst/>
                    <a:uLnTx/>
                    <a:uFillTx/>
                  </a:endParaRPr>
                </a:p>
              </p:txBody>
            </p:sp>
            <p:sp>
              <p:nvSpPr>
                <p:cNvPr id="333" name="Freeform: Shape 332">
                  <a:extLst>
                    <a:ext uri="{FF2B5EF4-FFF2-40B4-BE49-F238E27FC236}">
                      <a16:creationId xmlns:a16="http://schemas.microsoft.com/office/drawing/2014/main" id="{A90F3BC2-49EA-D9A7-1E75-49C7029F7600}"/>
                    </a:ext>
                  </a:extLst>
                </p:cNvPr>
                <p:cNvSpPr/>
                <p:nvPr/>
              </p:nvSpPr>
              <p:spPr>
                <a:xfrm>
                  <a:off x="3878639" y="6897922"/>
                  <a:ext cx="209550" cy="85725"/>
                </a:xfrm>
                <a:custGeom>
                  <a:avLst/>
                  <a:gdLst>
                    <a:gd name="connsiteX0" fmla="*/ 209806 w 209550"/>
                    <a:gd name="connsiteY0" fmla="*/ 42771 h 85725"/>
                    <a:gd name="connsiteX1" fmla="*/ 209807 w 209550"/>
                    <a:gd name="connsiteY1" fmla="*/ 42927 h 85725"/>
                    <a:gd name="connsiteX2" fmla="*/ 209806 w 209550"/>
                    <a:gd name="connsiteY2" fmla="*/ 43082 h 85725"/>
                    <a:gd name="connsiteX3" fmla="*/ 200187 w 209550"/>
                    <a:gd name="connsiteY3" fmla="*/ 61565 h 85725"/>
                    <a:gd name="connsiteX4" fmla="*/ 177226 w 209550"/>
                    <a:gd name="connsiteY4" fmla="*/ 74474 h 85725"/>
                    <a:gd name="connsiteX5" fmla="*/ 105032 w 209550"/>
                    <a:gd name="connsiteY5" fmla="*/ 85789 h 85725"/>
                    <a:gd name="connsiteX6" fmla="*/ 32838 w 209550"/>
                    <a:gd name="connsiteY6" fmla="*/ 74474 h 85725"/>
                    <a:gd name="connsiteX7" fmla="*/ 12253 w 209550"/>
                    <a:gd name="connsiteY7" fmla="*/ 63539 h 85725"/>
                    <a:gd name="connsiteX8" fmla="*/ 11898 w 209550"/>
                    <a:gd name="connsiteY8" fmla="*/ 63261 h 85725"/>
                    <a:gd name="connsiteX9" fmla="*/ 9877 w 209550"/>
                    <a:gd name="connsiteY9" fmla="*/ 61565 h 85725"/>
                    <a:gd name="connsiteX10" fmla="*/ 257 w 209550"/>
                    <a:gd name="connsiteY10" fmla="*/ 42927 h 85725"/>
                    <a:gd name="connsiteX11" fmla="*/ 360 w 209550"/>
                    <a:gd name="connsiteY11" fmla="*/ 40889 h 85725"/>
                    <a:gd name="connsiteX12" fmla="*/ 438 w 209550"/>
                    <a:gd name="connsiteY12" fmla="*/ 40238 h 85725"/>
                    <a:gd name="connsiteX13" fmla="*/ 9877 w 209550"/>
                    <a:gd name="connsiteY13" fmla="*/ 24288 h 85725"/>
                    <a:gd name="connsiteX14" fmla="*/ 32838 w 209550"/>
                    <a:gd name="connsiteY14" fmla="*/ 11379 h 85725"/>
                    <a:gd name="connsiteX15" fmla="*/ 105032 w 209550"/>
                    <a:gd name="connsiteY15" fmla="*/ 64 h 85725"/>
                    <a:gd name="connsiteX16" fmla="*/ 177226 w 209550"/>
                    <a:gd name="connsiteY16" fmla="*/ 11379 h 85725"/>
                    <a:gd name="connsiteX17" fmla="*/ 200187 w 209550"/>
                    <a:gd name="connsiteY17" fmla="*/ 24288 h 85725"/>
                    <a:gd name="connsiteX18" fmla="*/ 201500 w 209550"/>
                    <a:gd name="connsiteY18" fmla="*/ 25510 h 85725"/>
                    <a:gd name="connsiteX19" fmla="*/ 209806 w 209550"/>
                    <a:gd name="connsiteY19" fmla="*/ 42771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09550" h="85725">
                      <a:moveTo>
                        <a:pt x="209806" y="42771"/>
                      </a:moveTo>
                      <a:lnTo>
                        <a:pt x="209807" y="42927"/>
                      </a:lnTo>
                      <a:lnTo>
                        <a:pt x="209806" y="43082"/>
                      </a:lnTo>
                      <a:cubicBezTo>
                        <a:pt x="209751" y="50314"/>
                        <a:pt x="205824" y="56544"/>
                        <a:pt x="200187" y="61565"/>
                      </a:cubicBezTo>
                      <a:cubicBezTo>
                        <a:pt x="194498" y="66633"/>
                        <a:pt x="186570" y="70953"/>
                        <a:pt x="177226" y="74474"/>
                      </a:cubicBezTo>
                      <a:cubicBezTo>
                        <a:pt x="158497" y="81531"/>
                        <a:pt x="132972" y="85789"/>
                        <a:pt x="105032" y="85789"/>
                      </a:cubicBezTo>
                      <a:cubicBezTo>
                        <a:pt x="77092" y="85789"/>
                        <a:pt x="51567" y="81531"/>
                        <a:pt x="32838" y="74474"/>
                      </a:cubicBezTo>
                      <a:cubicBezTo>
                        <a:pt x="24731" y="71420"/>
                        <a:pt x="17690" y="67763"/>
                        <a:pt x="12253" y="63539"/>
                      </a:cubicBezTo>
                      <a:lnTo>
                        <a:pt x="11898" y="63261"/>
                      </a:lnTo>
                      <a:cubicBezTo>
                        <a:pt x="11196" y="62705"/>
                        <a:pt x="10522" y="62140"/>
                        <a:pt x="9877" y="61565"/>
                      </a:cubicBezTo>
                      <a:cubicBezTo>
                        <a:pt x="4200" y="56508"/>
                        <a:pt x="257" y="50226"/>
                        <a:pt x="257" y="42927"/>
                      </a:cubicBezTo>
                      <a:cubicBezTo>
                        <a:pt x="257" y="42238"/>
                        <a:pt x="292" y="41559"/>
                        <a:pt x="360" y="40889"/>
                      </a:cubicBezTo>
                      <a:cubicBezTo>
                        <a:pt x="383" y="40671"/>
                        <a:pt x="408" y="40454"/>
                        <a:pt x="438" y="40238"/>
                      </a:cubicBezTo>
                      <a:cubicBezTo>
                        <a:pt x="1270" y="34076"/>
                        <a:pt x="4910" y="28712"/>
                        <a:pt x="9877" y="24288"/>
                      </a:cubicBezTo>
                      <a:cubicBezTo>
                        <a:pt x="15566" y="19220"/>
                        <a:pt x="23494" y="14900"/>
                        <a:pt x="32838" y="11379"/>
                      </a:cubicBezTo>
                      <a:cubicBezTo>
                        <a:pt x="51567" y="4322"/>
                        <a:pt x="77092" y="64"/>
                        <a:pt x="105032" y="64"/>
                      </a:cubicBezTo>
                      <a:cubicBezTo>
                        <a:pt x="132972" y="64"/>
                        <a:pt x="158497" y="4322"/>
                        <a:pt x="177226" y="11379"/>
                      </a:cubicBezTo>
                      <a:cubicBezTo>
                        <a:pt x="186570" y="14900"/>
                        <a:pt x="194498" y="19220"/>
                        <a:pt x="200187" y="24288"/>
                      </a:cubicBezTo>
                      <a:cubicBezTo>
                        <a:pt x="200636" y="24688"/>
                        <a:pt x="201074" y="25095"/>
                        <a:pt x="201500" y="25510"/>
                      </a:cubicBezTo>
                      <a:cubicBezTo>
                        <a:pt x="206425" y="30308"/>
                        <a:pt x="209756" y="36114"/>
                        <a:pt x="209806" y="42771"/>
                      </a:cubicBezTo>
                      <a:close/>
                    </a:path>
                  </a:pathLst>
                </a:custGeom>
                <a:grpFill/>
                <a:ln w="9525" cap="flat">
                  <a:solidFill>
                    <a:srgbClr val="000000"/>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225B61"/>
                    </a:solidFill>
                    <a:effectLst/>
                    <a:uLnTx/>
                    <a:uFillTx/>
                  </a:endParaRPr>
                </a:p>
              </p:txBody>
            </p:sp>
          </p:grpSp>
          <p:grpSp>
            <p:nvGrpSpPr>
              <p:cNvPr id="328" name="Group 327">
                <a:extLst>
                  <a:ext uri="{FF2B5EF4-FFF2-40B4-BE49-F238E27FC236}">
                    <a16:creationId xmlns:a16="http://schemas.microsoft.com/office/drawing/2014/main" id="{692EBF11-C604-B850-08B8-9460B75D78A9}"/>
                  </a:ext>
                </a:extLst>
              </p:cNvPr>
              <p:cNvGrpSpPr/>
              <p:nvPr/>
            </p:nvGrpSpPr>
            <p:grpSpPr>
              <a:xfrm>
                <a:off x="9338768" y="3544277"/>
                <a:ext cx="117689" cy="116843"/>
                <a:chOff x="5200133" y="3503044"/>
                <a:chExt cx="117689" cy="116843"/>
              </a:xfrm>
            </p:grpSpPr>
            <p:sp>
              <p:nvSpPr>
                <p:cNvPr id="329" name="Freeform: Shape 328">
                  <a:extLst>
                    <a:ext uri="{FF2B5EF4-FFF2-40B4-BE49-F238E27FC236}">
                      <a16:creationId xmlns:a16="http://schemas.microsoft.com/office/drawing/2014/main" id="{ECC48F7B-FF59-B7AD-C3BF-895E6F5ECDE3}"/>
                    </a:ext>
                  </a:extLst>
                </p:cNvPr>
                <p:cNvSpPr/>
                <p:nvPr/>
              </p:nvSpPr>
              <p:spPr>
                <a:xfrm>
                  <a:off x="5200133" y="3503044"/>
                  <a:ext cx="112290" cy="116843"/>
                </a:xfrm>
                <a:custGeom>
                  <a:avLst/>
                  <a:gdLst>
                    <a:gd name="connsiteX0" fmla="*/ 132057 w 247650"/>
                    <a:gd name="connsiteY0" fmla="*/ 257946 h 257690"/>
                    <a:gd name="connsiteX1" fmla="*/ 19306 w 247650"/>
                    <a:gd name="connsiteY1" fmla="*/ 257946 h 257690"/>
                    <a:gd name="connsiteX2" fmla="*/ 256 w 247650"/>
                    <a:gd name="connsiteY2" fmla="*/ 238896 h 257690"/>
                    <a:gd name="connsiteX3" fmla="*/ 256 w 247650"/>
                    <a:gd name="connsiteY3" fmla="*/ 114007 h 257690"/>
                    <a:gd name="connsiteX4" fmla="*/ 6533 w 247650"/>
                    <a:gd name="connsiteY4" fmla="*/ 99873 h 257690"/>
                    <a:gd name="connsiteX5" fmla="*/ 111317 w 247650"/>
                    <a:gd name="connsiteY5" fmla="*/ 5173 h 257690"/>
                    <a:gd name="connsiteX6" fmla="*/ 136864 w 247650"/>
                    <a:gd name="connsiteY6" fmla="*/ 5174 h 257690"/>
                    <a:gd name="connsiteX7" fmla="*/ 241630 w 247650"/>
                    <a:gd name="connsiteY7" fmla="*/ 99874 h 257690"/>
                    <a:gd name="connsiteX8" fmla="*/ 247906 w 247650"/>
                    <a:gd name="connsiteY8" fmla="*/ 114006 h 257690"/>
                    <a:gd name="connsiteX9" fmla="*/ 247906 w 247650"/>
                    <a:gd name="connsiteY9" fmla="*/ 200834 h 257690"/>
                    <a:gd name="connsiteX10" fmla="*/ 243144 w 247650"/>
                    <a:gd name="connsiteY10" fmla="*/ 200036 h 257690"/>
                    <a:gd name="connsiteX11" fmla="*/ 229905 w 247650"/>
                    <a:gd name="connsiteY11" fmla="*/ 208895 h 257690"/>
                    <a:gd name="connsiteX12" fmla="*/ 228857 w 247650"/>
                    <a:gd name="connsiteY12" fmla="*/ 210133 h 257690"/>
                    <a:gd name="connsiteX13" fmla="*/ 227809 w 247650"/>
                    <a:gd name="connsiteY13" fmla="*/ 208895 h 257690"/>
                    <a:gd name="connsiteX14" fmla="*/ 226403 w 247650"/>
                    <a:gd name="connsiteY14" fmla="*/ 206275 h 257690"/>
                    <a:gd name="connsiteX15" fmla="*/ 214569 w 247650"/>
                    <a:gd name="connsiteY15" fmla="*/ 200036 h 257690"/>
                    <a:gd name="connsiteX16" fmla="*/ 203893 w 247650"/>
                    <a:gd name="connsiteY16" fmla="*/ 204748 h 257690"/>
                    <a:gd name="connsiteX17" fmla="*/ 201330 w 247650"/>
                    <a:gd name="connsiteY17" fmla="*/ 208799 h 257690"/>
                    <a:gd name="connsiteX18" fmla="*/ 200282 w 247650"/>
                    <a:gd name="connsiteY18" fmla="*/ 210038 h 257690"/>
                    <a:gd name="connsiteX19" fmla="*/ 199234 w 247650"/>
                    <a:gd name="connsiteY19" fmla="*/ 208799 h 257690"/>
                    <a:gd name="connsiteX20" fmla="*/ 185899 w 247650"/>
                    <a:gd name="connsiteY20" fmla="*/ 199941 h 257690"/>
                    <a:gd name="connsiteX21" fmla="*/ 175905 w 247650"/>
                    <a:gd name="connsiteY21" fmla="*/ 204154 h 257690"/>
                    <a:gd name="connsiteX22" fmla="*/ 172755 w 247650"/>
                    <a:gd name="connsiteY22" fmla="*/ 208799 h 257690"/>
                    <a:gd name="connsiteX23" fmla="*/ 171707 w 247650"/>
                    <a:gd name="connsiteY23" fmla="*/ 210038 h 257690"/>
                    <a:gd name="connsiteX24" fmla="*/ 170659 w 247650"/>
                    <a:gd name="connsiteY24" fmla="*/ 208799 h 257690"/>
                    <a:gd name="connsiteX25" fmla="*/ 157324 w 247650"/>
                    <a:gd name="connsiteY25" fmla="*/ 199941 h 257690"/>
                    <a:gd name="connsiteX26" fmla="*/ 144180 w 247650"/>
                    <a:gd name="connsiteY26" fmla="*/ 209085 h 257690"/>
                    <a:gd name="connsiteX27" fmla="*/ 143608 w 247650"/>
                    <a:gd name="connsiteY27" fmla="*/ 210323 h 257690"/>
                    <a:gd name="connsiteX28" fmla="*/ 142370 w 247650"/>
                    <a:gd name="connsiteY28" fmla="*/ 210704 h 257690"/>
                    <a:gd name="connsiteX29" fmla="*/ 131607 w 247650"/>
                    <a:gd name="connsiteY29" fmla="*/ 227754 h 257690"/>
                    <a:gd name="connsiteX30" fmla="*/ 143668 w 247650"/>
                    <a:gd name="connsiteY30" fmla="*/ 238774 h 257690"/>
                    <a:gd name="connsiteX31" fmla="*/ 143608 w 247650"/>
                    <a:gd name="connsiteY31" fmla="*/ 238898 h 257690"/>
                    <a:gd name="connsiteX32" fmla="*/ 142370 w 247650"/>
                    <a:gd name="connsiteY32" fmla="*/ 239279 h 257690"/>
                    <a:gd name="connsiteX33" fmla="*/ 131607 w 247650"/>
                    <a:gd name="connsiteY33" fmla="*/ 256329 h 257690"/>
                    <a:gd name="connsiteX34" fmla="*/ 132057 w 247650"/>
                    <a:gd name="connsiteY34" fmla="*/ 257946 h 257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47650" h="257690">
                      <a:moveTo>
                        <a:pt x="132057" y="257946"/>
                      </a:moveTo>
                      <a:lnTo>
                        <a:pt x="19306" y="257946"/>
                      </a:lnTo>
                      <a:cubicBezTo>
                        <a:pt x="8785" y="257946"/>
                        <a:pt x="256" y="249418"/>
                        <a:pt x="256" y="238896"/>
                      </a:cubicBezTo>
                      <a:lnTo>
                        <a:pt x="256" y="114007"/>
                      </a:lnTo>
                      <a:cubicBezTo>
                        <a:pt x="256" y="108620"/>
                        <a:pt x="2536" y="103485"/>
                        <a:pt x="6533" y="99873"/>
                      </a:cubicBezTo>
                      <a:lnTo>
                        <a:pt x="111317" y="5173"/>
                      </a:lnTo>
                      <a:cubicBezTo>
                        <a:pt x="118571" y="-1383"/>
                        <a:pt x="129610" y="-1383"/>
                        <a:pt x="136864" y="5174"/>
                      </a:cubicBezTo>
                      <a:lnTo>
                        <a:pt x="241630" y="99874"/>
                      </a:lnTo>
                      <a:cubicBezTo>
                        <a:pt x="245626" y="103485"/>
                        <a:pt x="247906" y="108620"/>
                        <a:pt x="247906" y="114006"/>
                      </a:cubicBezTo>
                      <a:lnTo>
                        <a:pt x="247906" y="200834"/>
                      </a:lnTo>
                      <a:cubicBezTo>
                        <a:pt x="246411" y="200314"/>
                        <a:pt x="244807" y="200036"/>
                        <a:pt x="243144" y="200036"/>
                      </a:cubicBezTo>
                      <a:cubicBezTo>
                        <a:pt x="237239" y="200036"/>
                        <a:pt x="232095" y="203465"/>
                        <a:pt x="229905" y="208895"/>
                      </a:cubicBezTo>
                      <a:cubicBezTo>
                        <a:pt x="229809" y="209276"/>
                        <a:pt x="229333" y="209752"/>
                        <a:pt x="228857" y="210133"/>
                      </a:cubicBezTo>
                      <a:cubicBezTo>
                        <a:pt x="228381" y="209752"/>
                        <a:pt x="228000" y="209276"/>
                        <a:pt x="227809" y="208895"/>
                      </a:cubicBezTo>
                      <a:cubicBezTo>
                        <a:pt x="227436" y="207961"/>
                        <a:pt x="226962" y="207085"/>
                        <a:pt x="226403" y="206275"/>
                      </a:cubicBezTo>
                      <a:cubicBezTo>
                        <a:pt x="223811" y="202421"/>
                        <a:pt x="219441" y="200036"/>
                        <a:pt x="214569" y="200036"/>
                      </a:cubicBezTo>
                      <a:cubicBezTo>
                        <a:pt x="210358" y="200036"/>
                        <a:pt x="206535" y="201779"/>
                        <a:pt x="203893" y="204748"/>
                      </a:cubicBezTo>
                      <a:cubicBezTo>
                        <a:pt x="202814" y="205914"/>
                        <a:pt x="201938" y="207276"/>
                        <a:pt x="201330" y="208799"/>
                      </a:cubicBezTo>
                      <a:cubicBezTo>
                        <a:pt x="201234" y="209180"/>
                        <a:pt x="200758" y="209657"/>
                        <a:pt x="200282" y="210038"/>
                      </a:cubicBezTo>
                      <a:cubicBezTo>
                        <a:pt x="199806" y="209657"/>
                        <a:pt x="199425" y="209180"/>
                        <a:pt x="199234" y="208799"/>
                      </a:cubicBezTo>
                      <a:cubicBezTo>
                        <a:pt x="197043" y="203465"/>
                        <a:pt x="191995" y="199941"/>
                        <a:pt x="185899" y="199941"/>
                      </a:cubicBezTo>
                      <a:cubicBezTo>
                        <a:pt x="182024" y="200003"/>
                        <a:pt x="178477" y="201542"/>
                        <a:pt x="175905" y="204154"/>
                      </a:cubicBezTo>
                      <a:cubicBezTo>
                        <a:pt x="174553" y="205442"/>
                        <a:pt x="173470" y="207010"/>
                        <a:pt x="172755" y="208799"/>
                      </a:cubicBezTo>
                      <a:cubicBezTo>
                        <a:pt x="172659" y="209180"/>
                        <a:pt x="172183" y="209657"/>
                        <a:pt x="171707" y="210038"/>
                      </a:cubicBezTo>
                      <a:cubicBezTo>
                        <a:pt x="171231" y="209657"/>
                        <a:pt x="170850" y="209180"/>
                        <a:pt x="170659" y="208799"/>
                      </a:cubicBezTo>
                      <a:cubicBezTo>
                        <a:pt x="168468" y="203465"/>
                        <a:pt x="163420" y="199941"/>
                        <a:pt x="157324" y="199941"/>
                      </a:cubicBezTo>
                      <a:cubicBezTo>
                        <a:pt x="151419" y="200036"/>
                        <a:pt x="146275" y="203561"/>
                        <a:pt x="144180" y="209085"/>
                      </a:cubicBezTo>
                      <a:cubicBezTo>
                        <a:pt x="143799" y="209942"/>
                        <a:pt x="143608" y="210323"/>
                        <a:pt x="143608" y="210323"/>
                      </a:cubicBezTo>
                      <a:cubicBezTo>
                        <a:pt x="143418" y="210419"/>
                        <a:pt x="143132" y="210514"/>
                        <a:pt x="142370" y="210704"/>
                      </a:cubicBezTo>
                      <a:cubicBezTo>
                        <a:pt x="134750" y="212419"/>
                        <a:pt x="129892" y="220134"/>
                        <a:pt x="131607" y="227754"/>
                      </a:cubicBezTo>
                      <a:cubicBezTo>
                        <a:pt x="132898" y="233696"/>
                        <a:pt x="137693" y="238002"/>
                        <a:pt x="143668" y="238774"/>
                      </a:cubicBezTo>
                      <a:lnTo>
                        <a:pt x="143608" y="238898"/>
                      </a:lnTo>
                      <a:cubicBezTo>
                        <a:pt x="143418" y="238994"/>
                        <a:pt x="143132" y="239089"/>
                        <a:pt x="142370" y="239279"/>
                      </a:cubicBezTo>
                      <a:cubicBezTo>
                        <a:pt x="134750" y="240994"/>
                        <a:pt x="129892" y="248709"/>
                        <a:pt x="131607" y="256329"/>
                      </a:cubicBezTo>
                      <a:cubicBezTo>
                        <a:pt x="131727" y="256882"/>
                        <a:pt x="131877" y="257423"/>
                        <a:pt x="132057" y="257946"/>
                      </a:cubicBezTo>
                      <a:close/>
                    </a:path>
                  </a:pathLst>
                </a:custGeom>
                <a:noFill/>
                <a:ln w="9525" cap="flat">
                  <a:solidFill>
                    <a:srgbClr val="000000"/>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225B61"/>
                    </a:solidFill>
                    <a:effectLst/>
                    <a:uLnTx/>
                    <a:uFillTx/>
                  </a:endParaRPr>
                </a:p>
              </p:txBody>
            </p:sp>
            <p:sp>
              <p:nvSpPr>
                <p:cNvPr id="330" name="Freeform: Shape 329">
                  <a:extLst>
                    <a:ext uri="{FF2B5EF4-FFF2-40B4-BE49-F238E27FC236}">
                      <a16:creationId xmlns:a16="http://schemas.microsoft.com/office/drawing/2014/main" id="{7B63AD89-5821-F465-A614-E904520E2050}"/>
                    </a:ext>
                  </a:extLst>
                </p:cNvPr>
                <p:cNvSpPr/>
                <p:nvPr/>
              </p:nvSpPr>
              <p:spPr>
                <a:xfrm>
                  <a:off x="5263836" y="3597909"/>
                  <a:ext cx="53986" cy="9021"/>
                </a:xfrm>
                <a:custGeom>
                  <a:avLst/>
                  <a:gdLst>
                    <a:gd name="connsiteX0" fmla="*/ 19396 w 119064"/>
                    <a:gd name="connsiteY0" fmla="*/ 15812 h 19896"/>
                    <a:gd name="connsiteX1" fmla="*/ 17206 w 119064"/>
                    <a:gd name="connsiteY1" fmla="*/ 13839 h 19896"/>
                    <a:gd name="connsiteX2" fmla="*/ 15421 w 119064"/>
                    <a:gd name="connsiteY2" fmla="*/ 15600 h 19896"/>
                    <a:gd name="connsiteX3" fmla="*/ 6065 w 119064"/>
                    <a:gd name="connsiteY3" fmla="*/ 20036 h 19896"/>
                    <a:gd name="connsiteX4" fmla="*/ 373 w 119064"/>
                    <a:gd name="connsiteY4" fmla="*/ 16434 h 19896"/>
                    <a:gd name="connsiteX5" fmla="*/ 3975 w 119064"/>
                    <a:gd name="connsiteY5" fmla="*/ 10743 h 19896"/>
                    <a:gd name="connsiteX6" fmla="*/ 9216 w 119064"/>
                    <a:gd name="connsiteY6" fmla="*/ 8374 h 19896"/>
                    <a:gd name="connsiteX7" fmla="*/ 12486 w 119064"/>
                    <a:gd name="connsiteY7" fmla="*/ 3297 h 19896"/>
                    <a:gd name="connsiteX8" fmla="*/ 16481 w 119064"/>
                    <a:gd name="connsiteY8" fmla="*/ 277 h 19896"/>
                    <a:gd name="connsiteX9" fmla="*/ 16916 w 119064"/>
                    <a:gd name="connsiteY9" fmla="*/ 256 h 19896"/>
                    <a:gd name="connsiteX10" fmla="*/ 21339 w 119064"/>
                    <a:gd name="connsiteY10" fmla="*/ 3223 h 19896"/>
                    <a:gd name="connsiteX11" fmla="*/ 25311 w 119064"/>
                    <a:gd name="connsiteY11" fmla="*/ 8347 h 19896"/>
                    <a:gd name="connsiteX12" fmla="*/ 31142 w 119064"/>
                    <a:gd name="connsiteY12" fmla="*/ 10627 h 19896"/>
                    <a:gd name="connsiteX13" fmla="*/ 37074 w 119064"/>
                    <a:gd name="connsiteY13" fmla="*/ 8326 h 19896"/>
                    <a:gd name="connsiteX14" fmla="*/ 41049 w 119064"/>
                    <a:gd name="connsiteY14" fmla="*/ 3330 h 19896"/>
                    <a:gd name="connsiteX15" fmla="*/ 43704 w 119064"/>
                    <a:gd name="connsiteY15" fmla="*/ 609 h 19896"/>
                    <a:gd name="connsiteX16" fmla="*/ 45503 w 119064"/>
                    <a:gd name="connsiteY16" fmla="*/ 256 h 19896"/>
                    <a:gd name="connsiteX17" fmla="*/ 47300 w 119064"/>
                    <a:gd name="connsiteY17" fmla="*/ 609 h 19896"/>
                    <a:gd name="connsiteX18" fmla="*/ 49957 w 119064"/>
                    <a:gd name="connsiteY18" fmla="*/ 3331 h 19896"/>
                    <a:gd name="connsiteX19" fmla="*/ 53883 w 119064"/>
                    <a:gd name="connsiteY19" fmla="*/ 8347 h 19896"/>
                    <a:gd name="connsiteX20" fmla="*/ 59714 w 119064"/>
                    <a:gd name="connsiteY20" fmla="*/ 10627 h 19896"/>
                    <a:gd name="connsiteX21" fmla="*/ 65647 w 119064"/>
                    <a:gd name="connsiteY21" fmla="*/ 8326 h 19896"/>
                    <a:gd name="connsiteX22" fmla="*/ 69657 w 119064"/>
                    <a:gd name="connsiteY22" fmla="*/ 3244 h 19896"/>
                    <a:gd name="connsiteX23" fmla="*/ 69676 w 119064"/>
                    <a:gd name="connsiteY23" fmla="*/ 3197 h 19896"/>
                    <a:gd name="connsiteX24" fmla="*/ 72254 w 119064"/>
                    <a:gd name="connsiteY24" fmla="*/ 620 h 19896"/>
                    <a:gd name="connsiteX25" fmla="*/ 72361 w 119064"/>
                    <a:gd name="connsiteY25" fmla="*/ 577 h 19896"/>
                    <a:gd name="connsiteX26" fmla="*/ 75790 w 119064"/>
                    <a:gd name="connsiteY26" fmla="*/ 577 h 19896"/>
                    <a:gd name="connsiteX27" fmla="*/ 75899 w 119064"/>
                    <a:gd name="connsiteY27" fmla="*/ 620 h 19896"/>
                    <a:gd name="connsiteX28" fmla="*/ 78487 w 119064"/>
                    <a:gd name="connsiteY28" fmla="*/ 3223 h 19896"/>
                    <a:gd name="connsiteX29" fmla="*/ 82458 w 119064"/>
                    <a:gd name="connsiteY29" fmla="*/ 8347 h 19896"/>
                    <a:gd name="connsiteX30" fmla="*/ 88289 w 119064"/>
                    <a:gd name="connsiteY30" fmla="*/ 10627 h 19896"/>
                    <a:gd name="connsiteX31" fmla="*/ 94222 w 119064"/>
                    <a:gd name="connsiteY31" fmla="*/ 8326 h 19896"/>
                    <a:gd name="connsiteX32" fmla="*/ 98241 w 119064"/>
                    <a:gd name="connsiteY32" fmla="*/ 3223 h 19896"/>
                    <a:gd name="connsiteX33" fmla="*/ 100825 w 119064"/>
                    <a:gd name="connsiteY33" fmla="*/ 622 h 19896"/>
                    <a:gd name="connsiteX34" fmla="*/ 101188 w 119064"/>
                    <a:gd name="connsiteY34" fmla="*/ 487 h 19896"/>
                    <a:gd name="connsiteX35" fmla="*/ 102662 w 119064"/>
                    <a:gd name="connsiteY35" fmla="*/ 256 h 19896"/>
                    <a:gd name="connsiteX36" fmla="*/ 104448 w 119064"/>
                    <a:gd name="connsiteY36" fmla="*/ 609 h 19896"/>
                    <a:gd name="connsiteX37" fmla="*/ 106047 w 119064"/>
                    <a:gd name="connsiteY37" fmla="*/ 1680 h 19896"/>
                    <a:gd name="connsiteX38" fmla="*/ 107091 w 119064"/>
                    <a:gd name="connsiteY38" fmla="*/ 3297 h 19896"/>
                    <a:gd name="connsiteX39" fmla="*/ 110361 w 119064"/>
                    <a:gd name="connsiteY39" fmla="*/ 8374 h 19896"/>
                    <a:gd name="connsiteX40" fmla="*/ 115603 w 119064"/>
                    <a:gd name="connsiteY40" fmla="*/ 10743 h 19896"/>
                    <a:gd name="connsiteX41" fmla="*/ 119203 w 119064"/>
                    <a:gd name="connsiteY41" fmla="*/ 16434 h 19896"/>
                    <a:gd name="connsiteX42" fmla="*/ 113512 w 119064"/>
                    <a:gd name="connsiteY42" fmla="*/ 20036 h 19896"/>
                    <a:gd name="connsiteX43" fmla="*/ 104156 w 119064"/>
                    <a:gd name="connsiteY43" fmla="*/ 15600 h 19896"/>
                    <a:gd name="connsiteX44" fmla="*/ 102350 w 119064"/>
                    <a:gd name="connsiteY44" fmla="*/ 13814 h 19896"/>
                    <a:gd name="connsiteX45" fmla="*/ 100083 w 119064"/>
                    <a:gd name="connsiteY45" fmla="*/ 15834 h 19896"/>
                    <a:gd name="connsiteX46" fmla="*/ 88289 w 119064"/>
                    <a:gd name="connsiteY46" fmla="*/ 20152 h 19896"/>
                    <a:gd name="connsiteX47" fmla="*/ 76544 w 119064"/>
                    <a:gd name="connsiteY47" fmla="*/ 15812 h 19896"/>
                    <a:gd name="connsiteX48" fmla="*/ 74055 w 119064"/>
                    <a:gd name="connsiteY48" fmla="*/ 13526 h 19896"/>
                    <a:gd name="connsiteX49" fmla="*/ 71508 w 119064"/>
                    <a:gd name="connsiteY49" fmla="*/ 15834 h 19896"/>
                    <a:gd name="connsiteX50" fmla="*/ 59714 w 119064"/>
                    <a:gd name="connsiteY50" fmla="*/ 20152 h 19896"/>
                    <a:gd name="connsiteX51" fmla="*/ 47969 w 119064"/>
                    <a:gd name="connsiteY51" fmla="*/ 15812 h 19896"/>
                    <a:gd name="connsiteX52" fmla="*/ 45481 w 119064"/>
                    <a:gd name="connsiteY52" fmla="*/ 13527 h 19896"/>
                    <a:gd name="connsiteX53" fmla="*/ 42935 w 119064"/>
                    <a:gd name="connsiteY53" fmla="*/ 15834 h 19896"/>
                    <a:gd name="connsiteX54" fmla="*/ 31142 w 119064"/>
                    <a:gd name="connsiteY54" fmla="*/ 20152 h 19896"/>
                    <a:gd name="connsiteX55" fmla="*/ 19396 w 119064"/>
                    <a:gd name="connsiteY55" fmla="*/ 15812 h 19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19064" h="19896">
                      <a:moveTo>
                        <a:pt x="19396" y="15812"/>
                      </a:moveTo>
                      <a:cubicBezTo>
                        <a:pt x="18623" y="15201"/>
                        <a:pt x="17891" y="14539"/>
                        <a:pt x="17206" y="13839"/>
                      </a:cubicBezTo>
                      <a:cubicBezTo>
                        <a:pt x="16654" y="14464"/>
                        <a:pt x="16060" y="15051"/>
                        <a:pt x="15421" y="15600"/>
                      </a:cubicBezTo>
                      <a:cubicBezTo>
                        <a:pt x="12740" y="17902"/>
                        <a:pt x="9577" y="19245"/>
                        <a:pt x="6065" y="20036"/>
                      </a:cubicBezTo>
                      <a:cubicBezTo>
                        <a:pt x="3499" y="20613"/>
                        <a:pt x="950" y="19001"/>
                        <a:pt x="373" y="16434"/>
                      </a:cubicBezTo>
                      <a:cubicBezTo>
                        <a:pt x="-204" y="13868"/>
                        <a:pt x="1408" y="11320"/>
                        <a:pt x="3975" y="10743"/>
                      </a:cubicBezTo>
                      <a:cubicBezTo>
                        <a:pt x="6415" y="10193"/>
                        <a:pt x="8023" y="9399"/>
                        <a:pt x="9216" y="8374"/>
                      </a:cubicBezTo>
                      <a:cubicBezTo>
                        <a:pt x="10411" y="7348"/>
                        <a:pt x="11507" y="5820"/>
                        <a:pt x="12486" y="3297"/>
                      </a:cubicBezTo>
                      <a:cubicBezTo>
                        <a:pt x="13160" y="1559"/>
                        <a:pt x="14744" y="442"/>
                        <a:pt x="16481" y="277"/>
                      </a:cubicBezTo>
                      <a:cubicBezTo>
                        <a:pt x="16627" y="264"/>
                        <a:pt x="16771" y="257"/>
                        <a:pt x="16916" y="256"/>
                      </a:cubicBezTo>
                      <a:cubicBezTo>
                        <a:pt x="18799" y="252"/>
                        <a:pt x="20584" y="1372"/>
                        <a:pt x="21339" y="3223"/>
                      </a:cubicBezTo>
                      <a:cubicBezTo>
                        <a:pt x="22031" y="4922"/>
                        <a:pt x="23434" y="6861"/>
                        <a:pt x="25311" y="8347"/>
                      </a:cubicBezTo>
                      <a:cubicBezTo>
                        <a:pt x="27173" y="9822"/>
                        <a:pt x="29205" y="10627"/>
                        <a:pt x="31142" y="10627"/>
                      </a:cubicBezTo>
                      <a:cubicBezTo>
                        <a:pt x="33088" y="10627"/>
                        <a:pt x="35166" y="9814"/>
                        <a:pt x="37074" y="8326"/>
                      </a:cubicBezTo>
                      <a:cubicBezTo>
                        <a:pt x="38953" y="6859"/>
                        <a:pt x="40353" y="4972"/>
                        <a:pt x="41049" y="3330"/>
                      </a:cubicBezTo>
                      <a:cubicBezTo>
                        <a:pt x="41502" y="2137"/>
                        <a:pt x="42430" y="1129"/>
                        <a:pt x="43704" y="609"/>
                      </a:cubicBezTo>
                      <a:cubicBezTo>
                        <a:pt x="44293" y="369"/>
                        <a:pt x="44903" y="256"/>
                        <a:pt x="45503" y="256"/>
                      </a:cubicBezTo>
                      <a:cubicBezTo>
                        <a:pt x="46102" y="256"/>
                        <a:pt x="46711" y="369"/>
                        <a:pt x="47300" y="609"/>
                      </a:cubicBezTo>
                      <a:cubicBezTo>
                        <a:pt x="48575" y="1129"/>
                        <a:pt x="49503" y="2138"/>
                        <a:pt x="49957" y="3331"/>
                      </a:cubicBezTo>
                      <a:cubicBezTo>
                        <a:pt x="50663" y="5004"/>
                        <a:pt x="52046" y="6892"/>
                        <a:pt x="53883" y="8347"/>
                      </a:cubicBezTo>
                      <a:cubicBezTo>
                        <a:pt x="55745" y="9822"/>
                        <a:pt x="57778" y="10627"/>
                        <a:pt x="59714" y="10627"/>
                      </a:cubicBezTo>
                      <a:cubicBezTo>
                        <a:pt x="61660" y="10627"/>
                        <a:pt x="63739" y="9814"/>
                        <a:pt x="65647" y="8326"/>
                      </a:cubicBezTo>
                      <a:cubicBezTo>
                        <a:pt x="67559" y="6833"/>
                        <a:pt x="68975" y="4906"/>
                        <a:pt x="69657" y="3244"/>
                      </a:cubicBezTo>
                      <a:lnTo>
                        <a:pt x="69676" y="3197"/>
                      </a:lnTo>
                      <a:cubicBezTo>
                        <a:pt x="70179" y="1984"/>
                        <a:pt x="71127" y="1087"/>
                        <a:pt x="72254" y="620"/>
                      </a:cubicBezTo>
                      <a:lnTo>
                        <a:pt x="72361" y="577"/>
                      </a:lnTo>
                      <a:cubicBezTo>
                        <a:pt x="73428" y="166"/>
                        <a:pt x="74644" y="134"/>
                        <a:pt x="75790" y="577"/>
                      </a:cubicBezTo>
                      <a:lnTo>
                        <a:pt x="75899" y="620"/>
                      </a:lnTo>
                      <a:cubicBezTo>
                        <a:pt x="77033" y="1090"/>
                        <a:pt x="77987" y="1996"/>
                        <a:pt x="78487" y="3223"/>
                      </a:cubicBezTo>
                      <a:cubicBezTo>
                        <a:pt x="79179" y="4922"/>
                        <a:pt x="80582" y="6861"/>
                        <a:pt x="82458" y="8347"/>
                      </a:cubicBezTo>
                      <a:cubicBezTo>
                        <a:pt x="84320" y="9822"/>
                        <a:pt x="86353" y="10627"/>
                        <a:pt x="88289" y="10627"/>
                      </a:cubicBezTo>
                      <a:cubicBezTo>
                        <a:pt x="90235" y="10627"/>
                        <a:pt x="92314" y="9814"/>
                        <a:pt x="94222" y="8326"/>
                      </a:cubicBezTo>
                      <a:cubicBezTo>
                        <a:pt x="96141" y="6826"/>
                        <a:pt x="97562" y="4890"/>
                        <a:pt x="98241" y="3223"/>
                      </a:cubicBezTo>
                      <a:cubicBezTo>
                        <a:pt x="98740" y="1997"/>
                        <a:pt x="99691" y="1092"/>
                        <a:pt x="100825" y="622"/>
                      </a:cubicBezTo>
                      <a:cubicBezTo>
                        <a:pt x="100944" y="572"/>
                        <a:pt x="101065" y="528"/>
                        <a:pt x="101188" y="487"/>
                      </a:cubicBezTo>
                      <a:cubicBezTo>
                        <a:pt x="101675" y="330"/>
                        <a:pt x="102173" y="255"/>
                        <a:pt x="102662" y="256"/>
                      </a:cubicBezTo>
                      <a:cubicBezTo>
                        <a:pt x="103257" y="258"/>
                        <a:pt x="103862" y="371"/>
                        <a:pt x="104448" y="609"/>
                      </a:cubicBezTo>
                      <a:cubicBezTo>
                        <a:pt x="105068" y="863"/>
                        <a:pt x="105606" y="1230"/>
                        <a:pt x="106047" y="1680"/>
                      </a:cubicBezTo>
                      <a:cubicBezTo>
                        <a:pt x="106489" y="2129"/>
                        <a:pt x="106848" y="2673"/>
                        <a:pt x="107091" y="3297"/>
                      </a:cubicBezTo>
                      <a:cubicBezTo>
                        <a:pt x="108069" y="5820"/>
                        <a:pt x="109167" y="7348"/>
                        <a:pt x="110361" y="8374"/>
                      </a:cubicBezTo>
                      <a:cubicBezTo>
                        <a:pt x="111555" y="9399"/>
                        <a:pt x="113163" y="10193"/>
                        <a:pt x="115603" y="10743"/>
                      </a:cubicBezTo>
                      <a:cubicBezTo>
                        <a:pt x="118169" y="11320"/>
                        <a:pt x="119781" y="13868"/>
                        <a:pt x="119203" y="16434"/>
                      </a:cubicBezTo>
                      <a:cubicBezTo>
                        <a:pt x="118626" y="19001"/>
                        <a:pt x="116078" y="20613"/>
                        <a:pt x="113512" y="20036"/>
                      </a:cubicBezTo>
                      <a:cubicBezTo>
                        <a:pt x="109999" y="19245"/>
                        <a:pt x="106836" y="17902"/>
                        <a:pt x="104156" y="15600"/>
                      </a:cubicBezTo>
                      <a:cubicBezTo>
                        <a:pt x="103509" y="15045"/>
                        <a:pt x="102908" y="14448"/>
                        <a:pt x="102350" y="13814"/>
                      </a:cubicBezTo>
                      <a:cubicBezTo>
                        <a:pt x="101640" y="14533"/>
                        <a:pt x="100882" y="15210"/>
                        <a:pt x="100083" y="15834"/>
                      </a:cubicBezTo>
                      <a:cubicBezTo>
                        <a:pt x="96949" y="18279"/>
                        <a:pt x="92866" y="20152"/>
                        <a:pt x="88289" y="20152"/>
                      </a:cubicBezTo>
                      <a:cubicBezTo>
                        <a:pt x="83704" y="20152"/>
                        <a:pt x="79648" y="18272"/>
                        <a:pt x="76544" y="15812"/>
                      </a:cubicBezTo>
                      <a:cubicBezTo>
                        <a:pt x="75657" y="15110"/>
                        <a:pt x="74823" y="14343"/>
                        <a:pt x="74055" y="13526"/>
                      </a:cubicBezTo>
                      <a:cubicBezTo>
                        <a:pt x="73266" y="14352"/>
                        <a:pt x="72413" y="15127"/>
                        <a:pt x="71508" y="15834"/>
                      </a:cubicBezTo>
                      <a:cubicBezTo>
                        <a:pt x="68374" y="18279"/>
                        <a:pt x="64291" y="20152"/>
                        <a:pt x="59714" y="20152"/>
                      </a:cubicBezTo>
                      <a:cubicBezTo>
                        <a:pt x="55129" y="20152"/>
                        <a:pt x="51073" y="18272"/>
                        <a:pt x="47969" y="15812"/>
                      </a:cubicBezTo>
                      <a:cubicBezTo>
                        <a:pt x="47082" y="15110"/>
                        <a:pt x="46249" y="14343"/>
                        <a:pt x="45481" y="13527"/>
                      </a:cubicBezTo>
                      <a:cubicBezTo>
                        <a:pt x="44693" y="14353"/>
                        <a:pt x="43840" y="15127"/>
                        <a:pt x="42935" y="15834"/>
                      </a:cubicBezTo>
                      <a:cubicBezTo>
                        <a:pt x="39801" y="18279"/>
                        <a:pt x="35718" y="20152"/>
                        <a:pt x="31142" y="20152"/>
                      </a:cubicBezTo>
                      <a:cubicBezTo>
                        <a:pt x="26556" y="20152"/>
                        <a:pt x="22500" y="18272"/>
                        <a:pt x="19396" y="15812"/>
                      </a:cubicBezTo>
                      <a:close/>
                    </a:path>
                  </a:pathLst>
                </a:custGeom>
                <a:noFill/>
                <a:ln w="3175" cap="flat">
                  <a:solidFill>
                    <a:srgbClr val="000000"/>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225B61"/>
                    </a:solidFill>
                    <a:effectLst/>
                    <a:uLnTx/>
                    <a:uFillTx/>
                  </a:endParaRPr>
                </a:p>
              </p:txBody>
            </p:sp>
            <p:sp>
              <p:nvSpPr>
                <p:cNvPr id="331" name="Freeform: Shape 330">
                  <a:extLst>
                    <a:ext uri="{FF2B5EF4-FFF2-40B4-BE49-F238E27FC236}">
                      <a16:creationId xmlns:a16="http://schemas.microsoft.com/office/drawing/2014/main" id="{F119587C-4357-658B-EF48-FBB160278C2E}"/>
                    </a:ext>
                  </a:extLst>
                </p:cNvPr>
                <p:cNvSpPr/>
                <p:nvPr/>
              </p:nvSpPr>
              <p:spPr>
                <a:xfrm>
                  <a:off x="5263836" y="3610866"/>
                  <a:ext cx="53986" cy="9021"/>
                </a:xfrm>
                <a:custGeom>
                  <a:avLst/>
                  <a:gdLst>
                    <a:gd name="connsiteX0" fmla="*/ 19396 w 119064"/>
                    <a:gd name="connsiteY0" fmla="*/ 15812 h 19896"/>
                    <a:gd name="connsiteX1" fmla="*/ 17206 w 119064"/>
                    <a:gd name="connsiteY1" fmla="*/ 13839 h 19896"/>
                    <a:gd name="connsiteX2" fmla="*/ 15421 w 119064"/>
                    <a:gd name="connsiteY2" fmla="*/ 15600 h 19896"/>
                    <a:gd name="connsiteX3" fmla="*/ 6065 w 119064"/>
                    <a:gd name="connsiteY3" fmla="*/ 20036 h 19896"/>
                    <a:gd name="connsiteX4" fmla="*/ 373 w 119064"/>
                    <a:gd name="connsiteY4" fmla="*/ 16434 h 19896"/>
                    <a:gd name="connsiteX5" fmla="*/ 3975 w 119064"/>
                    <a:gd name="connsiteY5" fmla="*/ 10743 h 19896"/>
                    <a:gd name="connsiteX6" fmla="*/ 9216 w 119064"/>
                    <a:gd name="connsiteY6" fmla="*/ 8374 h 19896"/>
                    <a:gd name="connsiteX7" fmla="*/ 12486 w 119064"/>
                    <a:gd name="connsiteY7" fmla="*/ 3297 h 19896"/>
                    <a:gd name="connsiteX8" fmla="*/ 16481 w 119064"/>
                    <a:gd name="connsiteY8" fmla="*/ 277 h 19896"/>
                    <a:gd name="connsiteX9" fmla="*/ 16916 w 119064"/>
                    <a:gd name="connsiteY9" fmla="*/ 256 h 19896"/>
                    <a:gd name="connsiteX10" fmla="*/ 21339 w 119064"/>
                    <a:gd name="connsiteY10" fmla="*/ 3223 h 19896"/>
                    <a:gd name="connsiteX11" fmla="*/ 25311 w 119064"/>
                    <a:gd name="connsiteY11" fmla="*/ 8347 h 19896"/>
                    <a:gd name="connsiteX12" fmla="*/ 31142 w 119064"/>
                    <a:gd name="connsiteY12" fmla="*/ 10627 h 19896"/>
                    <a:gd name="connsiteX13" fmla="*/ 37074 w 119064"/>
                    <a:gd name="connsiteY13" fmla="*/ 8326 h 19896"/>
                    <a:gd name="connsiteX14" fmla="*/ 41049 w 119064"/>
                    <a:gd name="connsiteY14" fmla="*/ 3330 h 19896"/>
                    <a:gd name="connsiteX15" fmla="*/ 43704 w 119064"/>
                    <a:gd name="connsiteY15" fmla="*/ 609 h 19896"/>
                    <a:gd name="connsiteX16" fmla="*/ 45503 w 119064"/>
                    <a:gd name="connsiteY16" fmla="*/ 256 h 19896"/>
                    <a:gd name="connsiteX17" fmla="*/ 47300 w 119064"/>
                    <a:gd name="connsiteY17" fmla="*/ 609 h 19896"/>
                    <a:gd name="connsiteX18" fmla="*/ 49957 w 119064"/>
                    <a:gd name="connsiteY18" fmla="*/ 3331 h 19896"/>
                    <a:gd name="connsiteX19" fmla="*/ 53883 w 119064"/>
                    <a:gd name="connsiteY19" fmla="*/ 8347 h 19896"/>
                    <a:gd name="connsiteX20" fmla="*/ 59714 w 119064"/>
                    <a:gd name="connsiteY20" fmla="*/ 10627 h 19896"/>
                    <a:gd name="connsiteX21" fmla="*/ 65647 w 119064"/>
                    <a:gd name="connsiteY21" fmla="*/ 8326 h 19896"/>
                    <a:gd name="connsiteX22" fmla="*/ 69657 w 119064"/>
                    <a:gd name="connsiteY22" fmla="*/ 3244 h 19896"/>
                    <a:gd name="connsiteX23" fmla="*/ 69676 w 119064"/>
                    <a:gd name="connsiteY23" fmla="*/ 3197 h 19896"/>
                    <a:gd name="connsiteX24" fmla="*/ 72254 w 119064"/>
                    <a:gd name="connsiteY24" fmla="*/ 620 h 19896"/>
                    <a:gd name="connsiteX25" fmla="*/ 72361 w 119064"/>
                    <a:gd name="connsiteY25" fmla="*/ 577 h 19896"/>
                    <a:gd name="connsiteX26" fmla="*/ 75790 w 119064"/>
                    <a:gd name="connsiteY26" fmla="*/ 577 h 19896"/>
                    <a:gd name="connsiteX27" fmla="*/ 75899 w 119064"/>
                    <a:gd name="connsiteY27" fmla="*/ 620 h 19896"/>
                    <a:gd name="connsiteX28" fmla="*/ 78487 w 119064"/>
                    <a:gd name="connsiteY28" fmla="*/ 3223 h 19896"/>
                    <a:gd name="connsiteX29" fmla="*/ 82458 w 119064"/>
                    <a:gd name="connsiteY29" fmla="*/ 8347 h 19896"/>
                    <a:gd name="connsiteX30" fmla="*/ 88289 w 119064"/>
                    <a:gd name="connsiteY30" fmla="*/ 10627 h 19896"/>
                    <a:gd name="connsiteX31" fmla="*/ 94222 w 119064"/>
                    <a:gd name="connsiteY31" fmla="*/ 8326 h 19896"/>
                    <a:gd name="connsiteX32" fmla="*/ 98241 w 119064"/>
                    <a:gd name="connsiteY32" fmla="*/ 3223 h 19896"/>
                    <a:gd name="connsiteX33" fmla="*/ 100825 w 119064"/>
                    <a:gd name="connsiteY33" fmla="*/ 622 h 19896"/>
                    <a:gd name="connsiteX34" fmla="*/ 101188 w 119064"/>
                    <a:gd name="connsiteY34" fmla="*/ 487 h 19896"/>
                    <a:gd name="connsiteX35" fmla="*/ 102662 w 119064"/>
                    <a:gd name="connsiteY35" fmla="*/ 256 h 19896"/>
                    <a:gd name="connsiteX36" fmla="*/ 104448 w 119064"/>
                    <a:gd name="connsiteY36" fmla="*/ 609 h 19896"/>
                    <a:gd name="connsiteX37" fmla="*/ 106047 w 119064"/>
                    <a:gd name="connsiteY37" fmla="*/ 1680 h 19896"/>
                    <a:gd name="connsiteX38" fmla="*/ 107091 w 119064"/>
                    <a:gd name="connsiteY38" fmla="*/ 3297 h 19896"/>
                    <a:gd name="connsiteX39" fmla="*/ 110361 w 119064"/>
                    <a:gd name="connsiteY39" fmla="*/ 8374 h 19896"/>
                    <a:gd name="connsiteX40" fmla="*/ 115603 w 119064"/>
                    <a:gd name="connsiteY40" fmla="*/ 10743 h 19896"/>
                    <a:gd name="connsiteX41" fmla="*/ 119203 w 119064"/>
                    <a:gd name="connsiteY41" fmla="*/ 16434 h 19896"/>
                    <a:gd name="connsiteX42" fmla="*/ 113512 w 119064"/>
                    <a:gd name="connsiteY42" fmla="*/ 20036 h 19896"/>
                    <a:gd name="connsiteX43" fmla="*/ 104156 w 119064"/>
                    <a:gd name="connsiteY43" fmla="*/ 15600 h 19896"/>
                    <a:gd name="connsiteX44" fmla="*/ 102350 w 119064"/>
                    <a:gd name="connsiteY44" fmla="*/ 13814 h 19896"/>
                    <a:gd name="connsiteX45" fmla="*/ 100083 w 119064"/>
                    <a:gd name="connsiteY45" fmla="*/ 15834 h 19896"/>
                    <a:gd name="connsiteX46" fmla="*/ 88289 w 119064"/>
                    <a:gd name="connsiteY46" fmla="*/ 20152 h 19896"/>
                    <a:gd name="connsiteX47" fmla="*/ 76544 w 119064"/>
                    <a:gd name="connsiteY47" fmla="*/ 15812 h 19896"/>
                    <a:gd name="connsiteX48" fmla="*/ 74055 w 119064"/>
                    <a:gd name="connsiteY48" fmla="*/ 13526 h 19896"/>
                    <a:gd name="connsiteX49" fmla="*/ 71508 w 119064"/>
                    <a:gd name="connsiteY49" fmla="*/ 15834 h 19896"/>
                    <a:gd name="connsiteX50" fmla="*/ 59714 w 119064"/>
                    <a:gd name="connsiteY50" fmla="*/ 20152 h 19896"/>
                    <a:gd name="connsiteX51" fmla="*/ 47969 w 119064"/>
                    <a:gd name="connsiteY51" fmla="*/ 15812 h 19896"/>
                    <a:gd name="connsiteX52" fmla="*/ 45481 w 119064"/>
                    <a:gd name="connsiteY52" fmla="*/ 13527 h 19896"/>
                    <a:gd name="connsiteX53" fmla="*/ 42935 w 119064"/>
                    <a:gd name="connsiteY53" fmla="*/ 15834 h 19896"/>
                    <a:gd name="connsiteX54" fmla="*/ 31142 w 119064"/>
                    <a:gd name="connsiteY54" fmla="*/ 20152 h 19896"/>
                    <a:gd name="connsiteX55" fmla="*/ 19396 w 119064"/>
                    <a:gd name="connsiteY55" fmla="*/ 15812 h 19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19064" h="19896">
                      <a:moveTo>
                        <a:pt x="19396" y="15812"/>
                      </a:moveTo>
                      <a:cubicBezTo>
                        <a:pt x="18623" y="15201"/>
                        <a:pt x="17891" y="14539"/>
                        <a:pt x="17206" y="13839"/>
                      </a:cubicBezTo>
                      <a:cubicBezTo>
                        <a:pt x="16654" y="14464"/>
                        <a:pt x="16060" y="15051"/>
                        <a:pt x="15421" y="15600"/>
                      </a:cubicBezTo>
                      <a:cubicBezTo>
                        <a:pt x="12740" y="17902"/>
                        <a:pt x="9577" y="19245"/>
                        <a:pt x="6065" y="20036"/>
                      </a:cubicBezTo>
                      <a:cubicBezTo>
                        <a:pt x="3499" y="20613"/>
                        <a:pt x="950" y="19001"/>
                        <a:pt x="373" y="16434"/>
                      </a:cubicBezTo>
                      <a:cubicBezTo>
                        <a:pt x="-204" y="13868"/>
                        <a:pt x="1408" y="11320"/>
                        <a:pt x="3975" y="10743"/>
                      </a:cubicBezTo>
                      <a:cubicBezTo>
                        <a:pt x="6415" y="10193"/>
                        <a:pt x="8023" y="9399"/>
                        <a:pt x="9216" y="8374"/>
                      </a:cubicBezTo>
                      <a:cubicBezTo>
                        <a:pt x="10411" y="7348"/>
                        <a:pt x="11507" y="5820"/>
                        <a:pt x="12486" y="3297"/>
                      </a:cubicBezTo>
                      <a:cubicBezTo>
                        <a:pt x="13160" y="1559"/>
                        <a:pt x="14744" y="442"/>
                        <a:pt x="16481" y="277"/>
                      </a:cubicBezTo>
                      <a:cubicBezTo>
                        <a:pt x="16627" y="264"/>
                        <a:pt x="16771" y="257"/>
                        <a:pt x="16916" y="256"/>
                      </a:cubicBezTo>
                      <a:cubicBezTo>
                        <a:pt x="18799" y="252"/>
                        <a:pt x="20584" y="1372"/>
                        <a:pt x="21339" y="3223"/>
                      </a:cubicBezTo>
                      <a:cubicBezTo>
                        <a:pt x="22031" y="4922"/>
                        <a:pt x="23434" y="6861"/>
                        <a:pt x="25311" y="8347"/>
                      </a:cubicBezTo>
                      <a:cubicBezTo>
                        <a:pt x="27173" y="9822"/>
                        <a:pt x="29205" y="10627"/>
                        <a:pt x="31142" y="10627"/>
                      </a:cubicBezTo>
                      <a:cubicBezTo>
                        <a:pt x="33088" y="10627"/>
                        <a:pt x="35166" y="9814"/>
                        <a:pt x="37074" y="8326"/>
                      </a:cubicBezTo>
                      <a:cubicBezTo>
                        <a:pt x="38953" y="6859"/>
                        <a:pt x="40353" y="4972"/>
                        <a:pt x="41049" y="3330"/>
                      </a:cubicBezTo>
                      <a:cubicBezTo>
                        <a:pt x="41502" y="2137"/>
                        <a:pt x="42430" y="1129"/>
                        <a:pt x="43704" y="609"/>
                      </a:cubicBezTo>
                      <a:cubicBezTo>
                        <a:pt x="44293" y="369"/>
                        <a:pt x="44903" y="256"/>
                        <a:pt x="45503" y="256"/>
                      </a:cubicBezTo>
                      <a:cubicBezTo>
                        <a:pt x="46102" y="256"/>
                        <a:pt x="46711" y="369"/>
                        <a:pt x="47300" y="609"/>
                      </a:cubicBezTo>
                      <a:cubicBezTo>
                        <a:pt x="48575" y="1129"/>
                        <a:pt x="49503" y="2138"/>
                        <a:pt x="49957" y="3331"/>
                      </a:cubicBezTo>
                      <a:cubicBezTo>
                        <a:pt x="50663" y="5004"/>
                        <a:pt x="52046" y="6892"/>
                        <a:pt x="53883" y="8347"/>
                      </a:cubicBezTo>
                      <a:cubicBezTo>
                        <a:pt x="55745" y="9822"/>
                        <a:pt x="57778" y="10627"/>
                        <a:pt x="59714" y="10627"/>
                      </a:cubicBezTo>
                      <a:cubicBezTo>
                        <a:pt x="61660" y="10627"/>
                        <a:pt x="63739" y="9814"/>
                        <a:pt x="65647" y="8326"/>
                      </a:cubicBezTo>
                      <a:cubicBezTo>
                        <a:pt x="67559" y="6833"/>
                        <a:pt x="68975" y="4906"/>
                        <a:pt x="69657" y="3244"/>
                      </a:cubicBezTo>
                      <a:lnTo>
                        <a:pt x="69676" y="3197"/>
                      </a:lnTo>
                      <a:cubicBezTo>
                        <a:pt x="70179" y="1984"/>
                        <a:pt x="71127" y="1087"/>
                        <a:pt x="72254" y="620"/>
                      </a:cubicBezTo>
                      <a:cubicBezTo>
                        <a:pt x="72290" y="606"/>
                        <a:pt x="72325" y="591"/>
                        <a:pt x="72361" y="577"/>
                      </a:cubicBezTo>
                      <a:cubicBezTo>
                        <a:pt x="73428" y="166"/>
                        <a:pt x="74644" y="134"/>
                        <a:pt x="75790" y="577"/>
                      </a:cubicBezTo>
                      <a:cubicBezTo>
                        <a:pt x="75826" y="591"/>
                        <a:pt x="75863" y="606"/>
                        <a:pt x="75899" y="620"/>
                      </a:cubicBezTo>
                      <a:cubicBezTo>
                        <a:pt x="77033" y="1090"/>
                        <a:pt x="77987" y="1996"/>
                        <a:pt x="78487" y="3223"/>
                      </a:cubicBezTo>
                      <a:cubicBezTo>
                        <a:pt x="79179" y="4922"/>
                        <a:pt x="80582" y="6861"/>
                        <a:pt x="82458" y="8347"/>
                      </a:cubicBezTo>
                      <a:cubicBezTo>
                        <a:pt x="84320" y="9822"/>
                        <a:pt x="86353" y="10627"/>
                        <a:pt x="88289" y="10627"/>
                      </a:cubicBezTo>
                      <a:cubicBezTo>
                        <a:pt x="90235" y="10627"/>
                        <a:pt x="92314" y="9814"/>
                        <a:pt x="94222" y="8326"/>
                      </a:cubicBezTo>
                      <a:cubicBezTo>
                        <a:pt x="96141" y="6826"/>
                        <a:pt x="97562" y="4890"/>
                        <a:pt x="98241" y="3223"/>
                      </a:cubicBezTo>
                      <a:cubicBezTo>
                        <a:pt x="98740" y="1997"/>
                        <a:pt x="99691" y="1092"/>
                        <a:pt x="100825" y="622"/>
                      </a:cubicBezTo>
                      <a:cubicBezTo>
                        <a:pt x="100944" y="572"/>
                        <a:pt x="101065" y="528"/>
                        <a:pt x="101188" y="487"/>
                      </a:cubicBezTo>
                      <a:cubicBezTo>
                        <a:pt x="101675" y="330"/>
                        <a:pt x="102173" y="255"/>
                        <a:pt x="102662" y="256"/>
                      </a:cubicBezTo>
                      <a:cubicBezTo>
                        <a:pt x="103257" y="258"/>
                        <a:pt x="103862" y="371"/>
                        <a:pt x="104448" y="609"/>
                      </a:cubicBezTo>
                      <a:cubicBezTo>
                        <a:pt x="105068" y="863"/>
                        <a:pt x="105606" y="1230"/>
                        <a:pt x="106047" y="1680"/>
                      </a:cubicBezTo>
                      <a:cubicBezTo>
                        <a:pt x="106489" y="2129"/>
                        <a:pt x="106848" y="2673"/>
                        <a:pt x="107091" y="3297"/>
                      </a:cubicBezTo>
                      <a:cubicBezTo>
                        <a:pt x="108069" y="5820"/>
                        <a:pt x="109167" y="7348"/>
                        <a:pt x="110361" y="8374"/>
                      </a:cubicBezTo>
                      <a:cubicBezTo>
                        <a:pt x="111555" y="9399"/>
                        <a:pt x="113163" y="10193"/>
                        <a:pt x="115603" y="10743"/>
                      </a:cubicBezTo>
                      <a:cubicBezTo>
                        <a:pt x="118169" y="11320"/>
                        <a:pt x="119781" y="13868"/>
                        <a:pt x="119203" y="16434"/>
                      </a:cubicBezTo>
                      <a:cubicBezTo>
                        <a:pt x="118626" y="19001"/>
                        <a:pt x="116078" y="20613"/>
                        <a:pt x="113512" y="20036"/>
                      </a:cubicBezTo>
                      <a:cubicBezTo>
                        <a:pt x="109999" y="19245"/>
                        <a:pt x="106836" y="17902"/>
                        <a:pt x="104156" y="15600"/>
                      </a:cubicBezTo>
                      <a:cubicBezTo>
                        <a:pt x="103509" y="15045"/>
                        <a:pt x="102908" y="14448"/>
                        <a:pt x="102350" y="13814"/>
                      </a:cubicBezTo>
                      <a:cubicBezTo>
                        <a:pt x="101640" y="14533"/>
                        <a:pt x="100882" y="15210"/>
                        <a:pt x="100083" y="15834"/>
                      </a:cubicBezTo>
                      <a:cubicBezTo>
                        <a:pt x="96949" y="18279"/>
                        <a:pt x="92866" y="20152"/>
                        <a:pt x="88289" y="20152"/>
                      </a:cubicBezTo>
                      <a:cubicBezTo>
                        <a:pt x="83704" y="20152"/>
                        <a:pt x="79648" y="18272"/>
                        <a:pt x="76544" y="15812"/>
                      </a:cubicBezTo>
                      <a:cubicBezTo>
                        <a:pt x="75657" y="15110"/>
                        <a:pt x="74823" y="14343"/>
                        <a:pt x="74055" y="13526"/>
                      </a:cubicBezTo>
                      <a:cubicBezTo>
                        <a:pt x="73266" y="14352"/>
                        <a:pt x="72413" y="15127"/>
                        <a:pt x="71508" y="15834"/>
                      </a:cubicBezTo>
                      <a:cubicBezTo>
                        <a:pt x="68374" y="18279"/>
                        <a:pt x="64291" y="20152"/>
                        <a:pt x="59714" y="20152"/>
                      </a:cubicBezTo>
                      <a:cubicBezTo>
                        <a:pt x="55129" y="20152"/>
                        <a:pt x="51073" y="18272"/>
                        <a:pt x="47969" y="15812"/>
                      </a:cubicBezTo>
                      <a:cubicBezTo>
                        <a:pt x="47082" y="15110"/>
                        <a:pt x="46249" y="14343"/>
                        <a:pt x="45481" y="13527"/>
                      </a:cubicBezTo>
                      <a:cubicBezTo>
                        <a:pt x="44693" y="14353"/>
                        <a:pt x="43840" y="15127"/>
                        <a:pt x="42935" y="15834"/>
                      </a:cubicBezTo>
                      <a:cubicBezTo>
                        <a:pt x="39801" y="18279"/>
                        <a:pt x="35718" y="20152"/>
                        <a:pt x="31142" y="20152"/>
                      </a:cubicBezTo>
                      <a:cubicBezTo>
                        <a:pt x="26556" y="20152"/>
                        <a:pt x="22500" y="18272"/>
                        <a:pt x="19396" y="15812"/>
                      </a:cubicBezTo>
                      <a:close/>
                    </a:path>
                  </a:pathLst>
                </a:custGeom>
                <a:noFill/>
                <a:ln w="3175" cap="flat">
                  <a:solidFill>
                    <a:srgbClr val="000000"/>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225B61"/>
                    </a:solidFill>
                    <a:effectLst/>
                    <a:uLnTx/>
                    <a:uFillTx/>
                  </a:endParaRPr>
                </a:p>
              </p:txBody>
            </p:sp>
          </p:grpSp>
        </p:grpSp>
        <p:grpSp>
          <p:nvGrpSpPr>
            <p:cNvPr id="237" name="Group 236">
              <a:extLst>
                <a:ext uri="{FF2B5EF4-FFF2-40B4-BE49-F238E27FC236}">
                  <a16:creationId xmlns:a16="http://schemas.microsoft.com/office/drawing/2014/main" id="{49C02458-0A89-D60A-FD16-351E5864F7DF}"/>
                </a:ext>
              </a:extLst>
            </p:cNvPr>
            <p:cNvGrpSpPr/>
            <p:nvPr/>
          </p:nvGrpSpPr>
          <p:grpSpPr>
            <a:xfrm>
              <a:off x="9888918" y="3046604"/>
              <a:ext cx="636828" cy="581272"/>
              <a:chOff x="10405869" y="2998004"/>
              <a:chExt cx="728729" cy="665158"/>
            </a:xfrm>
          </p:grpSpPr>
          <p:grpSp>
            <p:nvGrpSpPr>
              <p:cNvPr id="305" name="Group 304" descr="Sales">
                <a:extLst>
                  <a:ext uri="{FF2B5EF4-FFF2-40B4-BE49-F238E27FC236}">
                    <a16:creationId xmlns:a16="http://schemas.microsoft.com/office/drawing/2014/main" id="{04369AEE-1064-8ECF-B69D-1158CB2DE067}"/>
                  </a:ext>
                </a:extLst>
              </p:cNvPr>
              <p:cNvGrpSpPr/>
              <p:nvPr/>
            </p:nvGrpSpPr>
            <p:grpSpPr>
              <a:xfrm>
                <a:off x="10405869" y="2998004"/>
                <a:ext cx="728729" cy="571049"/>
                <a:chOff x="5155850" y="3155058"/>
                <a:chExt cx="728729" cy="571049"/>
              </a:xfrm>
            </p:grpSpPr>
            <p:grpSp>
              <p:nvGrpSpPr>
                <p:cNvPr id="321" name="Group 320">
                  <a:extLst>
                    <a:ext uri="{FF2B5EF4-FFF2-40B4-BE49-F238E27FC236}">
                      <a16:creationId xmlns:a16="http://schemas.microsoft.com/office/drawing/2014/main" id="{783BD585-11C9-EA92-DB8C-DA8AE6E6B002}"/>
                    </a:ext>
                    <a:ext uri="{C183D7F6-B498-43B3-948B-1728B52AA6E4}">
                      <adec:decorative xmlns:adec="http://schemas.microsoft.com/office/drawing/2017/decorative" val="1"/>
                    </a:ext>
                  </a:extLst>
                </p:cNvPr>
                <p:cNvGrpSpPr/>
                <p:nvPr/>
              </p:nvGrpSpPr>
              <p:grpSpPr>
                <a:xfrm>
                  <a:off x="5155850" y="3155058"/>
                  <a:ext cx="728729" cy="571049"/>
                  <a:chOff x="5489021" y="3510318"/>
                  <a:chExt cx="601406" cy="489417"/>
                </a:xfrm>
                <a:solidFill>
                  <a:srgbClr val="8661C5">
                    <a:lumMod val="20000"/>
                    <a:lumOff val="80000"/>
                  </a:srgbClr>
                </a:solidFill>
                <a:effectLst/>
              </p:grpSpPr>
              <p:sp>
                <p:nvSpPr>
                  <p:cNvPr id="323" name="Freeform 24">
                    <a:extLst>
                      <a:ext uri="{FF2B5EF4-FFF2-40B4-BE49-F238E27FC236}">
                        <a16:creationId xmlns:a16="http://schemas.microsoft.com/office/drawing/2014/main" id="{AEA7A976-38A1-8704-CE99-5C481E9C62A6}"/>
                      </a:ext>
                    </a:extLst>
                  </p:cNvPr>
                  <p:cNvSpPr/>
                  <p:nvPr/>
                </p:nvSpPr>
                <p:spPr>
                  <a:xfrm>
                    <a:off x="5489021" y="3510318"/>
                    <a:ext cx="542733" cy="455984"/>
                  </a:xfrm>
                  <a:custGeom>
                    <a:avLst/>
                    <a:gdLst>
                      <a:gd name="connsiteX0" fmla="*/ 81 w 362254"/>
                      <a:gd name="connsiteY0" fmla="*/ 45272 h 299942"/>
                      <a:gd name="connsiteX1" fmla="*/ 45352 w 362254"/>
                      <a:gd name="connsiteY1" fmla="*/ 0 h 299942"/>
                      <a:gd name="connsiteX2" fmla="*/ 124950 w 362254"/>
                      <a:gd name="connsiteY2" fmla="*/ 0 h 299942"/>
                      <a:gd name="connsiteX3" fmla="*/ 153884 w 362254"/>
                      <a:gd name="connsiteY3" fmla="*/ 10463 h 299942"/>
                      <a:gd name="connsiteX4" fmla="*/ 201791 w 362254"/>
                      <a:gd name="connsiteY4" fmla="*/ 50302 h 299942"/>
                      <a:gd name="connsiteX5" fmla="*/ 316982 w 362254"/>
                      <a:gd name="connsiteY5" fmla="*/ 50302 h 299942"/>
                      <a:gd name="connsiteX6" fmla="*/ 362254 w 362254"/>
                      <a:gd name="connsiteY6" fmla="*/ 95574 h 299942"/>
                      <a:gd name="connsiteX7" fmla="*/ 362254 w 362254"/>
                      <a:gd name="connsiteY7" fmla="*/ 110704 h 299942"/>
                      <a:gd name="connsiteX8" fmla="*/ 89055 w 362254"/>
                      <a:gd name="connsiteY8" fmla="*/ 110704 h 299942"/>
                      <a:gd name="connsiteX9" fmla="*/ 45131 w 362254"/>
                      <a:gd name="connsiteY9" fmla="*/ 145010 h 299942"/>
                      <a:gd name="connsiteX10" fmla="*/ 6439 w 362254"/>
                      <a:gd name="connsiteY10" fmla="*/ 299940 h 299942"/>
                      <a:gd name="connsiteX11" fmla="*/ 6439 w 362254"/>
                      <a:gd name="connsiteY11" fmla="*/ 299940 h 299942"/>
                      <a:gd name="connsiteX12" fmla="*/ 0 w 362254"/>
                      <a:gd name="connsiteY12" fmla="*/ 276640 h 299942"/>
                      <a:gd name="connsiteX13" fmla="*/ 81 w 362254"/>
                      <a:gd name="connsiteY13" fmla="*/ 45272 h 29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2254" h="299942">
                        <a:moveTo>
                          <a:pt x="81" y="45272"/>
                        </a:moveTo>
                        <a:cubicBezTo>
                          <a:pt x="81" y="20269"/>
                          <a:pt x="20349" y="0"/>
                          <a:pt x="45352" y="0"/>
                        </a:cubicBezTo>
                        <a:lnTo>
                          <a:pt x="124950" y="0"/>
                        </a:lnTo>
                        <a:cubicBezTo>
                          <a:pt x="135520" y="3"/>
                          <a:pt x="145756" y="3704"/>
                          <a:pt x="153884" y="10463"/>
                        </a:cubicBezTo>
                        <a:lnTo>
                          <a:pt x="201791" y="50302"/>
                        </a:lnTo>
                        <a:lnTo>
                          <a:pt x="316982" y="50302"/>
                        </a:lnTo>
                        <a:cubicBezTo>
                          <a:pt x="341984" y="50302"/>
                          <a:pt x="362254" y="70571"/>
                          <a:pt x="362254" y="95574"/>
                        </a:cubicBezTo>
                        <a:lnTo>
                          <a:pt x="362254" y="110704"/>
                        </a:lnTo>
                        <a:lnTo>
                          <a:pt x="89055" y="110704"/>
                        </a:lnTo>
                        <a:cubicBezTo>
                          <a:pt x="68275" y="110704"/>
                          <a:pt x="50164" y="124849"/>
                          <a:pt x="45131" y="145010"/>
                        </a:cubicBezTo>
                        <a:lnTo>
                          <a:pt x="6439" y="299940"/>
                        </a:lnTo>
                        <a:cubicBezTo>
                          <a:pt x="7304" y="296499"/>
                          <a:pt x="6439" y="300041"/>
                          <a:pt x="6439" y="299940"/>
                        </a:cubicBezTo>
                        <a:cubicBezTo>
                          <a:pt x="2211" y="292904"/>
                          <a:pt x="-15" y="284847"/>
                          <a:pt x="0" y="276640"/>
                        </a:cubicBezTo>
                        <a:lnTo>
                          <a:pt x="81" y="45272"/>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none" lIns="91440" tIns="91440" rIns="91440" bIns="9144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FFFFFF"/>
                      </a:solidFill>
                      <a:effectLst/>
                      <a:uLnTx/>
                      <a:uFillTx/>
                      <a:cs typeface="Segoe UI" pitchFamily="34" charset="0"/>
                    </a:endParaRPr>
                  </a:p>
                </p:txBody>
              </p:sp>
              <p:sp>
                <p:nvSpPr>
                  <p:cNvPr id="324" name="Freeform 25">
                    <a:extLst>
                      <a:ext uri="{FF2B5EF4-FFF2-40B4-BE49-F238E27FC236}">
                        <a16:creationId xmlns:a16="http://schemas.microsoft.com/office/drawing/2014/main" id="{3D160030-27CF-793E-9C34-DB0500B5EFBE}"/>
                      </a:ext>
                    </a:extLst>
                  </p:cNvPr>
                  <p:cNvSpPr/>
                  <p:nvPr/>
                </p:nvSpPr>
                <p:spPr>
                  <a:xfrm>
                    <a:off x="5541298" y="3724501"/>
                    <a:ext cx="549129" cy="275234"/>
                  </a:xfrm>
                  <a:custGeom>
                    <a:avLst/>
                    <a:gdLst>
                      <a:gd name="connsiteX0" fmla="*/ 301 w 366523"/>
                      <a:gd name="connsiteY0" fmla="*/ 168552 h 181046"/>
                      <a:gd name="connsiteX1" fmla="*/ 7628 w 366523"/>
                      <a:gd name="connsiteY1" fmla="*/ 180747 h 181046"/>
                      <a:gd name="connsiteX2" fmla="*/ 10060 w 366523"/>
                      <a:gd name="connsiteY2" fmla="*/ 181047 h 181046"/>
                      <a:gd name="connsiteX3" fmla="*/ 296579 w 366523"/>
                      <a:gd name="connsiteY3" fmla="*/ 181047 h 181046"/>
                      <a:gd name="connsiteX4" fmla="*/ 330745 w 366523"/>
                      <a:gd name="connsiteY4" fmla="*/ 154366 h 181046"/>
                      <a:gd name="connsiteX5" fmla="*/ 366217 w 366523"/>
                      <a:gd name="connsiteY5" fmla="*/ 12515 h 181046"/>
                      <a:gd name="connsiteX6" fmla="*/ 358916 w 366523"/>
                      <a:gd name="connsiteY6" fmla="*/ 304 h 181046"/>
                      <a:gd name="connsiteX7" fmla="*/ 356459 w 366523"/>
                      <a:gd name="connsiteY7" fmla="*/ 0 h 181046"/>
                      <a:gd name="connsiteX8" fmla="*/ 54165 w 366523"/>
                      <a:gd name="connsiteY8" fmla="*/ 0 h 181046"/>
                      <a:gd name="connsiteX9" fmla="*/ 39517 w 366523"/>
                      <a:gd name="connsiteY9" fmla="*/ 11429 h 181046"/>
                      <a:gd name="connsiteX10" fmla="*/ 301 w 366523"/>
                      <a:gd name="connsiteY10" fmla="*/ 168572 h 181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6523" h="181046">
                        <a:moveTo>
                          <a:pt x="301" y="168552"/>
                        </a:moveTo>
                        <a:cubicBezTo>
                          <a:pt x="-1043" y="173942"/>
                          <a:pt x="2237" y="179403"/>
                          <a:pt x="7628" y="180747"/>
                        </a:cubicBezTo>
                        <a:cubicBezTo>
                          <a:pt x="8424" y="180946"/>
                          <a:pt x="9240" y="181047"/>
                          <a:pt x="10060" y="181047"/>
                        </a:cubicBezTo>
                        <a:lnTo>
                          <a:pt x="296579" y="181047"/>
                        </a:lnTo>
                        <a:cubicBezTo>
                          <a:pt x="312740" y="181049"/>
                          <a:pt x="326829" y="170047"/>
                          <a:pt x="330745" y="154366"/>
                        </a:cubicBezTo>
                        <a:lnTo>
                          <a:pt x="366217" y="12515"/>
                        </a:lnTo>
                        <a:cubicBezTo>
                          <a:pt x="367574" y="7127"/>
                          <a:pt x="364304" y="1660"/>
                          <a:pt x="358916" y="304"/>
                        </a:cubicBezTo>
                        <a:cubicBezTo>
                          <a:pt x="358113" y="103"/>
                          <a:pt x="357288" y="0"/>
                          <a:pt x="356459" y="0"/>
                        </a:cubicBezTo>
                        <a:lnTo>
                          <a:pt x="54165" y="0"/>
                        </a:lnTo>
                        <a:cubicBezTo>
                          <a:pt x="47238" y="-4"/>
                          <a:pt x="41198" y="4708"/>
                          <a:pt x="39517" y="11429"/>
                        </a:cubicBezTo>
                        <a:lnTo>
                          <a:pt x="301" y="168572"/>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none" lIns="91440" tIns="91440" rIns="91440" bIns="9144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FFFFFF"/>
                      </a:solidFill>
                      <a:effectLst/>
                      <a:uLnTx/>
                      <a:uFillTx/>
                      <a:cs typeface="Segoe UI" pitchFamily="34" charset="0"/>
                    </a:endParaRPr>
                  </a:p>
                </p:txBody>
              </p:sp>
            </p:grpSp>
            <p:sp>
              <p:nvSpPr>
                <p:cNvPr id="322" name="Text Placeholder 112">
                  <a:extLst>
                    <a:ext uri="{FF2B5EF4-FFF2-40B4-BE49-F238E27FC236}">
                      <a16:creationId xmlns:a16="http://schemas.microsoft.com/office/drawing/2014/main" id="{4336D8F4-7AD2-0E89-8C48-B353708D4838}"/>
                    </a:ext>
                  </a:extLst>
                </p:cNvPr>
                <p:cNvSpPr txBox="1">
                  <a:spLocks/>
                </p:cNvSpPr>
                <p:nvPr/>
              </p:nvSpPr>
              <p:spPr>
                <a:xfrm>
                  <a:off x="5385079" y="3486795"/>
                  <a:ext cx="361364" cy="123268"/>
                </a:xfrm>
                <a:prstGeom prst="rect">
                  <a:avLst/>
                </a:prstGeom>
                <a:noFill/>
                <a:ln w="7838" cap="flat">
                  <a:noFill/>
                  <a:prstDash val="solid"/>
                  <a:miter/>
                </a:ln>
              </p:spPr>
              <p:txBody>
                <a:bodyPr vert="horz" wrap="none" lIns="0" tIns="0" rIns="0" bIns="0" rtlCol="0" anchor="ctr">
                  <a:spAutoFit/>
                </a:bodyPr>
                <a:lstStyle>
                  <a:defPPr>
                    <a:defRPr lang="en-US"/>
                  </a:defPPr>
                  <a:lvl1pPr marR="0" lvl="0" indent="0" algn="ctr" defTabSz="932742" fontAlgn="auto">
                    <a:lnSpc>
                      <a:spcPct val="100000"/>
                    </a:lnSpc>
                    <a:spcBef>
                      <a:spcPts val="0"/>
                    </a:spcBef>
                    <a:spcAft>
                      <a:spcPts val="0"/>
                    </a:spcAft>
                    <a:buClrTx/>
                    <a:buSzPct val="90000"/>
                    <a:buFont typeface="Wingdings" panose="05000000000000000000" pitchFamily="2" charset="2"/>
                    <a:buNone/>
                    <a:tabLst/>
                    <a:defRPr kumimoji="0" sz="800" b="0" i="0" u="none" strike="noStrike" cap="none" spc="0" normalizeH="0" baseline="0">
                      <a:ln>
                        <a:noFill/>
                      </a:ln>
                      <a:solidFill>
                        <a:sysClr val="windowText" lastClr="000000"/>
                      </a:solidFill>
                      <a:effectLst/>
                      <a:uLnTx/>
                      <a:uFillTx/>
                      <a:latin typeface="Segoe UI Semibold" panose="020B0702040204020203" pitchFamily="34" charset="0"/>
                      <a:cs typeface="Segoe UI Semibold" panose="020B0702040204020203" pitchFamily="34" charset="0"/>
                    </a:defRPr>
                  </a:lvl1pPr>
                  <a:lvl2pPr marR="0" indent="-230188" defTabSz="228600">
                    <a:lnSpc>
                      <a:spcPct val="90000"/>
                    </a:lnSpc>
                    <a:spcBef>
                      <a:spcPts val="800"/>
                    </a:spcBef>
                    <a:spcAft>
                      <a:spcPts val="0"/>
                    </a:spcAft>
                    <a:buClrTx/>
                    <a:buSzPct val="100000"/>
                    <a:buFont typeface="Arial" panose="020B0604020202020204" pitchFamily="34" charset="0"/>
                    <a:buChar char="–"/>
                    <a:tabLst/>
                    <a:defRPr sz="1600" b="0" i="0" u="none" strike="noStrike" cap="none" spc="0" baseline="0">
                      <a:ln>
                        <a:noFill/>
                      </a:ln>
                      <a:solidFill>
                        <a:schemeClr val="tx2"/>
                      </a:solidFill>
                      <a:uFillTx/>
                      <a:ea typeface="Trebuchet MS"/>
                      <a:cs typeface="Trebuchet MS"/>
                    </a:defRPr>
                  </a:lvl2pPr>
                  <a:lvl3pPr marL="685800" marR="0" indent="-228600" defTabSz="228600">
                    <a:lnSpc>
                      <a:spcPct val="90000"/>
                    </a:lnSpc>
                    <a:spcBef>
                      <a:spcPts val="800"/>
                    </a:spcBef>
                    <a:spcAft>
                      <a:spcPts val="0"/>
                    </a:spcAft>
                    <a:buClrTx/>
                    <a:buSzPct val="100000"/>
                    <a:buFont typeface="Arial" panose="020B0604020202020204" pitchFamily="34" charset="0"/>
                    <a:buChar char="•"/>
                    <a:tabLst/>
                    <a:defRPr sz="1600" b="0" i="0" u="none" strike="noStrike" cap="none" spc="0" baseline="0">
                      <a:ln>
                        <a:noFill/>
                      </a:ln>
                      <a:solidFill>
                        <a:schemeClr val="tx2"/>
                      </a:solidFill>
                      <a:uFillTx/>
                      <a:ea typeface="Trebuchet MS"/>
                      <a:cs typeface="Trebuchet MS"/>
                    </a:defRPr>
                  </a:lvl3pPr>
                  <a:lvl4pPr marL="914400" marR="0" indent="-228600" defTabSz="228600">
                    <a:lnSpc>
                      <a:spcPct val="90000"/>
                    </a:lnSpc>
                    <a:spcBef>
                      <a:spcPts val="800"/>
                    </a:spcBef>
                    <a:spcAft>
                      <a:spcPts val="0"/>
                    </a:spcAft>
                    <a:buClrTx/>
                    <a:buSzPct val="100000"/>
                    <a:buFont typeface="Arial" panose="020B0604020202020204" pitchFamily="34" charset="0"/>
                    <a:buChar char="–"/>
                    <a:tabLst/>
                    <a:defRPr sz="1600" b="0" i="0" u="none" strike="noStrike" cap="none" spc="0" baseline="0">
                      <a:ln>
                        <a:noFill/>
                      </a:ln>
                      <a:solidFill>
                        <a:schemeClr val="tx2"/>
                      </a:solidFill>
                      <a:uFillTx/>
                      <a:ea typeface="Trebuchet MS"/>
                      <a:cs typeface="Trebuchet MS"/>
                    </a:defRPr>
                  </a:lvl4pPr>
                  <a:lvl5pPr marL="1143000" marR="0" indent="-231775" defTabSz="228600">
                    <a:lnSpc>
                      <a:spcPct val="90000"/>
                    </a:lnSpc>
                    <a:spcBef>
                      <a:spcPts val="800"/>
                    </a:spcBef>
                    <a:spcAft>
                      <a:spcPts val="0"/>
                    </a:spcAft>
                    <a:buClrTx/>
                    <a:buSzPct val="100000"/>
                    <a:buFont typeface="Arial" panose="020B0604020202020204" pitchFamily="34" charset="0"/>
                    <a:buChar char="•"/>
                    <a:tabLst/>
                    <a:defRPr sz="1600" b="0" i="0" u="none" strike="noStrike" cap="none" spc="0" baseline="0">
                      <a:ln>
                        <a:noFill/>
                      </a:ln>
                      <a:solidFill>
                        <a:schemeClr val="tx2"/>
                      </a:solidFill>
                      <a:uFillTx/>
                      <a:ea typeface="Trebuchet MS"/>
                      <a:cs typeface="Trebuchet MS"/>
                    </a:defRPr>
                  </a:lvl5pPr>
                  <a:lvl6pPr marL="1371600" marR="0" indent="-228600" defTabSz="228600">
                    <a:lnSpc>
                      <a:spcPct val="90000"/>
                    </a:lnSpc>
                    <a:spcBef>
                      <a:spcPts val="800"/>
                    </a:spcBef>
                    <a:spcAft>
                      <a:spcPts val="0"/>
                    </a:spcAft>
                    <a:buClrTx/>
                    <a:buSzPct val="100000"/>
                    <a:buFont typeface="Arial" panose="020B0604020202020204" pitchFamily="34" charset="0"/>
                    <a:buChar char="–"/>
                    <a:tabLst/>
                    <a:defRPr sz="1600" b="0" i="0" u="none" strike="noStrike" cap="none" spc="0" baseline="0">
                      <a:ln>
                        <a:noFill/>
                      </a:ln>
                      <a:solidFill>
                        <a:schemeClr val="tx2"/>
                      </a:solidFill>
                      <a:uFillTx/>
                      <a:ea typeface="Trebuchet MS"/>
                      <a:cs typeface="Trebuchet MS"/>
                    </a:defRPr>
                  </a:lvl6pPr>
                  <a:lvl7pPr marL="1600200" marR="0" indent="-228600" defTabSz="228600">
                    <a:lnSpc>
                      <a:spcPct val="90000"/>
                    </a:lnSpc>
                    <a:spcBef>
                      <a:spcPts val="800"/>
                    </a:spcBef>
                    <a:spcAft>
                      <a:spcPts val="0"/>
                    </a:spcAft>
                    <a:buClrTx/>
                    <a:buSzPct val="100000"/>
                    <a:buFont typeface="Arial"/>
                    <a:buChar char="•"/>
                    <a:tabLst/>
                    <a:defRPr sz="1600" b="0" i="0" u="none" strike="noStrike" cap="none" spc="0" baseline="0">
                      <a:ln>
                        <a:noFill/>
                      </a:ln>
                      <a:solidFill>
                        <a:schemeClr val="tx2"/>
                      </a:solidFill>
                      <a:uFillTx/>
                      <a:ea typeface="Trebuchet MS"/>
                      <a:cs typeface="Trebuchet MS"/>
                    </a:defRPr>
                  </a:lvl7pPr>
                  <a:lvl8pPr marL="1828800" marR="0" indent="-228600" defTabSz="228600">
                    <a:lnSpc>
                      <a:spcPct val="90000"/>
                    </a:lnSpc>
                    <a:spcBef>
                      <a:spcPts val="800"/>
                    </a:spcBef>
                    <a:spcAft>
                      <a:spcPts val="0"/>
                    </a:spcAft>
                    <a:buClrTx/>
                    <a:buSzPct val="100000"/>
                    <a:buFont typeface="Arial" panose="020B0604020202020204" pitchFamily="34" charset="0"/>
                    <a:buChar char="–"/>
                    <a:tabLst/>
                    <a:defRPr sz="1600" b="0" i="0" u="none" strike="noStrike" cap="none" spc="0" baseline="0">
                      <a:ln>
                        <a:noFill/>
                      </a:ln>
                      <a:solidFill>
                        <a:schemeClr val="tx2"/>
                      </a:solidFill>
                      <a:uFillTx/>
                      <a:ea typeface="Trebuchet MS"/>
                      <a:cs typeface="Trebuchet MS"/>
                    </a:defRPr>
                  </a:lvl8pPr>
                  <a:lvl9pPr marL="2057400" marR="0" indent="-228600" defTabSz="228600">
                    <a:lnSpc>
                      <a:spcPct val="90000"/>
                    </a:lnSpc>
                    <a:spcBef>
                      <a:spcPts val="800"/>
                    </a:spcBef>
                    <a:spcAft>
                      <a:spcPts val="0"/>
                    </a:spcAft>
                    <a:buClrTx/>
                    <a:buSzPct val="100000"/>
                    <a:buFont typeface="Arial"/>
                    <a:buChar char="•"/>
                    <a:tabLst/>
                    <a:defRPr sz="1600" b="0" i="0" u="none" strike="noStrike" cap="none" spc="0" baseline="0">
                      <a:ln>
                        <a:noFill/>
                      </a:ln>
                      <a:solidFill>
                        <a:schemeClr val="tx2"/>
                      </a:solidFill>
                      <a:uFillTx/>
                      <a:ea typeface="Trebuchet MS"/>
                      <a:cs typeface="Trebuchet MS"/>
                    </a:defRPr>
                  </a:lvl9pPr>
                </a:lstStyle>
                <a:p>
                  <a:pPr marL="0" marR="0" lvl="0" indent="0" algn="ctr" defTabSz="932742"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700" b="0" i="0" u="none" strike="noStrike" kern="0" cap="none" spc="0" normalizeH="0" baseline="0" noProof="0">
                      <a:ln>
                        <a:noFill/>
                      </a:ln>
                      <a:solidFill>
                        <a:srgbClr val="000000"/>
                      </a:solidFill>
                      <a:effectLst/>
                      <a:uLnTx/>
                      <a:uFillTx/>
                      <a:latin typeface="+mn-lt"/>
                      <a:cs typeface="Segoe UI Semibold" panose="020B0702040204020203" pitchFamily="34" charset="0"/>
                      <a:sym typeface="Trebuchet MS"/>
                    </a:rPr>
                    <a:t>Finance</a:t>
                  </a:r>
                </a:p>
              </p:txBody>
            </p:sp>
          </p:grpSp>
          <p:grpSp>
            <p:nvGrpSpPr>
              <p:cNvPr id="306" name="Group 305">
                <a:extLst>
                  <a:ext uri="{FF2B5EF4-FFF2-40B4-BE49-F238E27FC236}">
                    <a16:creationId xmlns:a16="http://schemas.microsoft.com/office/drawing/2014/main" id="{B35275AF-8FEB-1BEF-3182-127D8D99F833}"/>
                  </a:ext>
                </a:extLst>
              </p:cNvPr>
              <p:cNvGrpSpPr/>
              <p:nvPr/>
            </p:nvGrpSpPr>
            <p:grpSpPr>
              <a:xfrm>
                <a:off x="10705474" y="3544277"/>
                <a:ext cx="112289" cy="116842"/>
                <a:chOff x="3735764" y="4887712"/>
                <a:chExt cx="247650" cy="257690"/>
              </a:xfrm>
              <a:noFill/>
            </p:grpSpPr>
            <p:sp>
              <p:nvSpPr>
                <p:cNvPr id="314" name="Freeform: Shape 313">
                  <a:extLst>
                    <a:ext uri="{FF2B5EF4-FFF2-40B4-BE49-F238E27FC236}">
                      <a16:creationId xmlns:a16="http://schemas.microsoft.com/office/drawing/2014/main" id="{85EDE6F7-DA69-8C24-6090-A073AE7DB43F}"/>
                    </a:ext>
                  </a:extLst>
                </p:cNvPr>
                <p:cNvSpPr/>
                <p:nvPr/>
              </p:nvSpPr>
              <p:spPr>
                <a:xfrm>
                  <a:off x="3735764" y="4887712"/>
                  <a:ext cx="247650" cy="257690"/>
                </a:xfrm>
                <a:custGeom>
                  <a:avLst/>
                  <a:gdLst>
                    <a:gd name="connsiteX0" fmla="*/ 113477 w 247650"/>
                    <a:gd name="connsiteY0" fmla="*/ 257754 h 257690"/>
                    <a:gd name="connsiteX1" fmla="*/ 228729 w 247650"/>
                    <a:gd name="connsiteY1" fmla="*/ 257754 h 257690"/>
                    <a:gd name="connsiteX2" fmla="*/ 247779 w 247650"/>
                    <a:gd name="connsiteY2" fmla="*/ 238704 h 257690"/>
                    <a:gd name="connsiteX3" fmla="*/ 247779 w 247650"/>
                    <a:gd name="connsiteY3" fmla="*/ 113814 h 257690"/>
                    <a:gd name="connsiteX4" fmla="*/ 241503 w 247650"/>
                    <a:gd name="connsiteY4" fmla="*/ 99681 h 257690"/>
                    <a:gd name="connsiteX5" fmla="*/ 136737 w 247650"/>
                    <a:gd name="connsiteY5" fmla="*/ 4982 h 257690"/>
                    <a:gd name="connsiteX6" fmla="*/ 111190 w 247650"/>
                    <a:gd name="connsiteY6" fmla="*/ 4981 h 257690"/>
                    <a:gd name="connsiteX7" fmla="*/ 6406 w 247650"/>
                    <a:gd name="connsiteY7" fmla="*/ 99681 h 257690"/>
                    <a:gd name="connsiteX8" fmla="*/ 129 w 247650"/>
                    <a:gd name="connsiteY8" fmla="*/ 113815 h 257690"/>
                    <a:gd name="connsiteX9" fmla="*/ 129 w 247650"/>
                    <a:gd name="connsiteY9" fmla="*/ 238704 h 257690"/>
                    <a:gd name="connsiteX10" fmla="*/ 19179 w 247650"/>
                    <a:gd name="connsiteY10" fmla="*/ 257754 h 257690"/>
                    <a:gd name="connsiteX11" fmla="*/ 134431 w 247650"/>
                    <a:gd name="connsiteY11" fmla="*/ 257754 h 257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7650" h="257690">
                      <a:moveTo>
                        <a:pt x="113477" y="257754"/>
                      </a:moveTo>
                      <a:lnTo>
                        <a:pt x="228729" y="257754"/>
                      </a:lnTo>
                      <a:cubicBezTo>
                        <a:pt x="239250" y="257754"/>
                        <a:pt x="247779" y="249226"/>
                        <a:pt x="247779" y="238704"/>
                      </a:cubicBezTo>
                      <a:lnTo>
                        <a:pt x="247779" y="113814"/>
                      </a:lnTo>
                      <a:cubicBezTo>
                        <a:pt x="247779" y="108428"/>
                        <a:pt x="245499" y="103293"/>
                        <a:pt x="241503" y="99681"/>
                      </a:cubicBezTo>
                      <a:lnTo>
                        <a:pt x="136737" y="4982"/>
                      </a:lnTo>
                      <a:cubicBezTo>
                        <a:pt x="129483" y="-1575"/>
                        <a:pt x="118444" y="-1575"/>
                        <a:pt x="111190" y="4981"/>
                      </a:cubicBezTo>
                      <a:lnTo>
                        <a:pt x="6406" y="99681"/>
                      </a:lnTo>
                      <a:cubicBezTo>
                        <a:pt x="2409" y="103293"/>
                        <a:pt x="129" y="108428"/>
                        <a:pt x="129" y="113815"/>
                      </a:cubicBezTo>
                      <a:lnTo>
                        <a:pt x="129" y="238704"/>
                      </a:lnTo>
                      <a:cubicBezTo>
                        <a:pt x="129" y="249226"/>
                        <a:pt x="8658" y="257754"/>
                        <a:pt x="19179" y="257754"/>
                      </a:cubicBezTo>
                      <a:lnTo>
                        <a:pt x="134431" y="257754"/>
                      </a:lnTo>
                    </a:path>
                  </a:pathLst>
                </a:custGeom>
                <a:grpFill/>
                <a:ln w="9525" cap="flat">
                  <a:solidFill>
                    <a:srgbClr val="000000"/>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225B61"/>
                    </a:solidFill>
                    <a:effectLst/>
                    <a:uLnTx/>
                    <a:uFillTx/>
                  </a:endParaRPr>
                </a:p>
              </p:txBody>
            </p:sp>
            <p:sp>
              <p:nvSpPr>
                <p:cNvPr id="315" name="Freeform: Shape 314">
                  <a:extLst>
                    <a:ext uri="{FF2B5EF4-FFF2-40B4-BE49-F238E27FC236}">
                      <a16:creationId xmlns:a16="http://schemas.microsoft.com/office/drawing/2014/main" id="{F96FACCB-6E12-727F-86C3-5D9E60BB4C9C}"/>
                    </a:ext>
                  </a:extLst>
                </p:cNvPr>
                <p:cNvSpPr/>
                <p:nvPr/>
              </p:nvSpPr>
              <p:spPr>
                <a:xfrm>
                  <a:off x="3778626" y="5012053"/>
                  <a:ext cx="28575" cy="28575"/>
                </a:xfrm>
                <a:custGeom>
                  <a:avLst/>
                  <a:gdLst>
                    <a:gd name="connsiteX0" fmla="*/ 28704 w 28575"/>
                    <a:gd name="connsiteY0" fmla="*/ 14352 h 28575"/>
                    <a:gd name="connsiteX1" fmla="*/ 14417 w 28575"/>
                    <a:gd name="connsiteY1" fmla="*/ 28639 h 28575"/>
                    <a:gd name="connsiteX2" fmla="*/ 129 w 28575"/>
                    <a:gd name="connsiteY2" fmla="*/ 14352 h 28575"/>
                    <a:gd name="connsiteX3" fmla="*/ 14417 w 28575"/>
                    <a:gd name="connsiteY3" fmla="*/ 64 h 28575"/>
                    <a:gd name="connsiteX4" fmla="*/ 28704 w 28575"/>
                    <a:gd name="connsiteY4" fmla="*/ 14352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8704" y="14352"/>
                      </a:moveTo>
                      <a:cubicBezTo>
                        <a:pt x="28704" y="22242"/>
                        <a:pt x="22307" y="28639"/>
                        <a:pt x="14417" y="28639"/>
                      </a:cubicBezTo>
                      <a:cubicBezTo>
                        <a:pt x="6526" y="28639"/>
                        <a:pt x="129" y="22242"/>
                        <a:pt x="129" y="14352"/>
                      </a:cubicBezTo>
                      <a:cubicBezTo>
                        <a:pt x="129" y="6461"/>
                        <a:pt x="6526" y="64"/>
                        <a:pt x="14417" y="64"/>
                      </a:cubicBezTo>
                      <a:cubicBezTo>
                        <a:pt x="22307" y="64"/>
                        <a:pt x="28704" y="6461"/>
                        <a:pt x="28704" y="14352"/>
                      </a:cubicBezTo>
                      <a:close/>
                    </a:path>
                  </a:pathLst>
                </a:custGeom>
                <a:grpFill/>
                <a:ln w="9525" cap="flat">
                  <a:solidFill>
                    <a:srgbClr val="000000"/>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225B61"/>
                    </a:solidFill>
                    <a:effectLst/>
                    <a:uLnTx/>
                    <a:uFillTx/>
                  </a:endParaRPr>
                </a:p>
              </p:txBody>
            </p:sp>
            <p:sp>
              <p:nvSpPr>
                <p:cNvPr id="316" name="Freeform: Shape 315">
                  <a:extLst>
                    <a:ext uri="{FF2B5EF4-FFF2-40B4-BE49-F238E27FC236}">
                      <a16:creationId xmlns:a16="http://schemas.microsoft.com/office/drawing/2014/main" id="{15724079-32CC-3E07-C078-66CD79A422F8}"/>
                    </a:ext>
                  </a:extLst>
                </p:cNvPr>
                <p:cNvSpPr/>
                <p:nvPr/>
              </p:nvSpPr>
              <p:spPr>
                <a:xfrm>
                  <a:off x="3845301" y="5012053"/>
                  <a:ext cx="28575" cy="28575"/>
                </a:xfrm>
                <a:custGeom>
                  <a:avLst/>
                  <a:gdLst>
                    <a:gd name="connsiteX0" fmla="*/ 28704 w 28575"/>
                    <a:gd name="connsiteY0" fmla="*/ 14352 h 28575"/>
                    <a:gd name="connsiteX1" fmla="*/ 14417 w 28575"/>
                    <a:gd name="connsiteY1" fmla="*/ 28639 h 28575"/>
                    <a:gd name="connsiteX2" fmla="*/ 129 w 28575"/>
                    <a:gd name="connsiteY2" fmla="*/ 14352 h 28575"/>
                    <a:gd name="connsiteX3" fmla="*/ 14417 w 28575"/>
                    <a:gd name="connsiteY3" fmla="*/ 64 h 28575"/>
                    <a:gd name="connsiteX4" fmla="*/ 28704 w 28575"/>
                    <a:gd name="connsiteY4" fmla="*/ 14352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8704" y="14352"/>
                      </a:moveTo>
                      <a:cubicBezTo>
                        <a:pt x="28704" y="22242"/>
                        <a:pt x="22307" y="28639"/>
                        <a:pt x="14417" y="28639"/>
                      </a:cubicBezTo>
                      <a:cubicBezTo>
                        <a:pt x="6526" y="28639"/>
                        <a:pt x="129" y="22242"/>
                        <a:pt x="129" y="14352"/>
                      </a:cubicBezTo>
                      <a:cubicBezTo>
                        <a:pt x="129" y="6461"/>
                        <a:pt x="6526" y="64"/>
                        <a:pt x="14417" y="64"/>
                      </a:cubicBezTo>
                      <a:cubicBezTo>
                        <a:pt x="22307" y="64"/>
                        <a:pt x="28704" y="6461"/>
                        <a:pt x="28704" y="14352"/>
                      </a:cubicBezTo>
                      <a:close/>
                    </a:path>
                  </a:pathLst>
                </a:custGeom>
                <a:grpFill/>
                <a:ln w="9525" cap="flat">
                  <a:solidFill>
                    <a:srgbClr val="000000"/>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225B61"/>
                    </a:solidFill>
                    <a:effectLst/>
                    <a:uLnTx/>
                    <a:uFillTx/>
                  </a:endParaRPr>
                </a:p>
              </p:txBody>
            </p:sp>
            <p:sp>
              <p:nvSpPr>
                <p:cNvPr id="317" name="Freeform: Shape 316">
                  <a:extLst>
                    <a:ext uri="{FF2B5EF4-FFF2-40B4-BE49-F238E27FC236}">
                      <a16:creationId xmlns:a16="http://schemas.microsoft.com/office/drawing/2014/main" id="{7DAF9AEA-0809-29C0-4071-E342140CE38A}"/>
                    </a:ext>
                  </a:extLst>
                </p:cNvPr>
                <p:cNvSpPr/>
                <p:nvPr/>
              </p:nvSpPr>
              <p:spPr>
                <a:xfrm>
                  <a:off x="3911976" y="5012053"/>
                  <a:ext cx="28575" cy="28575"/>
                </a:xfrm>
                <a:custGeom>
                  <a:avLst/>
                  <a:gdLst>
                    <a:gd name="connsiteX0" fmla="*/ 14417 w 28575"/>
                    <a:gd name="connsiteY0" fmla="*/ 28639 h 28575"/>
                    <a:gd name="connsiteX1" fmla="*/ 28704 w 28575"/>
                    <a:gd name="connsiteY1" fmla="*/ 14352 h 28575"/>
                    <a:gd name="connsiteX2" fmla="*/ 14417 w 28575"/>
                    <a:gd name="connsiteY2" fmla="*/ 64 h 28575"/>
                    <a:gd name="connsiteX3" fmla="*/ 129 w 28575"/>
                    <a:gd name="connsiteY3" fmla="*/ 14352 h 28575"/>
                    <a:gd name="connsiteX4" fmla="*/ 14417 w 28575"/>
                    <a:gd name="connsiteY4" fmla="*/ 2863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4417" y="28639"/>
                      </a:moveTo>
                      <a:cubicBezTo>
                        <a:pt x="22307" y="28639"/>
                        <a:pt x="28704" y="22242"/>
                        <a:pt x="28704" y="14352"/>
                      </a:cubicBezTo>
                      <a:cubicBezTo>
                        <a:pt x="28704" y="6461"/>
                        <a:pt x="22307" y="64"/>
                        <a:pt x="14417" y="64"/>
                      </a:cubicBezTo>
                      <a:cubicBezTo>
                        <a:pt x="6526" y="64"/>
                        <a:pt x="129" y="6461"/>
                        <a:pt x="129" y="14352"/>
                      </a:cubicBezTo>
                      <a:cubicBezTo>
                        <a:pt x="129" y="22242"/>
                        <a:pt x="6526" y="28639"/>
                        <a:pt x="14417" y="28639"/>
                      </a:cubicBezTo>
                      <a:close/>
                    </a:path>
                  </a:pathLst>
                </a:custGeom>
                <a:grpFill/>
                <a:ln w="9525" cap="flat">
                  <a:solidFill>
                    <a:srgbClr val="000000"/>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225B61"/>
                    </a:solidFill>
                    <a:effectLst/>
                    <a:uLnTx/>
                    <a:uFillTx/>
                  </a:endParaRPr>
                </a:p>
              </p:txBody>
            </p:sp>
            <p:sp>
              <p:nvSpPr>
                <p:cNvPr id="318" name="Freeform: Shape 317">
                  <a:extLst>
                    <a:ext uri="{FF2B5EF4-FFF2-40B4-BE49-F238E27FC236}">
                      <a16:creationId xmlns:a16="http://schemas.microsoft.com/office/drawing/2014/main" id="{B09784CC-2FFA-3CF9-DB52-3D15E3FD9150}"/>
                    </a:ext>
                  </a:extLst>
                </p:cNvPr>
                <p:cNvSpPr/>
                <p:nvPr/>
              </p:nvSpPr>
              <p:spPr>
                <a:xfrm>
                  <a:off x="3845301" y="5069203"/>
                  <a:ext cx="28575" cy="28575"/>
                </a:xfrm>
                <a:custGeom>
                  <a:avLst/>
                  <a:gdLst>
                    <a:gd name="connsiteX0" fmla="*/ 28704 w 28575"/>
                    <a:gd name="connsiteY0" fmla="*/ 14352 h 28575"/>
                    <a:gd name="connsiteX1" fmla="*/ 14417 w 28575"/>
                    <a:gd name="connsiteY1" fmla="*/ 28639 h 28575"/>
                    <a:gd name="connsiteX2" fmla="*/ 129 w 28575"/>
                    <a:gd name="connsiteY2" fmla="*/ 14352 h 28575"/>
                    <a:gd name="connsiteX3" fmla="*/ 14417 w 28575"/>
                    <a:gd name="connsiteY3" fmla="*/ 64 h 28575"/>
                    <a:gd name="connsiteX4" fmla="*/ 28704 w 28575"/>
                    <a:gd name="connsiteY4" fmla="*/ 14352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8704" y="14352"/>
                      </a:moveTo>
                      <a:cubicBezTo>
                        <a:pt x="28704" y="22242"/>
                        <a:pt x="22307" y="28639"/>
                        <a:pt x="14417" y="28639"/>
                      </a:cubicBezTo>
                      <a:cubicBezTo>
                        <a:pt x="6526" y="28639"/>
                        <a:pt x="129" y="22242"/>
                        <a:pt x="129" y="14352"/>
                      </a:cubicBezTo>
                      <a:cubicBezTo>
                        <a:pt x="129" y="6461"/>
                        <a:pt x="6526" y="64"/>
                        <a:pt x="14417" y="64"/>
                      </a:cubicBezTo>
                      <a:cubicBezTo>
                        <a:pt x="22307" y="64"/>
                        <a:pt x="28704" y="6461"/>
                        <a:pt x="28704" y="14352"/>
                      </a:cubicBezTo>
                      <a:close/>
                    </a:path>
                  </a:pathLst>
                </a:custGeom>
                <a:grpFill/>
                <a:ln w="9525" cap="flat">
                  <a:solidFill>
                    <a:srgbClr val="000000"/>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225B61"/>
                    </a:solidFill>
                    <a:effectLst/>
                    <a:uLnTx/>
                    <a:uFillTx/>
                  </a:endParaRPr>
                </a:p>
              </p:txBody>
            </p:sp>
            <p:sp>
              <p:nvSpPr>
                <p:cNvPr id="319" name="Freeform: Shape 318">
                  <a:extLst>
                    <a:ext uri="{FF2B5EF4-FFF2-40B4-BE49-F238E27FC236}">
                      <a16:creationId xmlns:a16="http://schemas.microsoft.com/office/drawing/2014/main" id="{F7D15B26-BC60-8485-A86E-A5B1AFA5A01A}"/>
                    </a:ext>
                  </a:extLst>
                </p:cNvPr>
                <p:cNvSpPr/>
                <p:nvPr/>
              </p:nvSpPr>
              <p:spPr>
                <a:xfrm>
                  <a:off x="3778626" y="5069203"/>
                  <a:ext cx="28575" cy="28575"/>
                </a:xfrm>
                <a:custGeom>
                  <a:avLst/>
                  <a:gdLst>
                    <a:gd name="connsiteX0" fmla="*/ 14417 w 28575"/>
                    <a:gd name="connsiteY0" fmla="*/ 28639 h 28575"/>
                    <a:gd name="connsiteX1" fmla="*/ 28704 w 28575"/>
                    <a:gd name="connsiteY1" fmla="*/ 14352 h 28575"/>
                    <a:gd name="connsiteX2" fmla="*/ 14417 w 28575"/>
                    <a:gd name="connsiteY2" fmla="*/ 64 h 28575"/>
                    <a:gd name="connsiteX3" fmla="*/ 129 w 28575"/>
                    <a:gd name="connsiteY3" fmla="*/ 14352 h 28575"/>
                    <a:gd name="connsiteX4" fmla="*/ 14417 w 28575"/>
                    <a:gd name="connsiteY4" fmla="*/ 2863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4417" y="28639"/>
                      </a:moveTo>
                      <a:cubicBezTo>
                        <a:pt x="22307" y="28639"/>
                        <a:pt x="28704" y="22242"/>
                        <a:pt x="28704" y="14352"/>
                      </a:cubicBezTo>
                      <a:cubicBezTo>
                        <a:pt x="28704" y="6461"/>
                        <a:pt x="22307" y="64"/>
                        <a:pt x="14417" y="64"/>
                      </a:cubicBezTo>
                      <a:cubicBezTo>
                        <a:pt x="6526" y="64"/>
                        <a:pt x="129" y="6461"/>
                        <a:pt x="129" y="14352"/>
                      </a:cubicBezTo>
                      <a:cubicBezTo>
                        <a:pt x="129" y="22242"/>
                        <a:pt x="6526" y="28639"/>
                        <a:pt x="14417" y="28639"/>
                      </a:cubicBezTo>
                      <a:close/>
                    </a:path>
                  </a:pathLst>
                </a:custGeom>
                <a:grpFill/>
                <a:ln w="9525" cap="flat">
                  <a:solidFill>
                    <a:srgbClr val="000000"/>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225B61"/>
                    </a:solidFill>
                    <a:effectLst/>
                    <a:uLnTx/>
                    <a:uFillTx/>
                  </a:endParaRPr>
                </a:p>
              </p:txBody>
            </p:sp>
            <p:sp>
              <p:nvSpPr>
                <p:cNvPr id="320" name="Freeform: Shape 319">
                  <a:extLst>
                    <a:ext uri="{FF2B5EF4-FFF2-40B4-BE49-F238E27FC236}">
                      <a16:creationId xmlns:a16="http://schemas.microsoft.com/office/drawing/2014/main" id="{654A439F-F781-A8B4-3CFA-D3E45C8726AF}"/>
                    </a:ext>
                  </a:extLst>
                </p:cNvPr>
                <p:cNvSpPr/>
                <p:nvPr/>
              </p:nvSpPr>
              <p:spPr>
                <a:xfrm>
                  <a:off x="3911976" y="5069203"/>
                  <a:ext cx="28575" cy="28575"/>
                </a:xfrm>
                <a:custGeom>
                  <a:avLst/>
                  <a:gdLst>
                    <a:gd name="connsiteX0" fmla="*/ 28704 w 28575"/>
                    <a:gd name="connsiteY0" fmla="*/ 14352 h 28575"/>
                    <a:gd name="connsiteX1" fmla="*/ 14417 w 28575"/>
                    <a:gd name="connsiteY1" fmla="*/ 28639 h 28575"/>
                    <a:gd name="connsiteX2" fmla="*/ 129 w 28575"/>
                    <a:gd name="connsiteY2" fmla="*/ 14352 h 28575"/>
                    <a:gd name="connsiteX3" fmla="*/ 14417 w 28575"/>
                    <a:gd name="connsiteY3" fmla="*/ 64 h 28575"/>
                    <a:gd name="connsiteX4" fmla="*/ 28704 w 28575"/>
                    <a:gd name="connsiteY4" fmla="*/ 14352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8704" y="14352"/>
                      </a:moveTo>
                      <a:cubicBezTo>
                        <a:pt x="28704" y="22242"/>
                        <a:pt x="22307" y="28639"/>
                        <a:pt x="14417" y="28639"/>
                      </a:cubicBezTo>
                      <a:cubicBezTo>
                        <a:pt x="6526" y="28639"/>
                        <a:pt x="129" y="22242"/>
                        <a:pt x="129" y="14352"/>
                      </a:cubicBezTo>
                      <a:cubicBezTo>
                        <a:pt x="129" y="6461"/>
                        <a:pt x="6526" y="64"/>
                        <a:pt x="14417" y="64"/>
                      </a:cubicBezTo>
                      <a:cubicBezTo>
                        <a:pt x="22307" y="64"/>
                        <a:pt x="28704" y="6461"/>
                        <a:pt x="28704" y="14352"/>
                      </a:cubicBezTo>
                      <a:close/>
                    </a:path>
                  </a:pathLst>
                </a:custGeom>
                <a:grpFill/>
                <a:ln w="9525" cap="flat">
                  <a:solidFill>
                    <a:srgbClr val="000000"/>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225B61"/>
                    </a:solidFill>
                    <a:effectLst/>
                    <a:uLnTx/>
                    <a:uFillTx/>
                  </a:endParaRPr>
                </a:p>
              </p:txBody>
            </p:sp>
          </p:grpSp>
          <p:grpSp>
            <p:nvGrpSpPr>
              <p:cNvPr id="307" name="Group 306">
                <a:extLst>
                  <a:ext uri="{FF2B5EF4-FFF2-40B4-BE49-F238E27FC236}">
                    <a16:creationId xmlns:a16="http://schemas.microsoft.com/office/drawing/2014/main" id="{ABBD046F-3090-0FF6-5979-6B15FD8A6D90}"/>
                  </a:ext>
                </a:extLst>
              </p:cNvPr>
              <p:cNvGrpSpPr/>
              <p:nvPr/>
            </p:nvGrpSpPr>
            <p:grpSpPr>
              <a:xfrm>
                <a:off x="10932267" y="3542234"/>
                <a:ext cx="95015" cy="120928"/>
                <a:chOff x="3878639" y="6897922"/>
                <a:chExt cx="209550" cy="266701"/>
              </a:xfrm>
              <a:noFill/>
            </p:grpSpPr>
            <p:sp>
              <p:nvSpPr>
                <p:cNvPr id="312" name="Freeform: Shape 311">
                  <a:extLst>
                    <a:ext uri="{FF2B5EF4-FFF2-40B4-BE49-F238E27FC236}">
                      <a16:creationId xmlns:a16="http://schemas.microsoft.com/office/drawing/2014/main" id="{BDDCAA2F-6C92-BD5E-0D2B-0A41E65ABF7B}"/>
                    </a:ext>
                  </a:extLst>
                </p:cNvPr>
                <p:cNvSpPr/>
                <p:nvPr/>
              </p:nvSpPr>
              <p:spPr>
                <a:xfrm>
                  <a:off x="3878639" y="6963318"/>
                  <a:ext cx="209550" cy="201305"/>
                </a:xfrm>
                <a:custGeom>
                  <a:avLst/>
                  <a:gdLst>
                    <a:gd name="connsiteX0" fmla="*/ 257 w 209550"/>
                    <a:gd name="connsiteY0" fmla="*/ 64 h 201305"/>
                    <a:gd name="connsiteX1" fmla="*/ 257 w 209550"/>
                    <a:gd name="connsiteY1" fmla="*/ 153880 h 201305"/>
                    <a:gd name="connsiteX2" fmla="*/ 283 w 209550"/>
                    <a:gd name="connsiteY2" fmla="*/ 153880 h 201305"/>
                    <a:gd name="connsiteX3" fmla="*/ 9812 w 209550"/>
                    <a:gd name="connsiteY3" fmla="*/ 173663 h 201305"/>
                    <a:gd name="connsiteX4" fmla="*/ 32901 w 209550"/>
                    <a:gd name="connsiteY4" fmla="*/ 188450 h 201305"/>
                    <a:gd name="connsiteX5" fmla="*/ 105214 w 209550"/>
                    <a:gd name="connsiteY5" fmla="*/ 201369 h 201305"/>
                    <a:gd name="connsiteX6" fmla="*/ 177354 w 209550"/>
                    <a:gd name="connsiteY6" fmla="*/ 188446 h 201305"/>
                    <a:gd name="connsiteX7" fmla="*/ 200323 w 209550"/>
                    <a:gd name="connsiteY7" fmla="*/ 173648 h 201305"/>
                    <a:gd name="connsiteX8" fmla="*/ 209789 w 209550"/>
                    <a:gd name="connsiteY8" fmla="*/ 153691 h 201305"/>
                    <a:gd name="connsiteX9" fmla="*/ 209807 w 209550"/>
                    <a:gd name="connsiteY9" fmla="*/ 153691 h 201305"/>
                    <a:gd name="connsiteX10" fmla="*/ 209806 w 209550"/>
                    <a:gd name="connsiteY10" fmla="*/ 64 h 201305"/>
                    <a:gd name="connsiteX11" fmla="*/ 206523 w 209550"/>
                    <a:gd name="connsiteY11" fmla="*/ 3281 h 201305"/>
                    <a:gd name="connsiteX12" fmla="*/ 180584 w 209550"/>
                    <a:gd name="connsiteY12" fmla="*/ 17990 h 201305"/>
                    <a:gd name="connsiteX13" fmla="*/ 105032 w 209550"/>
                    <a:gd name="connsiteY13" fmla="*/ 29917 h 201305"/>
                    <a:gd name="connsiteX14" fmla="*/ 29480 w 209550"/>
                    <a:gd name="connsiteY14" fmla="*/ 17990 h 201305"/>
                    <a:gd name="connsiteX15" fmla="*/ 3541 w 209550"/>
                    <a:gd name="connsiteY15" fmla="*/ 3281 h 201305"/>
                    <a:gd name="connsiteX16" fmla="*/ 257 w 209550"/>
                    <a:gd name="connsiteY16" fmla="*/ 64 h 201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9550" h="201305">
                      <a:moveTo>
                        <a:pt x="257" y="64"/>
                      </a:moveTo>
                      <a:lnTo>
                        <a:pt x="257" y="153880"/>
                      </a:lnTo>
                      <a:lnTo>
                        <a:pt x="283" y="153880"/>
                      </a:lnTo>
                      <a:cubicBezTo>
                        <a:pt x="625" y="161435"/>
                        <a:pt x="4343" y="168113"/>
                        <a:pt x="9812" y="173663"/>
                      </a:cubicBezTo>
                      <a:cubicBezTo>
                        <a:pt x="15536" y="179471"/>
                        <a:pt x="23515" y="184421"/>
                        <a:pt x="32901" y="188450"/>
                      </a:cubicBezTo>
                      <a:cubicBezTo>
                        <a:pt x="51701" y="196519"/>
                        <a:pt x="77270" y="201369"/>
                        <a:pt x="105214" y="201369"/>
                      </a:cubicBezTo>
                      <a:cubicBezTo>
                        <a:pt x="133157" y="201369"/>
                        <a:pt x="158641" y="196519"/>
                        <a:pt x="177354" y="188446"/>
                      </a:cubicBezTo>
                      <a:cubicBezTo>
                        <a:pt x="186698" y="184416"/>
                        <a:pt x="194634" y="179461"/>
                        <a:pt x="200323" y="173648"/>
                      </a:cubicBezTo>
                      <a:cubicBezTo>
                        <a:pt x="205807" y="168046"/>
                        <a:pt x="209504" y="161306"/>
                        <a:pt x="209789" y="153691"/>
                      </a:cubicBezTo>
                      <a:lnTo>
                        <a:pt x="209807" y="153691"/>
                      </a:lnTo>
                      <a:lnTo>
                        <a:pt x="209806" y="64"/>
                      </a:lnTo>
                      <a:cubicBezTo>
                        <a:pt x="208751" y="1205"/>
                        <a:pt x="207649" y="2278"/>
                        <a:pt x="206523" y="3281"/>
                      </a:cubicBezTo>
                      <a:cubicBezTo>
                        <a:pt x="199653" y="9400"/>
                        <a:pt x="190556" y="14232"/>
                        <a:pt x="180584" y="17990"/>
                      </a:cubicBezTo>
                      <a:cubicBezTo>
                        <a:pt x="160530" y="25546"/>
                        <a:pt x="133816" y="29917"/>
                        <a:pt x="105032" y="29917"/>
                      </a:cubicBezTo>
                      <a:cubicBezTo>
                        <a:pt x="76248" y="29917"/>
                        <a:pt x="49534" y="25546"/>
                        <a:pt x="29480" y="17990"/>
                      </a:cubicBezTo>
                      <a:cubicBezTo>
                        <a:pt x="19508" y="14232"/>
                        <a:pt x="10411" y="9400"/>
                        <a:pt x="3541" y="3281"/>
                      </a:cubicBezTo>
                      <a:cubicBezTo>
                        <a:pt x="2415" y="2278"/>
                        <a:pt x="1313" y="1205"/>
                        <a:pt x="257" y="64"/>
                      </a:cubicBezTo>
                      <a:close/>
                    </a:path>
                  </a:pathLst>
                </a:custGeom>
                <a:grpFill/>
                <a:ln w="9525" cap="flat">
                  <a:solidFill>
                    <a:srgbClr val="000000"/>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225B61"/>
                    </a:solidFill>
                    <a:effectLst/>
                    <a:uLnTx/>
                    <a:uFillTx/>
                  </a:endParaRPr>
                </a:p>
              </p:txBody>
            </p:sp>
            <p:sp>
              <p:nvSpPr>
                <p:cNvPr id="313" name="Freeform: Shape 312">
                  <a:extLst>
                    <a:ext uri="{FF2B5EF4-FFF2-40B4-BE49-F238E27FC236}">
                      <a16:creationId xmlns:a16="http://schemas.microsoft.com/office/drawing/2014/main" id="{33B064BE-4062-2E3A-07DC-3F7319ED8AD2}"/>
                    </a:ext>
                  </a:extLst>
                </p:cNvPr>
                <p:cNvSpPr/>
                <p:nvPr/>
              </p:nvSpPr>
              <p:spPr>
                <a:xfrm>
                  <a:off x="3878639" y="6897922"/>
                  <a:ext cx="209550" cy="85725"/>
                </a:xfrm>
                <a:custGeom>
                  <a:avLst/>
                  <a:gdLst>
                    <a:gd name="connsiteX0" fmla="*/ 209806 w 209550"/>
                    <a:gd name="connsiteY0" fmla="*/ 42771 h 85725"/>
                    <a:gd name="connsiteX1" fmla="*/ 209807 w 209550"/>
                    <a:gd name="connsiteY1" fmla="*/ 42927 h 85725"/>
                    <a:gd name="connsiteX2" fmla="*/ 209806 w 209550"/>
                    <a:gd name="connsiteY2" fmla="*/ 43082 h 85725"/>
                    <a:gd name="connsiteX3" fmla="*/ 200187 w 209550"/>
                    <a:gd name="connsiteY3" fmla="*/ 61565 h 85725"/>
                    <a:gd name="connsiteX4" fmla="*/ 177226 w 209550"/>
                    <a:gd name="connsiteY4" fmla="*/ 74474 h 85725"/>
                    <a:gd name="connsiteX5" fmla="*/ 105032 w 209550"/>
                    <a:gd name="connsiteY5" fmla="*/ 85789 h 85725"/>
                    <a:gd name="connsiteX6" fmla="*/ 32838 w 209550"/>
                    <a:gd name="connsiteY6" fmla="*/ 74474 h 85725"/>
                    <a:gd name="connsiteX7" fmla="*/ 12253 w 209550"/>
                    <a:gd name="connsiteY7" fmla="*/ 63539 h 85725"/>
                    <a:gd name="connsiteX8" fmla="*/ 11898 w 209550"/>
                    <a:gd name="connsiteY8" fmla="*/ 63261 h 85725"/>
                    <a:gd name="connsiteX9" fmla="*/ 9877 w 209550"/>
                    <a:gd name="connsiteY9" fmla="*/ 61565 h 85725"/>
                    <a:gd name="connsiteX10" fmla="*/ 257 w 209550"/>
                    <a:gd name="connsiteY10" fmla="*/ 42927 h 85725"/>
                    <a:gd name="connsiteX11" fmla="*/ 360 w 209550"/>
                    <a:gd name="connsiteY11" fmla="*/ 40889 h 85725"/>
                    <a:gd name="connsiteX12" fmla="*/ 438 w 209550"/>
                    <a:gd name="connsiteY12" fmla="*/ 40238 h 85725"/>
                    <a:gd name="connsiteX13" fmla="*/ 9877 w 209550"/>
                    <a:gd name="connsiteY13" fmla="*/ 24288 h 85725"/>
                    <a:gd name="connsiteX14" fmla="*/ 32838 w 209550"/>
                    <a:gd name="connsiteY14" fmla="*/ 11379 h 85725"/>
                    <a:gd name="connsiteX15" fmla="*/ 105032 w 209550"/>
                    <a:gd name="connsiteY15" fmla="*/ 64 h 85725"/>
                    <a:gd name="connsiteX16" fmla="*/ 177226 w 209550"/>
                    <a:gd name="connsiteY16" fmla="*/ 11379 h 85725"/>
                    <a:gd name="connsiteX17" fmla="*/ 200187 w 209550"/>
                    <a:gd name="connsiteY17" fmla="*/ 24288 h 85725"/>
                    <a:gd name="connsiteX18" fmla="*/ 201500 w 209550"/>
                    <a:gd name="connsiteY18" fmla="*/ 25510 h 85725"/>
                    <a:gd name="connsiteX19" fmla="*/ 209806 w 209550"/>
                    <a:gd name="connsiteY19" fmla="*/ 42771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09550" h="85725">
                      <a:moveTo>
                        <a:pt x="209806" y="42771"/>
                      </a:moveTo>
                      <a:lnTo>
                        <a:pt x="209807" y="42927"/>
                      </a:lnTo>
                      <a:lnTo>
                        <a:pt x="209806" y="43082"/>
                      </a:lnTo>
                      <a:cubicBezTo>
                        <a:pt x="209751" y="50314"/>
                        <a:pt x="205824" y="56544"/>
                        <a:pt x="200187" y="61565"/>
                      </a:cubicBezTo>
                      <a:cubicBezTo>
                        <a:pt x="194498" y="66633"/>
                        <a:pt x="186570" y="70953"/>
                        <a:pt x="177226" y="74474"/>
                      </a:cubicBezTo>
                      <a:cubicBezTo>
                        <a:pt x="158497" y="81531"/>
                        <a:pt x="132972" y="85789"/>
                        <a:pt x="105032" y="85789"/>
                      </a:cubicBezTo>
                      <a:cubicBezTo>
                        <a:pt x="77092" y="85789"/>
                        <a:pt x="51567" y="81531"/>
                        <a:pt x="32838" y="74474"/>
                      </a:cubicBezTo>
                      <a:cubicBezTo>
                        <a:pt x="24731" y="71420"/>
                        <a:pt x="17690" y="67763"/>
                        <a:pt x="12253" y="63539"/>
                      </a:cubicBezTo>
                      <a:lnTo>
                        <a:pt x="11898" y="63261"/>
                      </a:lnTo>
                      <a:cubicBezTo>
                        <a:pt x="11196" y="62705"/>
                        <a:pt x="10522" y="62140"/>
                        <a:pt x="9877" y="61565"/>
                      </a:cubicBezTo>
                      <a:cubicBezTo>
                        <a:pt x="4200" y="56508"/>
                        <a:pt x="257" y="50226"/>
                        <a:pt x="257" y="42927"/>
                      </a:cubicBezTo>
                      <a:cubicBezTo>
                        <a:pt x="257" y="42238"/>
                        <a:pt x="292" y="41559"/>
                        <a:pt x="360" y="40889"/>
                      </a:cubicBezTo>
                      <a:cubicBezTo>
                        <a:pt x="383" y="40671"/>
                        <a:pt x="408" y="40454"/>
                        <a:pt x="438" y="40238"/>
                      </a:cubicBezTo>
                      <a:cubicBezTo>
                        <a:pt x="1270" y="34076"/>
                        <a:pt x="4910" y="28712"/>
                        <a:pt x="9877" y="24288"/>
                      </a:cubicBezTo>
                      <a:cubicBezTo>
                        <a:pt x="15566" y="19220"/>
                        <a:pt x="23494" y="14900"/>
                        <a:pt x="32838" y="11379"/>
                      </a:cubicBezTo>
                      <a:cubicBezTo>
                        <a:pt x="51567" y="4322"/>
                        <a:pt x="77092" y="64"/>
                        <a:pt x="105032" y="64"/>
                      </a:cubicBezTo>
                      <a:cubicBezTo>
                        <a:pt x="132972" y="64"/>
                        <a:pt x="158497" y="4322"/>
                        <a:pt x="177226" y="11379"/>
                      </a:cubicBezTo>
                      <a:cubicBezTo>
                        <a:pt x="186570" y="14900"/>
                        <a:pt x="194498" y="19220"/>
                        <a:pt x="200187" y="24288"/>
                      </a:cubicBezTo>
                      <a:cubicBezTo>
                        <a:pt x="200636" y="24688"/>
                        <a:pt x="201074" y="25095"/>
                        <a:pt x="201500" y="25510"/>
                      </a:cubicBezTo>
                      <a:cubicBezTo>
                        <a:pt x="206425" y="30308"/>
                        <a:pt x="209756" y="36114"/>
                        <a:pt x="209806" y="42771"/>
                      </a:cubicBezTo>
                      <a:close/>
                    </a:path>
                  </a:pathLst>
                </a:custGeom>
                <a:grpFill/>
                <a:ln w="9525" cap="flat">
                  <a:solidFill>
                    <a:srgbClr val="000000"/>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225B61"/>
                    </a:solidFill>
                    <a:effectLst/>
                    <a:uLnTx/>
                    <a:uFillTx/>
                  </a:endParaRPr>
                </a:p>
              </p:txBody>
            </p:sp>
          </p:grpSp>
          <p:grpSp>
            <p:nvGrpSpPr>
              <p:cNvPr id="308" name="Group 307">
                <a:extLst>
                  <a:ext uri="{FF2B5EF4-FFF2-40B4-BE49-F238E27FC236}">
                    <a16:creationId xmlns:a16="http://schemas.microsoft.com/office/drawing/2014/main" id="{CF84D2A9-89AB-C534-C236-BC9B3F9E7847}"/>
                  </a:ext>
                </a:extLst>
              </p:cNvPr>
              <p:cNvGrpSpPr/>
              <p:nvPr/>
            </p:nvGrpSpPr>
            <p:grpSpPr>
              <a:xfrm>
                <a:off x="10473280" y="3544277"/>
                <a:ext cx="117689" cy="116843"/>
                <a:chOff x="5200133" y="3503044"/>
                <a:chExt cx="117689" cy="116843"/>
              </a:xfrm>
            </p:grpSpPr>
            <p:sp>
              <p:nvSpPr>
                <p:cNvPr id="309" name="Freeform: Shape 308">
                  <a:extLst>
                    <a:ext uri="{FF2B5EF4-FFF2-40B4-BE49-F238E27FC236}">
                      <a16:creationId xmlns:a16="http://schemas.microsoft.com/office/drawing/2014/main" id="{F5130D4A-FBA3-D4D4-0AA1-1CA0B43C3545}"/>
                    </a:ext>
                  </a:extLst>
                </p:cNvPr>
                <p:cNvSpPr/>
                <p:nvPr/>
              </p:nvSpPr>
              <p:spPr>
                <a:xfrm>
                  <a:off x="5200133" y="3503044"/>
                  <a:ext cx="112290" cy="116843"/>
                </a:xfrm>
                <a:custGeom>
                  <a:avLst/>
                  <a:gdLst>
                    <a:gd name="connsiteX0" fmla="*/ 132057 w 247650"/>
                    <a:gd name="connsiteY0" fmla="*/ 257946 h 257690"/>
                    <a:gd name="connsiteX1" fmla="*/ 19306 w 247650"/>
                    <a:gd name="connsiteY1" fmla="*/ 257946 h 257690"/>
                    <a:gd name="connsiteX2" fmla="*/ 256 w 247650"/>
                    <a:gd name="connsiteY2" fmla="*/ 238896 h 257690"/>
                    <a:gd name="connsiteX3" fmla="*/ 256 w 247650"/>
                    <a:gd name="connsiteY3" fmla="*/ 114007 h 257690"/>
                    <a:gd name="connsiteX4" fmla="*/ 6533 w 247650"/>
                    <a:gd name="connsiteY4" fmla="*/ 99873 h 257690"/>
                    <a:gd name="connsiteX5" fmla="*/ 111317 w 247650"/>
                    <a:gd name="connsiteY5" fmla="*/ 5173 h 257690"/>
                    <a:gd name="connsiteX6" fmla="*/ 136864 w 247650"/>
                    <a:gd name="connsiteY6" fmla="*/ 5174 h 257690"/>
                    <a:gd name="connsiteX7" fmla="*/ 241630 w 247650"/>
                    <a:gd name="connsiteY7" fmla="*/ 99874 h 257690"/>
                    <a:gd name="connsiteX8" fmla="*/ 247906 w 247650"/>
                    <a:gd name="connsiteY8" fmla="*/ 114006 h 257690"/>
                    <a:gd name="connsiteX9" fmla="*/ 247906 w 247650"/>
                    <a:gd name="connsiteY9" fmla="*/ 200834 h 257690"/>
                    <a:gd name="connsiteX10" fmla="*/ 243144 w 247650"/>
                    <a:gd name="connsiteY10" fmla="*/ 200036 h 257690"/>
                    <a:gd name="connsiteX11" fmla="*/ 229905 w 247650"/>
                    <a:gd name="connsiteY11" fmla="*/ 208895 h 257690"/>
                    <a:gd name="connsiteX12" fmla="*/ 228857 w 247650"/>
                    <a:gd name="connsiteY12" fmla="*/ 210133 h 257690"/>
                    <a:gd name="connsiteX13" fmla="*/ 227809 w 247650"/>
                    <a:gd name="connsiteY13" fmla="*/ 208895 h 257690"/>
                    <a:gd name="connsiteX14" fmla="*/ 226403 w 247650"/>
                    <a:gd name="connsiteY14" fmla="*/ 206275 h 257690"/>
                    <a:gd name="connsiteX15" fmla="*/ 214569 w 247650"/>
                    <a:gd name="connsiteY15" fmla="*/ 200036 h 257690"/>
                    <a:gd name="connsiteX16" fmla="*/ 203893 w 247650"/>
                    <a:gd name="connsiteY16" fmla="*/ 204748 h 257690"/>
                    <a:gd name="connsiteX17" fmla="*/ 201330 w 247650"/>
                    <a:gd name="connsiteY17" fmla="*/ 208799 h 257690"/>
                    <a:gd name="connsiteX18" fmla="*/ 200282 w 247650"/>
                    <a:gd name="connsiteY18" fmla="*/ 210038 h 257690"/>
                    <a:gd name="connsiteX19" fmla="*/ 199234 w 247650"/>
                    <a:gd name="connsiteY19" fmla="*/ 208799 h 257690"/>
                    <a:gd name="connsiteX20" fmla="*/ 185899 w 247650"/>
                    <a:gd name="connsiteY20" fmla="*/ 199941 h 257690"/>
                    <a:gd name="connsiteX21" fmla="*/ 175905 w 247650"/>
                    <a:gd name="connsiteY21" fmla="*/ 204154 h 257690"/>
                    <a:gd name="connsiteX22" fmla="*/ 172755 w 247650"/>
                    <a:gd name="connsiteY22" fmla="*/ 208799 h 257690"/>
                    <a:gd name="connsiteX23" fmla="*/ 171707 w 247650"/>
                    <a:gd name="connsiteY23" fmla="*/ 210038 h 257690"/>
                    <a:gd name="connsiteX24" fmla="*/ 170659 w 247650"/>
                    <a:gd name="connsiteY24" fmla="*/ 208799 h 257690"/>
                    <a:gd name="connsiteX25" fmla="*/ 157324 w 247650"/>
                    <a:gd name="connsiteY25" fmla="*/ 199941 h 257690"/>
                    <a:gd name="connsiteX26" fmla="*/ 144180 w 247650"/>
                    <a:gd name="connsiteY26" fmla="*/ 209085 h 257690"/>
                    <a:gd name="connsiteX27" fmla="*/ 143608 w 247650"/>
                    <a:gd name="connsiteY27" fmla="*/ 210323 h 257690"/>
                    <a:gd name="connsiteX28" fmla="*/ 142370 w 247650"/>
                    <a:gd name="connsiteY28" fmla="*/ 210704 h 257690"/>
                    <a:gd name="connsiteX29" fmla="*/ 131607 w 247650"/>
                    <a:gd name="connsiteY29" fmla="*/ 227754 h 257690"/>
                    <a:gd name="connsiteX30" fmla="*/ 143668 w 247650"/>
                    <a:gd name="connsiteY30" fmla="*/ 238774 h 257690"/>
                    <a:gd name="connsiteX31" fmla="*/ 143608 w 247650"/>
                    <a:gd name="connsiteY31" fmla="*/ 238898 h 257690"/>
                    <a:gd name="connsiteX32" fmla="*/ 142370 w 247650"/>
                    <a:gd name="connsiteY32" fmla="*/ 239279 h 257690"/>
                    <a:gd name="connsiteX33" fmla="*/ 131607 w 247650"/>
                    <a:gd name="connsiteY33" fmla="*/ 256329 h 257690"/>
                    <a:gd name="connsiteX34" fmla="*/ 132057 w 247650"/>
                    <a:gd name="connsiteY34" fmla="*/ 257946 h 257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47650" h="257690">
                      <a:moveTo>
                        <a:pt x="132057" y="257946"/>
                      </a:moveTo>
                      <a:lnTo>
                        <a:pt x="19306" y="257946"/>
                      </a:lnTo>
                      <a:cubicBezTo>
                        <a:pt x="8785" y="257946"/>
                        <a:pt x="256" y="249418"/>
                        <a:pt x="256" y="238896"/>
                      </a:cubicBezTo>
                      <a:lnTo>
                        <a:pt x="256" y="114007"/>
                      </a:lnTo>
                      <a:cubicBezTo>
                        <a:pt x="256" y="108620"/>
                        <a:pt x="2536" y="103485"/>
                        <a:pt x="6533" y="99873"/>
                      </a:cubicBezTo>
                      <a:lnTo>
                        <a:pt x="111317" y="5173"/>
                      </a:lnTo>
                      <a:cubicBezTo>
                        <a:pt x="118571" y="-1383"/>
                        <a:pt x="129610" y="-1383"/>
                        <a:pt x="136864" y="5174"/>
                      </a:cubicBezTo>
                      <a:lnTo>
                        <a:pt x="241630" y="99874"/>
                      </a:lnTo>
                      <a:cubicBezTo>
                        <a:pt x="245626" y="103485"/>
                        <a:pt x="247906" y="108620"/>
                        <a:pt x="247906" y="114006"/>
                      </a:cubicBezTo>
                      <a:lnTo>
                        <a:pt x="247906" y="200834"/>
                      </a:lnTo>
                      <a:cubicBezTo>
                        <a:pt x="246411" y="200314"/>
                        <a:pt x="244807" y="200036"/>
                        <a:pt x="243144" y="200036"/>
                      </a:cubicBezTo>
                      <a:cubicBezTo>
                        <a:pt x="237239" y="200036"/>
                        <a:pt x="232095" y="203465"/>
                        <a:pt x="229905" y="208895"/>
                      </a:cubicBezTo>
                      <a:cubicBezTo>
                        <a:pt x="229809" y="209276"/>
                        <a:pt x="229333" y="209752"/>
                        <a:pt x="228857" y="210133"/>
                      </a:cubicBezTo>
                      <a:cubicBezTo>
                        <a:pt x="228381" y="209752"/>
                        <a:pt x="228000" y="209276"/>
                        <a:pt x="227809" y="208895"/>
                      </a:cubicBezTo>
                      <a:cubicBezTo>
                        <a:pt x="227436" y="207961"/>
                        <a:pt x="226962" y="207085"/>
                        <a:pt x="226403" y="206275"/>
                      </a:cubicBezTo>
                      <a:cubicBezTo>
                        <a:pt x="223811" y="202421"/>
                        <a:pt x="219441" y="200036"/>
                        <a:pt x="214569" y="200036"/>
                      </a:cubicBezTo>
                      <a:cubicBezTo>
                        <a:pt x="210358" y="200036"/>
                        <a:pt x="206535" y="201779"/>
                        <a:pt x="203893" y="204748"/>
                      </a:cubicBezTo>
                      <a:cubicBezTo>
                        <a:pt x="202814" y="205914"/>
                        <a:pt x="201938" y="207276"/>
                        <a:pt x="201330" y="208799"/>
                      </a:cubicBezTo>
                      <a:cubicBezTo>
                        <a:pt x="201234" y="209180"/>
                        <a:pt x="200758" y="209657"/>
                        <a:pt x="200282" y="210038"/>
                      </a:cubicBezTo>
                      <a:cubicBezTo>
                        <a:pt x="199806" y="209657"/>
                        <a:pt x="199425" y="209180"/>
                        <a:pt x="199234" y="208799"/>
                      </a:cubicBezTo>
                      <a:cubicBezTo>
                        <a:pt x="197043" y="203465"/>
                        <a:pt x="191995" y="199941"/>
                        <a:pt x="185899" y="199941"/>
                      </a:cubicBezTo>
                      <a:cubicBezTo>
                        <a:pt x="182024" y="200003"/>
                        <a:pt x="178477" y="201542"/>
                        <a:pt x="175905" y="204154"/>
                      </a:cubicBezTo>
                      <a:cubicBezTo>
                        <a:pt x="174553" y="205442"/>
                        <a:pt x="173470" y="207010"/>
                        <a:pt x="172755" y="208799"/>
                      </a:cubicBezTo>
                      <a:cubicBezTo>
                        <a:pt x="172659" y="209180"/>
                        <a:pt x="172183" y="209657"/>
                        <a:pt x="171707" y="210038"/>
                      </a:cubicBezTo>
                      <a:cubicBezTo>
                        <a:pt x="171231" y="209657"/>
                        <a:pt x="170850" y="209180"/>
                        <a:pt x="170659" y="208799"/>
                      </a:cubicBezTo>
                      <a:cubicBezTo>
                        <a:pt x="168468" y="203465"/>
                        <a:pt x="163420" y="199941"/>
                        <a:pt x="157324" y="199941"/>
                      </a:cubicBezTo>
                      <a:cubicBezTo>
                        <a:pt x="151419" y="200036"/>
                        <a:pt x="146275" y="203561"/>
                        <a:pt x="144180" y="209085"/>
                      </a:cubicBezTo>
                      <a:cubicBezTo>
                        <a:pt x="143799" y="209942"/>
                        <a:pt x="143608" y="210323"/>
                        <a:pt x="143608" y="210323"/>
                      </a:cubicBezTo>
                      <a:cubicBezTo>
                        <a:pt x="143418" y="210419"/>
                        <a:pt x="143132" y="210514"/>
                        <a:pt x="142370" y="210704"/>
                      </a:cubicBezTo>
                      <a:cubicBezTo>
                        <a:pt x="134750" y="212419"/>
                        <a:pt x="129892" y="220134"/>
                        <a:pt x="131607" y="227754"/>
                      </a:cubicBezTo>
                      <a:cubicBezTo>
                        <a:pt x="132898" y="233696"/>
                        <a:pt x="137693" y="238002"/>
                        <a:pt x="143668" y="238774"/>
                      </a:cubicBezTo>
                      <a:lnTo>
                        <a:pt x="143608" y="238898"/>
                      </a:lnTo>
                      <a:cubicBezTo>
                        <a:pt x="143418" y="238994"/>
                        <a:pt x="143132" y="239089"/>
                        <a:pt x="142370" y="239279"/>
                      </a:cubicBezTo>
                      <a:cubicBezTo>
                        <a:pt x="134750" y="240994"/>
                        <a:pt x="129892" y="248709"/>
                        <a:pt x="131607" y="256329"/>
                      </a:cubicBezTo>
                      <a:cubicBezTo>
                        <a:pt x="131727" y="256882"/>
                        <a:pt x="131877" y="257423"/>
                        <a:pt x="132057" y="257946"/>
                      </a:cubicBezTo>
                      <a:close/>
                    </a:path>
                  </a:pathLst>
                </a:custGeom>
                <a:noFill/>
                <a:ln w="9525" cap="flat">
                  <a:solidFill>
                    <a:srgbClr val="000000"/>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225B61"/>
                    </a:solidFill>
                    <a:effectLst/>
                    <a:uLnTx/>
                    <a:uFillTx/>
                  </a:endParaRPr>
                </a:p>
              </p:txBody>
            </p:sp>
            <p:sp>
              <p:nvSpPr>
                <p:cNvPr id="310" name="Freeform: Shape 309">
                  <a:extLst>
                    <a:ext uri="{FF2B5EF4-FFF2-40B4-BE49-F238E27FC236}">
                      <a16:creationId xmlns:a16="http://schemas.microsoft.com/office/drawing/2014/main" id="{35A6E363-961B-6473-BE14-71FC94A2FEAD}"/>
                    </a:ext>
                  </a:extLst>
                </p:cNvPr>
                <p:cNvSpPr/>
                <p:nvPr/>
              </p:nvSpPr>
              <p:spPr>
                <a:xfrm>
                  <a:off x="5263836" y="3597909"/>
                  <a:ext cx="53986" cy="9021"/>
                </a:xfrm>
                <a:custGeom>
                  <a:avLst/>
                  <a:gdLst>
                    <a:gd name="connsiteX0" fmla="*/ 19396 w 119064"/>
                    <a:gd name="connsiteY0" fmla="*/ 15812 h 19896"/>
                    <a:gd name="connsiteX1" fmla="*/ 17206 w 119064"/>
                    <a:gd name="connsiteY1" fmla="*/ 13839 h 19896"/>
                    <a:gd name="connsiteX2" fmla="*/ 15421 w 119064"/>
                    <a:gd name="connsiteY2" fmla="*/ 15600 h 19896"/>
                    <a:gd name="connsiteX3" fmla="*/ 6065 w 119064"/>
                    <a:gd name="connsiteY3" fmla="*/ 20036 h 19896"/>
                    <a:gd name="connsiteX4" fmla="*/ 373 w 119064"/>
                    <a:gd name="connsiteY4" fmla="*/ 16434 h 19896"/>
                    <a:gd name="connsiteX5" fmla="*/ 3975 w 119064"/>
                    <a:gd name="connsiteY5" fmla="*/ 10743 h 19896"/>
                    <a:gd name="connsiteX6" fmla="*/ 9216 w 119064"/>
                    <a:gd name="connsiteY6" fmla="*/ 8374 h 19896"/>
                    <a:gd name="connsiteX7" fmla="*/ 12486 w 119064"/>
                    <a:gd name="connsiteY7" fmla="*/ 3297 h 19896"/>
                    <a:gd name="connsiteX8" fmla="*/ 16481 w 119064"/>
                    <a:gd name="connsiteY8" fmla="*/ 277 h 19896"/>
                    <a:gd name="connsiteX9" fmla="*/ 16916 w 119064"/>
                    <a:gd name="connsiteY9" fmla="*/ 256 h 19896"/>
                    <a:gd name="connsiteX10" fmla="*/ 21339 w 119064"/>
                    <a:gd name="connsiteY10" fmla="*/ 3223 h 19896"/>
                    <a:gd name="connsiteX11" fmla="*/ 25311 w 119064"/>
                    <a:gd name="connsiteY11" fmla="*/ 8347 h 19896"/>
                    <a:gd name="connsiteX12" fmla="*/ 31142 w 119064"/>
                    <a:gd name="connsiteY12" fmla="*/ 10627 h 19896"/>
                    <a:gd name="connsiteX13" fmla="*/ 37074 w 119064"/>
                    <a:gd name="connsiteY13" fmla="*/ 8326 h 19896"/>
                    <a:gd name="connsiteX14" fmla="*/ 41049 w 119064"/>
                    <a:gd name="connsiteY14" fmla="*/ 3330 h 19896"/>
                    <a:gd name="connsiteX15" fmla="*/ 43704 w 119064"/>
                    <a:gd name="connsiteY15" fmla="*/ 609 h 19896"/>
                    <a:gd name="connsiteX16" fmla="*/ 45503 w 119064"/>
                    <a:gd name="connsiteY16" fmla="*/ 256 h 19896"/>
                    <a:gd name="connsiteX17" fmla="*/ 47300 w 119064"/>
                    <a:gd name="connsiteY17" fmla="*/ 609 h 19896"/>
                    <a:gd name="connsiteX18" fmla="*/ 49957 w 119064"/>
                    <a:gd name="connsiteY18" fmla="*/ 3331 h 19896"/>
                    <a:gd name="connsiteX19" fmla="*/ 53883 w 119064"/>
                    <a:gd name="connsiteY19" fmla="*/ 8347 h 19896"/>
                    <a:gd name="connsiteX20" fmla="*/ 59714 w 119064"/>
                    <a:gd name="connsiteY20" fmla="*/ 10627 h 19896"/>
                    <a:gd name="connsiteX21" fmla="*/ 65647 w 119064"/>
                    <a:gd name="connsiteY21" fmla="*/ 8326 h 19896"/>
                    <a:gd name="connsiteX22" fmla="*/ 69657 w 119064"/>
                    <a:gd name="connsiteY22" fmla="*/ 3244 h 19896"/>
                    <a:gd name="connsiteX23" fmla="*/ 69676 w 119064"/>
                    <a:gd name="connsiteY23" fmla="*/ 3197 h 19896"/>
                    <a:gd name="connsiteX24" fmla="*/ 72254 w 119064"/>
                    <a:gd name="connsiteY24" fmla="*/ 620 h 19896"/>
                    <a:gd name="connsiteX25" fmla="*/ 72361 w 119064"/>
                    <a:gd name="connsiteY25" fmla="*/ 577 h 19896"/>
                    <a:gd name="connsiteX26" fmla="*/ 75790 w 119064"/>
                    <a:gd name="connsiteY26" fmla="*/ 577 h 19896"/>
                    <a:gd name="connsiteX27" fmla="*/ 75899 w 119064"/>
                    <a:gd name="connsiteY27" fmla="*/ 620 h 19896"/>
                    <a:gd name="connsiteX28" fmla="*/ 78487 w 119064"/>
                    <a:gd name="connsiteY28" fmla="*/ 3223 h 19896"/>
                    <a:gd name="connsiteX29" fmla="*/ 82458 w 119064"/>
                    <a:gd name="connsiteY29" fmla="*/ 8347 h 19896"/>
                    <a:gd name="connsiteX30" fmla="*/ 88289 w 119064"/>
                    <a:gd name="connsiteY30" fmla="*/ 10627 h 19896"/>
                    <a:gd name="connsiteX31" fmla="*/ 94222 w 119064"/>
                    <a:gd name="connsiteY31" fmla="*/ 8326 h 19896"/>
                    <a:gd name="connsiteX32" fmla="*/ 98241 w 119064"/>
                    <a:gd name="connsiteY32" fmla="*/ 3223 h 19896"/>
                    <a:gd name="connsiteX33" fmla="*/ 100825 w 119064"/>
                    <a:gd name="connsiteY33" fmla="*/ 622 h 19896"/>
                    <a:gd name="connsiteX34" fmla="*/ 101188 w 119064"/>
                    <a:gd name="connsiteY34" fmla="*/ 487 h 19896"/>
                    <a:gd name="connsiteX35" fmla="*/ 102662 w 119064"/>
                    <a:gd name="connsiteY35" fmla="*/ 256 h 19896"/>
                    <a:gd name="connsiteX36" fmla="*/ 104448 w 119064"/>
                    <a:gd name="connsiteY36" fmla="*/ 609 h 19896"/>
                    <a:gd name="connsiteX37" fmla="*/ 106047 w 119064"/>
                    <a:gd name="connsiteY37" fmla="*/ 1680 h 19896"/>
                    <a:gd name="connsiteX38" fmla="*/ 107091 w 119064"/>
                    <a:gd name="connsiteY38" fmla="*/ 3297 h 19896"/>
                    <a:gd name="connsiteX39" fmla="*/ 110361 w 119064"/>
                    <a:gd name="connsiteY39" fmla="*/ 8374 h 19896"/>
                    <a:gd name="connsiteX40" fmla="*/ 115603 w 119064"/>
                    <a:gd name="connsiteY40" fmla="*/ 10743 h 19896"/>
                    <a:gd name="connsiteX41" fmla="*/ 119203 w 119064"/>
                    <a:gd name="connsiteY41" fmla="*/ 16434 h 19896"/>
                    <a:gd name="connsiteX42" fmla="*/ 113512 w 119064"/>
                    <a:gd name="connsiteY42" fmla="*/ 20036 h 19896"/>
                    <a:gd name="connsiteX43" fmla="*/ 104156 w 119064"/>
                    <a:gd name="connsiteY43" fmla="*/ 15600 h 19896"/>
                    <a:gd name="connsiteX44" fmla="*/ 102350 w 119064"/>
                    <a:gd name="connsiteY44" fmla="*/ 13814 h 19896"/>
                    <a:gd name="connsiteX45" fmla="*/ 100083 w 119064"/>
                    <a:gd name="connsiteY45" fmla="*/ 15834 h 19896"/>
                    <a:gd name="connsiteX46" fmla="*/ 88289 w 119064"/>
                    <a:gd name="connsiteY46" fmla="*/ 20152 h 19896"/>
                    <a:gd name="connsiteX47" fmla="*/ 76544 w 119064"/>
                    <a:gd name="connsiteY47" fmla="*/ 15812 h 19896"/>
                    <a:gd name="connsiteX48" fmla="*/ 74055 w 119064"/>
                    <a:gd name="connsiteY48" fmla="*/ 13526 h 19896"/>
                    <a:gd name="connsiteX49" fmla="*/ 71508 w 119064"/>
                    <a:gd name="connsiteY49" fmla="*/ 15834 h 19896"/>
                    <a:gd name="connsiteX50" fmla="*/ 59714 w 119064"/>
                    <a:gd name="connsiteY50" fmla="*/ 20152 h 19896"/>
                    <a:gd name="connsiteX51" fmla="*/ 47969 w 119064"/>
                    <a:gd name="connsiteY51" fmla="*/ 15812 h 19896"/>
                    <a:gd name="connsiteX52" fmla="*/ 45481 w 119064"/>
                    <a:gd name="connsiteY52" fmla="*/ 13527 h 19896"/>
                    <a:gd name="connsiteX53" fmla="*/ 42935 w 119064"/>
                    <a:gd name="connsiteY53" fmla="*/ 15834 h 19896"/>
                    <a:gd name="connsiteX54" fmla="*/ 31142 w 119064"/>
                    <a:gd name="connsiteY54" fmla="*/ 20152 h 19896"/>
                    <a:gd name="connsiteX55" fmla="*/ 19396 w 119064"/>
                    <a:gd name="connsiteY55" fmla="*/ 15812 h 19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19064" h="19896">
                      <a:moveTo>
                        <a:pt x="19396" y="15812"/>
                      </a:moveTo>
                      <a:cubicBezTo>
                        <a:pt x="18623" y="15201"/>
                        <a:pt x="17891" y="14539"/>
                        <a:pt x="17206" y="13839"/>
                      </a:cubicBezTo>
                      <a:cubicBezTo>
                        <a:pt x="16654" y="14464"/>
                        <a:pt x="16060" y="15051"/>
                        <a:pt x="15421" y="15600"/>
                      </a:cubicBezTo>
                      <a:cubicBezTo>
                        <a:pt x="12740" y="17902"/>
                        <a:pt x="9577" y="19245"/>
                        <a:pt x="6065" y="20036"/>
                      </a:cubicBezTo>
                      <a:cubicBezTo>
                        <a:pt x="3499" y="20613"/>
                        <a:pt x="950" y="19001"/>
                        <a:pt x="373" y="16434"/>
                      </a:cubicBezTo>
                      <a:cubicBezTo>
                        <a:pt x="-204" y="13868"/>
                        <a:pt x="1408" y="11320"/>
                        <a:pt x="3975" y="10743"/>
                      </a:cubicBezTo>
                      <a:cubicBezTo>
                        <a:pt x="6415" y="10193"/>
                        <a:pt x="8023" y="9399"/>
                        <a:pt x="9216" y="8374"/>
                      </a:cubicBezTo>
                      <a:cubicBezTo>
                        <a:pt x="10411" y="7348"/>
                        <a:pt x="11507" y="5820"/>
                        <a:pt x="12486" y="3297"/>
                      </a:cubicBezTo>
                      <a:cubicBezTo>
                        <a:pt x="13160" y="1559"/>
                        <a:pt x="14744" y="442"/>
                        <a:pt x="16481" y="277"/>
                      </a:cubicBezTo>
                      <a:cubicBezTo>
                        <a:pt x="16627" y="264"/>
                        <a:pt x="16771" y="257"/>
                        <a:pt x="16916" y="256"/>
                      </a:cubicBezTo>
                      <a:cubicBezTo>
                        <a:pt x="18799" y="252"/>
                        <a:pt x="20584" y="1372"/>
                        <a:pt x="21339" y="3223"/>
                      </a:cubicBezTo>
                      <a:cubicBezTo>
                        <a:pt x="22031" y="4922"/>
                        <a:pt x="23434" y="6861"/>
                        <a:pt x="25311" y="8347"/>
                      </a:cubicBezTo>
                      <a:cubicBezTo>
                        <a:pt x="27173" y="9822"/>
                        <a:pt x="29205" y="10627"/>
                        <a:pt x="31142" y="10627"/>
                      </a:cubicBezTo>
                      <a:cubicBezTo>
                        <a:pt x="33088" y="10627"/>
                        <a:pt x="35166" y="9814"/>
                        <a:pt x="37074" y="8326"/>
                      </a:cubicBezTo>
                      <a:cubicBezTo>
                        <a:pt x="38953" y="6859"/>
                        <a:pt x="40353" y="4972"/>
                        <a:pt x="41049" y="3330"/>
                      </a:cubicBezTo>
                      <a:cubicBezTo>
                        <a:pt x="41502" y="2137"/>
                        <a:pt x="42430" y="1129"/>
                        <a:pt x="43704" y="609"/>
                      </a:cubicBezTo>
                      <a:cubicBezTo>
                        <a:pt x="44293" y="369"/>
                        <a:pt x="44903" y="256"/>
                        <a:pt x="45503" y="256"/>
                      </a:cubicBezTo>
                      <a:cubicBezTo>
                        <a:pt x="46102" y="256"/>
                        <a:pt x="46711" y="369"/>
                        <a:pt x="47300" y="609"/>
                      </a:cubicBezTo>
                      <a:cubicBezTo>
                        <a:pt x="48575" y="1129"/>
                        <a:pt x="49503" y="2138"/>
                        <a:pt x="49957" y="3331"/>
                      </a:cubicBezTo>
                      <a:cubicBezTo>
                        <a:pt x="50663" y="5004"/>
                        <a:pt x="52046" y="6892"/>
                        <a:pt x="53883" y="8347"/>
                      </a:cubicBezTo>
                      <a:cubicBezTo>
                        <a:pt x="55745" y="9822"/>
                        <a:pt x="57778" y="10627"/>
                        <a:pt x="59714" y="10627"/>
                      </a:cubicBezTo>
                      <a:cubicBezTo>
                        <a:pt x="61660" y="10627"/>
                        <a:pt x="63739" y="9814"/>
                        <a:pt x="65647" y="8326"/>
                      </a:cubicBezTo>
                      <a:cubicBezTo>
                        <a:pt x="67559" y="6833"/>
                        <a:pt x="68975" y="4906"/>
                        <a:pt x="69657" y="3244"/>
                      </a:cubicBezTo>
                      <a:lnTo>
                        <a:pt x="69676" y="3197"/>
                      </a:lnTo>
                      <a:cubicBezTo>
                        <a:pt x="70179" y="1984"/>
                        <a:pt x="71127" y="1087"/>
                        <a:pt x="72254" y="620"/>
                      </a:cubicBezTo>
                      <a:lnTo>
                        <a:pt x="72361" y="577"/>
                      </a:lnTo>
                      <a:cubicBezTo>
                        <a:pt x="73428" y="166"/>
                        <a:pt x="74644" y="134"/>
                        <a:pt x="75790" y="577"/>
                      </a:cubicBezTo>
                      <a:lnTo>
                        <a:pt x="75899" y="620"/>
                      </a:lnTo>
                      <a:cubicBezTo>
                        <a:pt x="77033" y="1090"/>
                        <a:pt x="77987" y="1996"/>
                        <a:pt x="78487" y="3223"/>
                      </a:cubicBezTo>
                      <a:cubicBezTo>
                        <a:pt x="79179" y="4922"/>
                        <a:pt x="80582" y="6861"/>
                        <a:pt x="82458" y="8347"/>
                      </a:cubicBezTo>
                      <a:cubicBezTo>
                        <a:pt x="84320" y="9822"/>
                        <a:pt x="86353" y="10627"/>
                        <a:pt x="88289" y="10627"/>
                      </a:cubicBezTo>
                      <a:cubicBezTo>
                        <a:pt x="90235" y="10627"/>
                        <a:pt x="92314" y="9814"/>
                        <a:pt x="94222" y="8326"/>
                      </a:cubicBezTo>
                      <a:cubicBezTo>
                        <a:pt x="96141" y="6826"/>
                        <a:pt x="97562" y="4890"/>
                        <a:pt x="98241" y="3223"/>
                      </a:cubicBezTo>
                      <a:cubicBezTo>
                        <a:pt x="98740" y="1997"/>
                        <a:pt x="99691" y="1092"/>
                        <a:pt x="100825" y="622"/>
                      </a:cubicBezTo>
                      <a:cubicBezTo>
                        <a:pt x="100944" y="572"/>
                        <a:pt x="101065" y="528"/>
                        <a:pt x="101188" y="487"/>
                      </a:cubicBezTo>
                      <a:cubicBezTo>
                        <a:pt x="101675" y="330"/>
                        <a:pt x="102173" y="255"/>
                        <a:pt x="102662" y="256"/>
                      </a:cubicBezTo>
                      <a:cubicBezTo>
                        <a:pt x="103257" y="258"/>
                        <a:pt x="103862" y="371"/>
                        <a:pt x="104448" y="609"/>
                      </a:cubicBezTo>
                      <a:cubicBezTo>
                        <a:pt x="105068" y="863"/>
                        <a:pt x="105606" y="1230"/>
                        <a:pt x="106047" y="1680"/>
                      </a:cubicBezTo>
                      <a:cubicBezTo>
                        <a:pt x="106489" y="2129"/>
                        <a:pt x="106848" y="2673"/>
                        <a:pt x="107091" y="3297"/>
                      </a:cubicBezTo>
                      <a:cubicBezTo>
                        <a:pt x="108069" y="5820"/>
                        <a:pt x="109167" y="7348"/>
                        <a:pt x="110361" y="8374"/>
                      </a:cubicBezTo>
                      <a:cubicBezTo>
                        <a:pt x="111555" y="9399"/>
                        <a:pt x="113163" y="10193"/>
                        <a:pt x="115603" y="10743"/>
                      </a:cubicBezTo>
                      <a:cubicBezTo>
                        <a:pt x="118169" y="11320"/>
                        <a:pt x="119781" y="13868"/>
                        <a:pt x="119203" y="16434"/>
                      </a:cubicBezTo>
                      <a:cubicBezTo>
                        <a:pt x="118626" y="19001"/>
                        <a:pt x="116078" y="20613"/>
                        <a:pt x="113512" y="20036"/>
                      </a:cubicBezTo>
                      <a:cubicBezTo>
                        <a:pt x="109999" y="19245"/>
                        <a:pt x="106836" y="17902"/>
                        <a:pt x="104156" y="15600"/>
                      </a:cubicBezTo>
                      <a:cubicBezTo>
                        <a:pt x="103509" y="15045"/>
                        <a:pt x="102908" y="14448"/>
                        <a:pt x="102350" y="13814"/>
                      </a:cubicBezTo>
                      <a:cubicBezTo>
                        <a:pt x="101640" y="14533"/>
                        <a:pt x="100882" y="15210"/>
                        <a:pt x="100083" y="15834"/>
                      </a:cubicBezTo>
                      <a:cubicBezTo>
                        <a:pt x="96949" y="18279"/>
                        <a:pt x="92866" y="20152"/>
                        <a:pt x="88289" y="20152"/>
                      </a:cubicBezTo>
                      <a:cubicBezTo>
                        <a:pt x="83704" y="20152"/>
                        <a:pt x="79648" y="18272"/>
                        <a:pt x="76544" y="15812"/>
                      </a:cubicBezTo>
                      <a:cubicBezTo>
                        <a:pt x="75657" y="15110"/>
                        <a:pt x="74823" y="14343"/>
                        <a:pt x="74055" y="13526"/>
                      </a:cubicBezTo>
                      <a:cubicBezTo>
                        <a:pt x="73266" y="14352"/>
                        <a:pt x="72413" y="15127"/>
                        <a:pt x="71508" y="15834"/>
                      </a:cubicBezTo>
                      <a:cubicBezTo>
                        <a:pt x="68374" y="18279"/>
                        <a:pt x="64291" y="20152"/>
                        <a:pt x="59714" y="20152"/>
                      </a:cubicBezTo>
                      <a:cubicBezTo>
                        <a:pt x="55129" y="20152"/>
                        <a:pt x="51073" y="18272"/>
                        <a:pt x="47969" y="15812"/>
                      </a:cubicBezTo>
                      <a:cubicBezTo>
                        <a:pt x="47082" y="15110"/>
                        <a:pt x="46249" y="14343"/>
                        <a:pt x="45481" y="13527"/>
                      </a:cubicBezTo>
                      <a:cubicBezTo>
                        <a:pt x="44693" y="14353"/>
                        <a:pt x="43840" y="15127"/>
                        <a:pt x="42935" y="15834"/>
                      </a:cubicBezTo>
                      <a:cubicBezTo>
                        <a:pt x="39801" y="18279"/>
                        <a:pt x="35718" y="20152"/>
                        <a:pt x="31142" y="20152"/>
                      </a:cubicBezTo>
                      <a:cubicBezTo>
                        <a:pt x="26556" y="20152"/>
                        <a:pt x="22500" y="18272"/>
                        <a:pt x="19396" y="15812"/>
                      </a:cubicBezTo>
                      <a:close/>
                    </a:path>
                  </a:pathLst>
                </a:custGeom>
                <a:noFill/>
                <a:ln w="3175" cap="flat">
                  <a:solidFill>
                    <a:srgbClr val="000000"/>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225B61"/>
                    </a:solidFill>
                    <a:effectLst/>
                    <a:uLnTx/>
                    <a:uFillTx/>
                  </a:endParaRPr>
                </a:p>
              </p:txBody>
            </p:sp>
            <p:sp>
              <p:nvSpPr>
                <p:cNvPr id="311" name="Freeform: Shape 310">
                  <a:extLst>
                    <a:ext uri="{FF2B5EF4-FFF2-40B4-BE49-F238E27FC236}">
                      <a16:creationId xmlns:a16="http://schemas.microsoft.com/office/drawing/2014/main" id="{A6CFBF74-66B2-ADB6-F83E-3A4633FDF250}"/>
                    </a:ext>
                  </a:extLst>
                </p:cNvPr>
                <p:cNvSpPr/>
                <p:nvPr/>
              </p:nvSpPr>
              <p:spPr>
                <a:xfrm>
                  <a:off x="5263836" y="3610866"/>
                  <a:ext cx="53986" cy="9021"/>
                </a:xfrm>
                <a:custGeom>
                  <a:avLst/>
                  <a:gdLst>
                    <a:gd name="connsiteX0" fmla="*/ 19396 w 119064"/>
                    <a:gd name="connsiteY0" fmla="*/ 15812 h 19896"/>
                    <a:gd name="connsiteX1" fmla="*/ 17206 w 119064"/>
                    <a:gd name="connsiteY1" fmla="*/ 13839 h 19896"/>
                    <a:gd name="connsiteX2" fmla="*/ 15421 w 119064"/>
                    <a:gd name="connsiteY2" fmla="*/ 15600 h 19896"/>
                    <a:gd name="connsiteX3" fmla="*/ 6065 w 119064"/>
                    <a:gd name="connsiteY3" fmla="*/ 20036 h 19896"/>
                    <a:gd name="connsiteX4" fmla="*/ 373 w 119064"/>
                    <a:gd name="connsiteY4" fmla="*/ 16434 h 19896"/>
                    <a:gd name="connsiteX5" fmla="*/ 3975 w 119064"/>
                    <a:gd name="connsiteY5" fmla="*/ 10743 h 19896"/>
                    <a:gd name="connsiteX6" fmla="*/ 9216 w 119064"/>
                    <a:gd name="connsiteY6" fmla="*/ 8374 h 19896"/>
                    <a:gd name="connsiteX7" fmla="*/ 12486 w 119064"/>
                    <a:gd name="connsiteY7" fmla="*/ 3297 h 19896"/>
                    <a:gd name="connsiteX8" fmla="*/ 16481 w 119064"/>
                    <a:gd name="connsiteY8" fmla="*/ 277 h 19896"/>
                    <a:gd name="connsiteX9" fmla="*/ 16916 w 119064"/>
                    <a:gd name="connsiteY9" fmla="*/ 256 h 19896"/>
                    <a:gd name="connsiteX10" fmla="*/ 21339 w 119064"/>
                    <a:gd name="connsiteY10" fmla="*/ 3223 h 19896"/>
                    <a:gd name="connsiteX11" fmla="*/ 25311 w 119064"/>
                    <a:gd name="connsiteY11" fmla="*/ 8347 h 19896"/>
                    <a:gd name="connsiteX12" fmla="*/ 31142 w 119064"/>
                    <a:gd name="connsiteY12" fmla="*/ 10627 h 19896"/>
                    <a:gd name="connsiteX13" fmla="*/ 37074 w 119064"/>
                    <a:gd name="connsiteY13" fmla="*/ 8326 h 19896"/>
                    <a:gd name="connsiteX14" fmla="*/ 41049 w 119064"/>
                    <a:gd name="connsiteY14" fmla="*/ 3330 h 19896"/>
                    <a:gd name="connsiteX15" fmla="*/ 43704 w 119064"/>
                    <a:gd name="connsiteY15" fmla="*/ 609 h 19896"/>
                    <a:gd name="connsiteX16" fmla="*/ 45503 w 119064"/>
                    <a:gd name="connsiteY16" fmla="*/ 256 h 19896"/>
                    <a:gd name="connsiteX17" fmla="*/ 47300 w 119064"/>
                    <a:gd name="connsiteY17" fmla="*/ 609 h 19896"/>
                    <a:gd name="connsiteX18" fmla="*/ 49957 w 119064"/>
                    <a:gd name="connsiteY18" fmla="*/ 3331 h 19896"/>
                    <a:gd name="connsiteX19" fmla="*/ 53883 w 119064"/>
                    <a:gd name="connsiteY19" fmla="*/ 8347 h 19896"/>
                    <a:gd name="connsiteX20" fmla="*/ 59714 w 119064"/>
                    <a:gd name="connsiteY20" fmla="*/ 10627 h 19896"/>
                    <a:gd name="connsiteX21" fmla="*/ 65647 w 119064"/>
                    <a:gd name="connsiteY21" fmla="*/ 8326 h 19896"/>
                    <a:gd name="connsiteX22" fmla="*/ 69657 w 119064"/>
                    <a:gd name="connsiteY22" fmla="*/ 3244 h 19896"/>
                    <a:gd name="connsiteX23" fmla="*/ 69676 w 119064"/>
                    <a:gd name="connsiteY23" fmla="*/ 3197 h 19896"/>
                    <a:gd name="connsiteX24" fmla="*/ 72254 w 119064"/>
                    <a:gd name="connsiteY24" fmla="*/ 620 h 19896"/>
                    <a:gd name="connsiteX25" fmla="*/ 72361 w 119064"/>
                    <a:gd name="connsiteY25" fmla="*/ 577 h 19896"/>
                    <a:gd name="connsiteX26" fmla="*/ 75790 w 119064"/>
                    <a:gd name="connsiteY26" fmla="*/ 577 h 19896"/>
                    <a:gd name="connsiteX27" fmla="*/ 75899 w 119064"/>
                    <a:gd name="connsiteY27" fmla="*/ 620 h 19896"/>
                    <a:gd name="connsiteX28" fmla="*/ 78487 w 119064"/>
                    <a:gd name="connsiteY28" fmla="*/ 3223 h 19896"/>
                    <a:gd name="connsiteX29" fmla="*/ 82458 w 119064"/>
                    <a:gd name="connsiteY29" fmla="*/ 8347 h 19896"/>
                    <a:gd name="connsiteX30" fmla="*/ 88289 w 119064"/>
                    <a:gd name="connsiteY30" fmla="*/ 10627 h 19896"/>
                    <a:gd name="connsiteX31" fmla="*/ 94222 w 119064"/>
                    <a:gd name="connsiteY31" fmla="*/ 8326 h 19896"/>
                    <a:gd name="connsiteX32" fmla="*/ 98241 w 119064"/>
                    <a:gd name="connsiteY32" fmla="*/ 3223 h 19896"/>
                    <a:gd name="connsiteX33" fmla="*/ 100825 w 119064"/>
                    <a:gd name="connsiteY33" fmla="*/ 622 h 19896"/>
                    <a:gd name="connsiteX34" fmla="*/ 101188 w 119064"/>
                    <a:gd name="connsiteY34" fmla="*/ 487 h 19896"/>
                    <a:gd name="connsiteX35" fmla="*/ 102662 w 119064"/>
                    <a:gd name="connsiteY35" fmla="*/ 256 h 19896"/>
                    <a:gd name="connsiteX36" fmla="*/ 104448 w 119064"/>
                    <a:gd name="connsiteY36" fmla="*/ 609 h 19896"/>
                    <a:gd name="connsiteX37" fmla="*/ 106047 w 119064"/>
                    <a:gd name="connsiteY37" fmla="*/ 1680 h 19896"/>
                    <a:gd name="connsiteX38" fmla="*/ 107091 w 119064"/>
                    <a:gd name="connsiteY38" fmla="*/ 3297 h 19896"/>
                    <a:gd name="connsiteX39" fmla="*/ 110361 w 119064"/>
                    <a:gd name="connsiteY39" fmla="*/ 8374 h 19896"/>
                    <a:gd name="connsiteX40" fmla="*/ 115603 w 119064"/>
                    <a:gd name="connsiteY40" fmla="*/ 10743 h 19896"/>
                    <a:gd name="connsiteX41" fmla="*/ 119203 w 119064"/>
                    <a:gd name="connsiteY41" fmla="*/ 16434 h 19896"/>
                    <a:gd name="connsiteX42" fmla="*/ 113512 w 119064"/>
                    <a:gd name="connsiteY42" fmla="*/ 20036 h 19896"/>
                    <a:gd name="connsiteX43" fmla="*/ 104156 w 119064"/>
                    <a:gd name="connsiteY43" fmla="*/ 15600 h 19896"/>
                    <a:gd name="connsiteX44" fmla="*/ 102350 w 119064"/>
                    <a:gd name="connsiteY44" fmla="*/ 13814 h 19896"/>
                    <a:gd name="connsiteX45" fmla="*/ 100083 w 119064"/>
                    <a:gd name="connsiteY45" fmla="*/ 15834 h 19896"/>
                    <a:gd name="connsiteX46" fmla="*/ 88289 w 119064"/>
                    <a:gd name="connsiteY46" fmla="*/ 20152 h 19896"/>
                    <a:gd name="connsiteX47" fmla="*/ 76544 w 119064"/>
                    <a:gd name="connsiteY47" fmla="*/ 15812 h 19896"/>
                    <a:gd name="connsiteX48" fmla="*/ 74055 w 119064"/>
                    <a:gd name="connsiteY48" fmla="*/ 13526 h 19896"/>
                    <a:gd name="connsiteX49" fmla="*/ 71508 w 119064"/>
                    <a:gd name="connsiteY49" fmla="*/ 15834 h 19896"/>
                    <a:gd name="connsiteX50" fmla="*/ 59714 w 119064"/>
                    <a:gd name="connsiteY50" fmla="*/ 20152 h 19896"/>
                    <a:gd name="connsiteX51" fmla="*/ 47969 w 119064"/>
                    <a:gd name="connsiteY51" fmla="*/ 15812 h 19896"/>
                    <a:gd name="connsiteX52" fmla="*/ 45481 w 119064"/>
                    <a:gd name="connsiteY52" fmla="*/ 13527 h 19896"/>
                    <a:gd name="connsiteX53" fmla="*/ 42935 w 119064"/>
                    <a:gd name="connsiteY53" fmla="*/ 15834 h 19896"/>
                    <a:gd name="connsiteX54" fmla="*/ 31142 w 119064"/>
                    <a:gd name="connsiteY54" fmla="*/ 20152 h 19896"/>
                    <a:gd name="connsiteX55" fmla="*/ 19396 w 119064"/>
                    <a:gd name="connsiteY55" fmla="*/ 15812 h 19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19064" h="19896">
                      <a:moveTo>
                        <a:pt x="19396" y="15812"/>
                      </a:moveTo>
                      <a:cubicBezTo>
                        <a:pt x="18623" y="15201"/>
                        <a:pt x="17891" y="14539"/>
                        <a:pt x="17206" y="13839"/>
                      </a:cubicBezTo>
                      <a:cubicBezTo>
                        <a:pt x="16654" y="14464"/>
                        <a:pt x="16060" y="15051"/>
                        <a:pt x="15421" y="15600"/>
                      </a:cubicBezTo>
                      <a:cubicBezTo>
                        <a:pt x="12740" y="17902"/>
                        <a:pt x="9577" y="19245"/>
                        <a:pt x="6065" y="20036"/>
                      </a:cubicBezTo>
                      <a:cubicBezTo>
                        <a:pt x="3499" y="20613"/>
                        <a:pt x="950" y="19001"/>
                        <a:pt x="373" y="16434"/>
                      </a:cubicBezTo>
                      <a:cubicBezTo>
                        <a:pt x="-204" y="13868"/>
                        <a:pt x="1408" y="11320"/>
                        <a:pt x="3975" y="10743"/>
                      </a:cubicBezTo>
                      <a:cubicBezTo>
                        <a:pt x="6415" y="10193"/>
                        <a:pt x="8023" y="9399"/>
                        <a:pt x="9216" y="8374"/>
                      </a:cubicBezTo>
                      <a:cubicBezTo>
                        <a:pt x="10411" y="7348"/>
                        <a:pt x="11507" y="5820"/>
                        <a:pt x="12486" y="3297"/>
                      </a:cubicBezTo>
                      <a:cubicBezTo>
                        <a:pt x="13160" y="1559"/>
                        <a:pt x="14744" y="442"/>
                        <a:pt x="16481" y="277"/>
                      </a:cubicBezTo>
                      <a:cubicBezTo>
                        <a:pt x="16627" y="264"/>
                        <a:pt x="16771" y="257"/>
                        <a:pt x="16916" y="256"/>
                      </a:cubicBezTo>
                      <a:cubicBezTo>
                        <a:pt x="18799" y="252"/>
                        <a:pt x="20584" y="1372"/>
                        <a:pt x="21339" y="3223"/>
                      </a:cubicBezTo>
                      <a:cubicBezTo>
                        <a:pt x="22031" y="4922"/>
                        <a:pt x="23434" y="6861"/>
                        <a:pt x="25311" y="8347"/>
                      </a:cubicBezTo>
                      <a:cubicBezTo>
                        <a:pt x="27173" y="9822"/>
                        <a:pt x="29205" y="10627"/>
                        <a:pt x="31142" y="10627"/>
                      </a:cubicBezTo>
                      <a:cubicBezTo>
                        <a:pt x="33088" y="10627"/>
                        <a:pt x="35166" y="9814"/>
                        <a:pt x="37074" y="8326"/>
                      </a:cubicBezTo>
                      <a:cubicBezTo>
                        <a:pt x="38953" y="6859"/>
                        <a:pt x="40353" y="4972"/>
                        <a:pt x="41049" y="3330"/>
                      </a:cubicBezTo>
                      <a:cubicBezTo>
                        <a:pt x="41502" y="2137"/>
                        <a:pt x="42430" y="1129"/>
                        <a:pt x="43704" y="609"/>
                      </a:cubicBezTo>
                      <a:cubicBezTo>
                        <a:pt x="44293" y="369"/>
                        <a:pt x="44903" y="256"/>
                        <a:pt x="45503" y="256"/>
                      </a:cubicBezTo>
                      <a:cubicBezTo>
                        <a:pt x="46102" y="256"/>
                        <a:pt x="46711" y="369"/>
                        <a:pt x="47300" y="609"/>
                      </a:cubicBezTo>
                      <a:cubicBezTo>
                        <a:pt x="48575" y="1129"/>
                        <a:pt x="49503" y="2138"/>
                        <a:pt x="49957" y="3331"/>
                      </a:cubicBezTo>
                      <a:cubicBezTo>
                        <a:pt x="50663" y="5004"/>
                        <a:pt x="52046" y="6892"/>
                        <a:pt x="53883" y="8347"/>
                      </a:cubicBezTo>
                      <a:cubicBezTo>
                        <a:pt x="55745" y="9822"/>
                        <a:pt x="57778" y="10627"/>
                        <a:pt x="59714" y="10627"/>
                      </a:cubicBezTo>
                      <a:cubicBezTo>
                        <a:pt x="61660" y="10627"/>
                        <a:pt x="63739" y="9814"/>
                        <a:pt x="65647" y="8326"/>
                      </a:cubicBezTo>
                      <a:cubicBezTo>
                        <a:pt x="67559" y="6833"/>
                        <a:pt x="68975" y="4906"/>
                        <a:pt x="69657" y="3244"/>
                      </a:cubicBezTo>
                      <a:lnTo>
                        <a:pt x="69676" y="3197"/>
                      </a:lnTo>
                      <a:cubicBezTo>
                        <a:pt x="70179" y="1984"/>
                        <a:pt x="71127" y="1087"/>
                        <a:pt x="72254" y="620"/>
                      </a:cubicBezTo>
                      <a:cubicBezTo>
                        <a:pt x="72290" y="606"/>
                        <a:pt x="72325" y="591"/>
                        <a:pt x="72361" y="577"/>
                      </a:cubicBezTo>
                      <a:cubicBezTo>
                        <a:pt x="73428" y="166"/>
                        <a:pt x="74644" y="134"/>
                        <a:pt x="75790" y="577"/>
                      </a:cubicBezTo>
                      <a:cubicBezTo>
                        <a:pt x="75826" y="591"/>
                        <a:pt x="75863" y="606"/>
                        <a:pt x="75899" y="620"/>
                      </a:cubicBezTo>
                      <a:cubicBezTo>
                        <a:pt x="77033" y="1090"/>
                        <a:pt x="77987" y="1996"/>
                        <a:pt x="78487" y="3223"/>
                      </a:cubicBezTo>
                      <a:cubicBezTo>
                        <a:pt x="79179" y="4922"/>
                        <a:pt x="80582" y="6861"/>
                        <a:pt x="82458" y="8347"/>
                      </a:cubicBezTo>
                      <a:cubicBezTo>
                        <a:pt x="84320" y="9822"/>
                        <a:pt x="86353" y="10627"/>
                        <a:pt x="88289" y="10627"/>
                      </a:cubicBezTo>
                      <a:cubicBezTo>
                        <a:pt x="90235" y="10627"/>
                        <a:pt x="92314" y="9814"/>
                        <a:pt x="94222" y="8326"/>
                      </a:cubicBezTo>
                      <a:cubicBezTo>
                        <a:pt x="96141" y="6826"/>
                        <a:pt x="97562" y="4890"/>
                        <a:pt x="98241" y="3223"/>
                      </a:cubicBezTo>
                      <a:cubicBezTo>
                        <a:pt x="98740" y="1997"/>
                        <a:pt x="99691" y="1092"/>
                        <a:pt x="100825" y="622"/>
                      </a:cubicBezTo>
                      <a:cubicBezTo>
                        <a:pt x="100944" y="572"/>
                        <a:pt x="101065" y="528"/>
                        <a:pt x="101188" y="487"/>
                      </a:cubicBezTo>
                      <a:cubicBezTo>
                        <a:pt x="101675" y="330"/>
                        <a:pt x="102173" y="255"/>
                        <a:pt x="102662" y="256"/>
                      </a:cubicBezTo>
                      <a:cubicBezTo>
                        <a:pt x="103257" y="258"/>
                        <a:pt x="103862" y="371"/>
                        <a:pt x="104448" y="609"/>
                      </a:cubicBezTo>
                      <a:cubicBezTo>
                        <a:pt x="105068" y="863"/>
                        <a:pt x="105606" y="1230"/>
                        <a:pt x="106047" y="1680"/>
                      </a:cubicBezTo>
                      <a:cubicBezTo>
                        <a:pt x="106489" y="2129"/>
                        <a:pt x="106848" y="2673"/>
                        <a:pt x="107091" y="3297"/>
                      </a:cubicBezTo>
                      <a:cubicBezTo>
                        <a:pt x="108069" y="5820"/>
                        <a:pt x="109167" y="7348"/>
                        <a:pt x="110361" y="8374"/>
                      </a:cubicBezTo>
                      <a:cubicBezTo>
                        <a:pt x="111555" y="9399"/>
                        <a:pt x="113163" y="10193"/>
                        <a:pt x="115603" y="10743"/>
                      </a:cubicBezTo>
                      <a:cubicBezTo>
                        <a:pt x="118169" y="11320"/>
                        <a:pt x="119781" y="13868"/>
                        <a:pt x="119203" y="16434"/>
                      </a:cubicBezTo>
                      <a:cubicBezTo>
                        <a:pt x="118626" y="19001"/>
                        <a:pt x="116078" y="20613"/>
                        <a:pt x="113512" y="20036"/>
                      </a:cubicBezTo>
                      <a:cubicBezTo>
                        <a:pt x="109999" y="19245"/>
                        <a:pt x="106836" y="17902"/>
                        <a:pt x="104156" y="15600"/>
                      </a:cubicBezTo>
                      <a:cubicBezTo>
                        <a:pt x="103509" y="15045"/>
                        <a:pt x="102908" y="14448"/>
                        <a:pt x="102350" y="13814"/>
                      </a:cubicBezTo>
                      <a:cubicBezTo>
                        <a:pt x="101640" y="14533"/>
                        <a:pt x="100882" y="15210"/>
                        <a:pt x="100083" y="15834"/>
                      </a:cubicBezTo>
                      <a:cubicBezTo>
                        <a:pt x="96949" y="18279"/>
                        <a:pt x="92866" y="20152"/>
                        <a:pt x="88289" y="20152"/>
                      </a:cubicBezTo>
                      <a:cubicBezTo>
                        <a:pt x="83704" y="20152"/>
                        <a:pt x="79648" y="18272"/>
                        <a:pt x="76544" y="15812"/>
                      </a:cubicBezTo>
                      <a:cubicBezTo>
                        <a:pt x="75657" y="15110"/>
                        <a:pt x="74823" y="14343"/>
                        <a:pt x="74055" y="13526"/>
                      </a:cubicBezTo>
                      <a:cubicBezTo>
                        <a:pt x="73266" y="14352"/>
                        <a:pt x="72413" y="15127"/>
                        <a:pt x="71508" y="15834"/>
                      </a:cubicBezTo>
                      <a:cubicBezTo>
                        <a:pt x="68374" y="18279"/>
                        <a:pt x="64291" y="20152"/>
                        <a:pt x="59714" y="20152"/>
                      </a:cubicBezTo>
                      <a:cubicBezTo>
                        <a:pt x="55129" y="20152"/>
                        <a:pt x="51073" y="18272"/>
                        <a:pt x="47969" y="15812"/>
                      </a:cubicBezTo>
                      <a:cubicBezTo>
                        <a:pt x="47082" y="15110"/>
                        <a:pt x="46249" y="14343"/>
                        <a:pt x="45481" y="13527"/>
                      </a:cubicBezTo>
                      <a:cubicBezTo>
                        <a:pt x="44693" y="14353"/>
                        <a:pt x="43840" y="15127"/>
                        <a:pt x="42935" y="15834"/>
                      </a:cubicBezTo>
                      <a:cubicBezTo>
                        <a:pt x="39801" y="18279"/>
                        <a:pt x="35718" y="20152"/>
                        <a:pt x="31142" y="20152"/>
                      </a:cubicBezTo>
                      <a:cubicBezTo>
                        <a:pt x="26556" y="20152"/>
                        <a:pt x="22500" y="18272"/>
                        <a:pt x="19396" y="15812"/>
                      </a:cubicBezTo>
                      <a:close/>
                    </a:path>
                  </a:pathLst>
                </a:custGeom>
                <a:noFill/>
                <a:ln w="3175" cap="flat">
                  <a:solidFill>
                    <a:srgbClr val="000000"/>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225B61"/>
                    </a:solidFill>
                    <a:effectLst/>
                    <a:uLnTx/>
                    <a:uFillTx/>
                  </a:endParaRPr>
                </a:p>
              </p:txBody>
            </p:sp>
          </p:grpSp>
        </p:grpSp>
        <p:sp>
          <p:nvSpPr>
            <p:cNvPr id="238" name="Text Placeholder 2">
              <a:extLst>
                <a:ext uri="{FF2B5EF4-FFF2-40B4-BE49-F238E27FC236}">
                  <a16:creationId xmlns:a16="http://schemas.microsoft.com/office/drawing/2014/main" id="{F39C79BB-17BE-85D0-75A0-28C8DA223E36}"/>
                </a:ext>
              </a:extLst>
            </p:cNvPr>
            <p:cNvSpPr txBox="1">
              <a:spLocks/>
            </p:cNvSpPr>
            <p:nvPr/>
          </p:nvSpPr>
          <p:spPr>
            <a:xfrm>
              <a:off x="4755934" y="1378533"/>
              <a:ext cx="6770850" cy="285579"/>
            </a:xfrm>
            <a:prstGeom prst="roundRect">
              <a:avLst/>
            </a:prstGeom>
            <a:solidFill>
              <a:srgbClr val="FFFFFF"/>
            </a:solidFill>
            <a:ln w="12700" cap="flat" cmpd="sng" algn="ctr">
              <a:noFill/>
              <a:prstDash val="solid"/>
              <a:miter lim="800000"/>
            </a:ln>
            <a:effectLst>
              <a:outerShdw blurRad="101600" dist="50800" dir="2700000" algn="tl" rotWithShape="0">
                <a:srgbClr val="000000">
                  <a:lumMod val="50000"/>
                  <a:lumOff val="50000"/>
                  <a:alpha val="20000"/>
                </a:srgbClr>
              </a:outerShdw>
            </a:effectLst>
          </p:spPr>
          <p:txBody>
            <a:bodyPr lIns="182880" tIns="91440" rIns="182880" bIns="91440" rtlCol="0" anchor="ctr"/>
            <a:lstStyle>
              <a:defPPr>
                <a:defRPr lang="en-US"/>
              </a:defPPr>
              <a:lvl1pPr defTabSz="914367">
                <a:spcBef>
                  <a:spcPts val="600"/>
                </a:spcBef>
                <a:spcAft>
                  <a:spcPts val="600"/>
                </a:spcAft>
                <a:defRPr sz="2000">
                  <a:latin typeface="Segoe Sans Display Semibold" pitchFamily="2" charset="0"/>
                  <a:cs typeface="Segoe Sans Display Semibold"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400" eaLnBrk="1" fontAlgn="auto" latinLnBrk="0" hangingPunct="1">
                <a:lnSpc>
                  <a:spcPct val="100000"/>
                </a:lnSpc>
                <a:spcBef>
                  <a:spcPts val="600"/>
                </a:spcBef>
                <a:spcAft>
                  <a:spcPts val="600"/>
                </a:spcAft>
                <a:buClrTx/>
                <a:buSzTx/>
                <a:buFontTx/>
                <a:buNone/>
                <a:tabLst/>
                <a:defRPr/>
              </a:pPr>
              <a:r>
                <a:rPr kumimoji="0" lang="en-US" sz="1400" b="0" i="0" u="none" strike="noStrike" kern="0" cap="none" spc="0" normalizeH="0" baseline="0" noProof="0">
                  <a:ln>
                    <a:noFill/>
                  </a:ln>
                  <a:solidFill>
                    <a:srgbClr val="000000"/>
                  </a:solidFill>
                  <a:effectLst/>
                  <a:uLnTx/>
                  <a:uFillTx/>
                  <a:latin typeface="+mn-lt"/>
                  <a:ea typeface="+mn-ea"/>
                  <a:cs typeface="Segoe Sans Display Semibold" pitchFamily="2" charset="0"/>
                </a:rPr>
                <a:t>Powerful AI models</a:t>
              </a:r>
            </a:p>
          </p:txBody>
        </p:sp>
        <p:pic>
          <p:nvPicPr>
            <p:cNvPr id="239" name="Picture 87">
              <a:extLst>
                <a:ext uri="{FF2B5EF4-FFF2-40B4-BE49-F238E27FC236}">
                  <a16:creationId xmlns:a16="http://schemas.microsoft.com/office/drawing/2014/main" id="{BA77D4C6-2AF6-D561-98F0-076B21D82271}"/>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5748894" y="4467751"/>
              <a:ext cx="342291" cy="372038"/>
            </a:xfrm>
            <a:prstGeom prst="rect">
              <a:avLst/>
            </a:prstGeom>
          </p:spPr>
        </p:pic>
        <p:pic>
          <p:nvPicPr>
            <p:cNvPr id="240" name="Picture 89">
              <a:extLst>
                <a:ext uri="{FF2B5EF4-FFF2-40B4-BE49-F238E27FC236}">
                  <a16:creationId xmlns:a16="http://schemas.microsoft.com/office/drawing/2014/main" id="{6D66BFCA-68E7-AE23-ECD7-733F88766218}"/>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6241318" y="4467752"/>
              <a:ext cx="423415" cy="397456"/>
            </a:xfrm>
            <a:prstGeom prst="rect">
              <a:avLst/>
            </a:prstGeom>
          </p:spPr>
        </p:pic>
        <p:pic>
          <p:nvPicPr>
            <p:cNvPr id="241" name="Picture 91" descr="Icon&#10;&#10;Description automatically generated">
              <a:extLst>
                <a:ext uri="{FF2B5EF4-FFF2-40B4-BE49-F238E27FC236}">
                  <a16:creationId xmlns:a16="http://schemas.microsoft.com/office/drawing/2014/main" id="{1EA20DCE-5CCC-CA4E-F963-0B74A4F134E9}"/>
                </a:ext>
              </a:extLst>
            </p:cNvPr>
            <p:cNvPicPr>
              <a:picLocks noChangeAspect="1"/>
            </p:cNvPicPr>
            <p:nvPr/>
          </p:nvPicPr>
          <p:blipFill rotWithShape="1">
            <a:blip r:embed="rId7" cstate="print">
              <a:extLst>
                <a:ext uri="{28A0092B-C50C-407E-A947-70E740481C1C}">
                  <a14:useLocalDpi xmlns:a14="http://schemas.microsoft.com/office/drawing/2010/main" val="0"/>
                </a:ext>
                <a:ext uri="{837473B0-CC2E-450A-ABE3-18F120FF3D39}">
                  <a1611:picAttrSrcUrl xmlns:a1611="http://schemas.microsoft.com/office/drawing/2016/11/main" r:id="rId8"/>
                </a:ext>
              </a:extLst>
            </a:blip>
            <a:srcRect l="27136" r="26607"/>
            <a:stretch/>
          </p:blipFill>
          <p:spPr>
            <a:xfrm>
              <a:off x="5219229" y="4493879"/>
              <a:ext cx="295424" cy="308465"/>
            </a:xfrm>
            <a:prstGeom prst="rect">
              <a:avLst/>
            </a:prstGeom>
          </p:spPr>
        </p:pic>
        <p:sp>
          <p:nvSpPr>
            <p:cNvPr id="242" name="TextBox 95">
              <a:extLst>
                <a:ext uri="{FF2B5EF4-FFF2-40B4-BE49-F238E27FC236}">
                  <a16:creationId xmlns:a16="http://schemas.microsoft.com/office/drawing/2014/main" id="{09C2B631-05DF-25ED-467F-2B39167BB770}"/>
                </a:ext>
              </a:extLst>
            </p:cNvPr>
            <p:cNvSpPr txBox="1"/>
            <p:nvPr/>
          </p:nvSpPr>
          <p:spPr>
            <a:xfrm>
              <a:off x="6257205" y="4930060"/>
              <a:ext cx="464730" cy="246221"/>
            </a:xfrm>
            <a:prstGeom prst="rect">
              <a:avLst/>
            </a:prstGeom>
            <a:no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00000"/>
                  </a:solidFill>
                  <a:effectLst/>
                  <a:uLnTx/>
                  <a:uFillTx/>
                </a:rPr>
                <a:t>Amazon S3</a:t>
              </a:r>
            </a:p>
          </p:txBody>
        </p:sp>
        <p:sp>
          <p:nvSpPr>
            <p:cNvPr id="243" name="TextBox 96">
              <a:extLst>
                <a:ext uri="{FF2B5EF4-FFF2-40B4-BE49-F238E27FC236}">
                  <a16:creationId xmlns:a16="http://schemas.microsoft.com/office/drawing/2014/main" id="{E6E27AC4-C4D1-8184-03B5-05FC56A7A702}"/>
                </a:ext>
              </a:extLst>
            </p:cNvPr>
            <p:cNvSpPr txBox="1"/>
            <p:nvPr/>
          </p:nvSpPr>
          <p:spPr>
            <a:xfrm>
              <a:off x="5692609" y="4868504"/>
              <a:ext cx="464730" cy="369332"/>
            </a:xfrm>
            <a:prstGeom prst="rect">
              <a:avLst/>
            </a:prstGeom>
            <a:no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00000"/>
                  </a:solidFill>
                  <a:effectLst/>
                  <a:uLnTx/>
                  <a:uFillTx/>
                </a:rPr>
                <a:t>Google Cloud Storage</a:t>
              </a:r>
            </a:p>
          </p:txBody>
        </p:sp>
        <p:grpSp>
          <p:nvGrpSpPr>
            <p:cNvPr id="244" name="Group 243">
              <a:extLst>
                <a:ext uri="{FF2B5EF4-FFF2-40B4-BE49-F238E27FC236}">
                  <a16:creationId xmlns:a16="http://schemas.microsoft.com/office/drawing/2014/main" id="{54DFF745-EA2F-0107-6299-12B63FFCD843}"/>
                </a:ext>
              </a:extLst>
            </p:cNvPr>
            <p:cNvGrpSpPr/>
            <p:nvPr/>
          </p:nvGrpSpPr>
          <p:grpSpPr>
            <a:xfrm>
              <a:off x="6689774" y="4452921"/>
              <a:ext cx="651097" cy="659090"/>
              <a:chOff x="5032638" y="4452921"/>
              <a:chExt cx="651097" cy="659090"/>
            </a:xfrm>
          </p:grpSpPr>
          <p:pic>
            <p:nvPicPr>
              <p:cNvPr id="303" name="Picture 90">
                <a:extLst>
                  <a:ext uri="{FF2B5EF4-FFF2-40B4-BE49-F238E27FC236}">
                    <a16:creationId xmlns:a16="http://schemas.microsoft.com/office/drawing/2014/main" id="{04095149-40B4-5FCA-7B45-A15C0BF18721}"/>
                  </a:ext>
                </a:extLst>
              </p:cNvPr>
              <p:cNvPicPr>
                <a:picLocks noChangeAspect="1"/>
              </p:cNvPicPr>
              <p:nvPr/>
            </p:nvPicPr>
            <p:blipFill>
              <a:blip r:embed="rId9"/>
              <a:stretch>
                <a:fillRect/>
              </a:stretch>
            </p:blipFill>
            <p:spPr>
              <a:xfrm>
                <a:off x="5152104" y="4452921"/>
                <a:ext cx="412167" cy="387921"/>
              </a:xfrm>
              <a:prstGeom prst="rect">
                <a:avLst/>
              </a:prstGeom>
            </p:spPr>
          </p:pic>
          <p:sp>
            <p:nvSpPr>
              <p:cNvPr id="304" name="TextBox 98">
                <a:extLst>
                  <a:ext uri="{FF2B5EF4-FFF2-40B4-BE49-F238E27FC236}">
                    <a16:creationId xmlns:a16="http://schemas.microsoft.com/office/drawing/2014/main" id="{73EB9DFA-E9BB-BA60-672D-F1BE7BBFFFAB}"/>
                  </a:ext>
                </a:extLst>
              </p:cNvPr>
              <p:cNvSpPr txBox="1"/>
              <p:nvPr/>
            </p:nvSpPr>
            <p:spPr>
              <a:xfrm>
                <a:off x="5032638" y="4988900"/>
                <a:ext cx="651097" cy="123111"/>
              </a:xfrm>
              <a:prstGeom prst="rect">
                <a:avLst/>
              </a:prstGeom>
              <a:no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00000"/>
                    </a:solidFill>
                    <a:effectLst/>
                    <a:uLnTx/>
                    <a:uFillTx/>
                  </a:rPr>
                  <a:t>Dataverse </a:t>
                </a:r>
              </a:p>
            </p:txBody>
          </p:sp>
        </p:grpSp>
        <p:sp>
          <p:nvSpPr>
            <p:cNvPr id="245" name="Rounded Rectangle 155">
              <a:extLst>
                <a:ext uri="{FF2B5EF4-FFF2-40B4-BE49-F238E27FC236}">
                  <a16:creationId xmlns:a16="http://schemas.microsoft.com/office/drawing/2014/main" id="{CCD53943-6168-D3DB-BF73-31D264366200}"/>
                </a:ext>
              </a:extLst>
            </p:cNvPr>
            <p:cNvSpPr/>
            <p:nvPr/>
          </p:nvSpPr>
          <p:spPr bwMode="auto">
            <a:xfrm>
              <a:off x="4990042" y="4391640"/>
              <a:ext cx="2395771" cy="885966"/>
            </a:xfrm>
            <a:prstGeom prst="roundRect">
              <a:avLst>
                <a:gd name="adj" fmla="val 7450"/>
              </a:avLst>
            </a:prstGeom>
            <a:noFill/>
            <a:ln w="12700" cap="rnd" cmpd="sng" algn="ctr">
              <a:solidFill>
                <a:srgbClr val="0078D3"/>
              </a:solidFill>
              <a:prstDash val="sysDash"/>
              <a:headEnd type="none" w="med" len="med"/>
              <a:tailEnd type="arrow" w="lg" len="sm"/>
            </a:ln>
            <a:effectLst/>
          </p:spPr>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tab pos="5195888" algn="l"/>
                </a:tabLst>
                <a:defRPr/>
              </a:pPr>
              <a:endParaRPr kumimoji="0" lang="en-US" sz="2353" b="1" i="0" u="none" strike="noStrike" kern="0" cap="none" spc="0" normalizeH="0" baseline="0" noProof="0">
                <a:ln>
                  <a:noFill/>
                </a:ln>
                <a:solidFill>
                  <a:srgbClr val="000000"/>
                </a:solidFill>
                <a:effectLst/>
                <a:uLnTx/>
                <a:uFillTx/>
                <a:cs typeface="Segoe UI" pitchFamily="34" charset="0"/>
              </a:endParaRPr>
            </a:p>
          </p:txBody>
        </p:sp>
        <p:sp>
          <p:nvSpPr>
            <p:cNvPr id="246" name="TextBox 116">
              <a:extLst>
                <a:ext uri="{FF2B5EF4-FFF2-40B4-BE49-F238E27FC236}">
                  <a16:creationId xmlns:a16="http://schemas.microsoft.com/office/drawing/2014/main" id="{61F747B6-1685-7029-5F7D-B67042999369}"/>
                </a:ext>
              </a:extLst>
            </p:cNvPr>
            <p:cNvSpPr txBox="1"/>
            <p:nvPr/>
          </p:nvSpPr>
          <p:spPr>
            <a:xfrm>
              <a:off x="5097573" y="4868504"/>
              <a:ext cx="572977" cy="369332"/>
            </a:xfrm>
            <a:prstGeom prst="rect">
              <a:avLst/>
            </a:prstGeom>
            <a:no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00000"/>
                  </a:solidFill>
                  <a:effectLst/>
                  <a:uLnTx/>
                  <a:uFillTx/>
                </a:rPr>
                <a:t>Azure</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00000"/>
                  </a:solidFill>
                  <a:effectLst/>
                  <a:uLnTx/>
                  <a:uFillTx/>
                </a:rPr>
                <a:t>Data Lake Storage </a:t>
              </a:r>
            </a:p>
          </p:txBody>
        </p:sp>
        <p:pic>
          <p:nvPicPr>
            <p:cNvPr id="247" name="Picture 2" descr="Bringing Azure SQL Data Warehouse and SQL Server Stretch Database to the Azure Government ...">
              <a:extLst>
                <a:ext uri="{FF2B5EF4-FFF2-40B4-BE49-F238E27FC236}">
                  <a16:creationId xmlns:a16="http://schemas.microsoft.com/office/drawing/2014/main" id="{EC11E3F1-88CC-6FF3-B472-10B95CE54972}"/>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884425" y="4513744"/>
              <a:ext cx="311394" cy="308465"/>
            </a:xfrm>
            <a:prstGeom prst="rect">
              <a:avLst/>
            </a:prstGeom>
            <a:noFill/>
            <a:extLst>
              <a:ext uri="{909E8E84-426E-40DD-AFC4-6F175D3DCCD1}">
                <a14:hiddenFill xmlns:a14="http://schemas.microsoft.com/office/drawing/2010/main">
                  <a:solidFill>
                    <a:srgbClr val="FFFFFF"/>
                  </a:solidFill>
                </a14:hiddenFill>
              </a:ext>
            </a:extLst>
          </p:spPr>
        </p:pic>
        <p:pic>
          <p:nvPicPr>
            <p:cNvPr id="248" name="Picture 4" descr="Azure Cosmos DB – Review of all 5 APIs - Nordcloud">
              <a:extLst>
                <a:ext uri="{FF2B5EF4-FFF2-40B4-BE49-F238E27FC236}">
                  <a16:creationId xmlns:a16="http://schemas.microsoft.com/office/drawing/2014/main" id="{2515AE78-40E8-C497-97D0-6D172BACBD01}"/>
                </a:ext>
              </a:extLst>
            </p:cNvPr>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l="28019" r="23696"/>
            <a:stretch/>
          </p:blipFill>
          <p:spPr bwMode="auto">
            <a:xfrm>
              <a:off x="8333230" y="4531023"/>
              <a:ext cx="321237" cy="273906"/>
            </a:xfrm>
            <a:prstGeom prst="rect">
              <a:avLst/>
            </a:prstGeom>
            <a:noFill/>
            <a:extLst>
              <a:ext uri="{909E8E84-426E-40DD-AFC4-6F175D3DCCD1}">
                <a14:hiddenFill xmlns:a14="http://schemas.microsoft.com/office/drawing/2010/main">
                  <a:solidFill>
                    <a:srgbClr val="FFFFFF"/>
                  </a:solidFill>
                </a14:hiddenFill>
              </a:ext>
            </a:extLst>
          </p:spPr>
        </p:pic>
        <p:sp>
          <p:nvSpPr>
            <p:cNvPr id="249" name="TextBox 97">
              <a:extLst>
                <a:ext uri="{FF2B5EF4-FFF2-40B4-BE49-F238E27FC236}">
                  <a16:creationId xmlns:a16="http://schemas.microsoft.com/office/drawing/2014/main" id="{53A6AA6F-74FC-0BD3-6705-5F723C34AB8A}"/>
                </a:ext>
              </a:extLst>
            </p:cNvPr>
            <p:cNvSpPr txBox="1"/>
            <p:nvPr/>
          </p:nvSpPr>
          <p:spPr>
            <a:xfrm>
              <a:off x="8185921" y="4925526"/>
              <a:ext cx="548640" cy="246221"/>
            </a:xfrm>
            <a:prstGeom prst="rect">
              <a:avLst/>
            </a:prstGeom>
            <a:no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00000"/>
                  </a:solidFill>
                  <a:effectLst/>
                  <a:uLnTx/>
                  <a:uFillTx/>
                </a:rPr>
                <a:t>Azure</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00000"/>
                  </a:solidFill>
                  <a:effectLst/>
                  <a:uLnTx/>
                  <a:uFillTx/>
                </a:rPr>
                <a:t>CosmosDB</a:t>
              </a:r>
            </a:p>
          </p:txBody>
        </p:sp>
        <p:sp>
          <p:nvSpPr>
            <p:cNvPr id="250" name="Rounded Rectangle 155">
              <a:extLst>
                <a:ext uri="{FF2B5EF4-FFF2-40B4-BE49-F238E27FC236}">
                  <a16:creationId xmlns:a16="http://schemas.microsoft.com/office/drawing/2014/main" id="{42CF69CB-5612-91CE-6971-CA0941AF2B21}"/>
                </a:ext>
              </a:extLst>
            </p:cNvPr>
            <p:cNvSpPr/>
            <p:nvPr/>
          </p:nvSpPr>
          <p:spPr bwMode="auto">
            <a:xfrm>
              <a:off x="7589253" y="4391640"/>
              <a:ext cx="2263163" cy="885966"/>
            </a:xfrm>
            <a:prstGeom prst="roundRect">
              <a:avLst>
                <a:gd name="adj" fmla="val 7450"/>
              </a:avLst>
            </a:prstGeom>
            <a:noFill/>
            <a:ln w="12700" cap="rnd" cmpd="sng" algn="ctr">
              <a:solidFill>
                <a:srgbClr val="0078D3"/>
              </a:solidFill>
              <a:prstDash val="sysDash"/>
              <a:headEnd type="none" w="med" len="med"/>
              <a:tailEnd type="arrow" w="lg" len="sm"/>
            </a:ln>
            <a:effectLst/>
          </p:spPr>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tab pos="5195888" algn="l"/>
                </a:tabLst>
                <a:defRPr/>
              </a:pPr>
              <a:endParaRPr kumimoji="0" lang="en-US" sz="2353" b="1" i="0" u="none" strike="noStrike" kern="0" cap="none" spc="0" normalizeH="0" baseline="0" noProof="0">
                <a:ln>
                  <a:noFill/>
                </a:ln>
                <a:solidFill>
                  <a:srgbClr val="000000"/>
                </a:solidFill>
                <a:effectLst/>
                <a:uLnTx/>
                <a:uFillTx/>
                <a:cs typeface="Segoe UI" pitchFamily="34" charset="0"/>
              </a:endParaRPr>
            </a:p>
          </p:txBody>
        </p:sp>
        <p:sp>
          <p:nvSpPr>
            <p:cNvPr id="251" name="TextBox 115">
              <a:extLst>
                <a:ext uri="{FF2B5EF4-FFF2-40B4-BE49-F238E27FC236}">
                  <a16:creationId xmlns:a16="http://schemas.microsoft.com/office/drawing/2014/main" id="{AFE768EF-61A4-A1FE-6FF5-85E7128AB61F}"/>
                </a:ext>
              </a:extLst>
            </p:cNvPr>
            <p:cNvSpPr txBox="1"/>
            <p:nvPr/>
          </p:nvSpPr>
          <p:spPr>
            <a:xfrm>
              <a:off x="8691991" y="4925526"/>
              <a:ext cx="548640" cy="246221"/>
            </a:xfrm>
            <a:prstGeom prst="rect">
              <a:avLst/>
            </a:prstGeom>
            <a:no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00000"/>
                  </a:solidFill>
                  <a:effectLst/>
                  <a:uLnTx/>
                  <a:uFillTx/>
                </a:rPr>
                <a:t>Azure</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00000"/>
                  </a:solidFill>
                  <a:effectLst/>
                  <a:uLnTx/>
                  <a:uFillTx/>
                </a:rPr>
                <a:t>SQLDB</a:t>
              </a:r>
            </a:p>
          </p:txBody>
        </p:sp>
        <p:sp>
          <p:nvSpPr>
            <p:cNvPr id="252" name="TextBox 121">
              <a:extLst>
                <a:ext uri="{FF2B5EF4-FFF2-40B4-BE49-F238E27FC236}">
                  <a16:creationId xmlns:a16="http://schemas.microsoft.com/office/drawing/2014/main" id="{D7C33D14-6029-8D6B-15CD-E893CBFA1AA6}"/>
                </a:ext>
              </a:extLst>
            </p:cNvPr>
            <p:cNvSpPr txBox="1"/>
            <p:nvPr/>
          </p:nvSpPr>
          <p:spPr>
            <a:xfrm>
              <a:off x="7636916" y="4987081"/>
              <a:ext cx="548640" cy="123111"/>
            </a:xfrm>
            <a:prstGeom prst="rect">
              <a:avLst/>
            </a:prstGeom>
            <a:no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00000"/>
                  </a:solidFill>
                  <a:effectLst/>
                  <a:uLnTx/>
                  <a:uFillTx/>
                </a:rPr>
                <a:t>Snowflake</a:t>
              </a:r>
            </a:p>
          </p:txBody>
        </p:sp>
        <p:pic>
          <p:nvPicPr>
            <p:cNvPr id="253" name="Imagen 2" descr="Logotipo&#10;&#10;Descripción generada automáticamente">
              <a:extLst>
                <a:ext uri="{FF2B5EF4-FFF2-40B4-BE49-F238E27FC236}">
                  <a16:creationId xmlns:a16="http://schemas.microsoft.com/office/drawing/2014/main" id="{563D1C30-C143-8B7B-D351-B523B90DF1A8}"/>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765740" y="4499857"/>
              <a:ext cx="337532" cy="336238"/>
            </a:xfrm>
            <a:prstGeom prst="rect">
              <a:avLst/>
            </a:prstGeom>
          </p:spPr>
        </p:pic>
        <p:pic>
          <p:nvPicPr>
            <p:cNvPr id="254" name="Picture 253">
              <a:extLst>
                <a:ext uri="{FF2B5EF4-FFF2-40B4-BE49-F238E27FC236}">
                  <a16:creationId xmlns:a16="http://schemas.microsoft.com/office/drawing/2014/main" id="{38BF5C4C-99E9-550E-F611-DB0CDDC0114D}"/>
                </a:ext>
                <a:ext uri="{C183D7F6-B498-43B3-948B-1728B52AA6E4}">
                  <adec:decorative xmlns:adec="http://schemas.microsoft.com/office/drawing/2017/decorative" val="1"/>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425776" y="4455300"/>
              <a:ext cx="197838" cy="425352"/>
            </a:xfrm>
            <a:prstGeom prst="rect">
              <a:avLst/>
            </a:prstGeom>
          </p:spPr>
        </p:pic>
        <p:sp>
          <p:nvSpPr>
            <p:cNvPr id="255" name="TextBox 115">
              <a:extLst>
                <a:ext uri="{FF2B5EF4-FFF2-40B4-BE49-F238E27FC236}">
                  <a16:creationId xmlns:a16="http://schemas.microsoft.com/office/drawing/2014/main" id="{75FCDF91-0757-8F56-2343-EED1F2C8EDCA}"/>
                </a:ext>
              </a:extLst>
            </p:cNvPr>
            <p:cNvSpPr txBox="1"/>
            <p:nvPr/>
          </p:nvSpPr>
          <p:spPr>
            <a:xfrm>
              <a:off x="9198062" y="4925526"/>
              <a:ext cx="548640" cy="246221"/>
            </a:xfrm>
            <a:prstGeom prst="rect">
              <a:avLst/>
            </a:prstGeom>
            <a:no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00000"/>
                  </a:solidFill>
                  <a:effectLst/>
                  <a:uLnTx/>
                  <a:uFillTx/>
                </a:rPr>
                <a:t>Mongo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00000"/>
                  </a:solidFill>
                  <a:effectLst/>
                  <a:uLnTx/>
                  <a:uFillTx/>
                </a:rPr>
                <a:t>DB</a:t>
              </a:r>
            </a:p>
          </p:txBody>
        </p:sp>
        <p:pic>
          <p:nvPicPr>
            <p:cNvPr id="256" name="Picture 4" descr="Logical data warehouse with Azure Synapse serverless SQL pools - Azure Architecture Center ...">
              <a:extLst>
                <a:ext uri="{FF2B5EF4-FFF2-40B4-BE49-F238E27FC236}">
                  <a16:creationId xmlns:a16="http://schemas.microsoft.com/office/drawing/2014/main" id="{F8CCE279-15DA-0BA4-D538-F082AD5966B2}"/>
                </a:ext>
              </a:extLst>
            </p:cNvPr>
            <p:cNvPicPr>
              <a:picLocks noChangeAspect="1" noChangeArrowheads="1"/>
            </p:cNvPicPr>
            <p:nvPr/>
          </p:nvPicPr>
          <p:blipFill rotWithShape="1">
            <a:blip r:embed="rId14" cstate="print">
              <a:extLst>
                <a:ext uri="{28A0092B-C50C-407E-A947-70E740481C1C}">
                  <a14:useLocalDpi xmlns:a14="http://schemas.microsoft.com/office/drawing/2010/main" val="0"/>
                </a:ext>
              </a:extLst>
            </a:blip>
            <a:srcRect t="9089" r="80763" b="31796"/>
            <a:stretch/>
          </p:blipFill>
          <p:spPr bwMode="auto">
            <a:xfrm>
              <a:off x="10384378" y="4416148"/>
              <a:ext cx="599710" cy="836949"/>
            </a:xfrm>
            <a:prstGeom prst="roundRect">
              <a:avLst>
                <a:gd name="adj" fmla="val 8594"/>
              </a:avLst>
            </a:prstGeom>
            <a:solidFill>
              <a:srgbClr val="080808">
                <a:lumMod val="50000"/>
                <a:lumOff val="50000"/>
              </a:srgbClr>
            </a:solidFill>
            <a:ln>
              <a:noFill/>
            </a:ln>
            <a:effectLst/>
          </p:spPr>
        </p:pic>
        <p:sp>
          <p:nvSpPr>
            <p:cNvPr id="257" name="Rounded Rectangle 155">
              <a:extLst>
                <a:ext uri="{FF2B5EF4-FFF2-40B4-BE49-F238E27FC236}">
                  <a16:creationId xmlns:a16="http://schemas.microsoft.com/office/drawing/2014/main" id="{458CEF5B-6A3A-6CFF-CED9-D3D48FE26DC8}"/>
                </a:ext>
              </a:extLst>
            </p:cNvPr>
            <p:cNvSpPr/>
            <p:nvPr/>
          </p:nvSpPr>
          <p:spPr bwMode="auto">
            <a:xfrm>
              <a:off x="10068313" y="4391640"/>
              <a:ext cx="1231840" cy="885966"/>
            </a:xfrm>
            <a:prstGeom prst="roundRect">
              <a:avLst>
                <a:gd name="adj" fmla="val 7450"/>
              </a:avLst>
            </a:prstGeom>
            <a:noFill/>
            <a:ln w="12700" cap="rnd" cmpd="sng" algn="ctr">
              <a:solidFill>
                <a:srgbClr val="0078D3"/>
              </a:solidFill>
              <a:prstDash val="sysDash"/>
              <a:headEnd type="none" w="med" len="med"/>
              <a:tailEnd type="arrow" w="lg" len="sm"/>
            </a:ln>
            <a:effectLst/>
          </p:spPr>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tab pos="5195888" algn="l"/>
                </a:tabLst>
                <a:defRPr/>
              </a:pPr>
              <a:endParaRPr kumimoji="0" lang="en-US" sz="2353" b="1" i="0" u="none" strike="noStrike" kern="0" cap="none" spc="0" normalizeH="0" baseline="0" noProof="0">
                <a:ln>
                  <a:noFill/>
                </a:ln>
                <a:solidFill>
                  <a:srgbClr val="000000"/>
                </a:solidFill>
                <a:effectLst/>
                <a:uLnTx/>
                <a:uFillTx/>
                <a:cs typeface="Segoe UI" pitchFamily="34" charset="0"/>
              </a:endParaRPr>
            </a:p>
          </p:txBody>
        </p:sp>
        <p:sp>
          <p:nvSpPr>
            <p:cNvPr id="258" name="Text Placeholder 2">
              <a:extLst>
                <a:ext uri="{FF2B5EF4-FFF2-40B4-BE49-F238E27FC236}">
                  <a16:creationId xmlns:a16="http://schemas.microsoft.com/office/drawing/2014/main" id="{A8129A7C-DAAF-79BB-0EE2-CA893288C6BE}"/>
                </a:ext>
              </a:extLst>
            </p:cNvPr>
            <p:cNvSpPr txBox="1">
              <a:spLocks/>
            </p:cNvSpPr>
            <p:nvPr/>
          </p:nvSpPr>
          <p:spPr>
            <a:xfrm>
              <a:off x="8039383" y="5304385"/>
              <a:ext cx="1362903" cy="153888"/>
            </a:xfrm>
            <a:prstGeom prst="rect">
              <a:avLst/>
            </a:prstGeom>
          </p:spPr>
          <p:txBody>
            <a:bodyPr wrap="square" lIns="0" tIns="0" rIns="0" bIns="0">
              <a:spAutoFit/>
            </a:bodyPr>
            <a:lstStyle>
              <a:defPPr>
                <a:defRPr lang="en-US"/>
              </a:defPPr>
              <a:lvl1pPr marR="0" lvl="0" indent="0" algn="ctr" defTabSz="932742" fontAlgn="auto">
                <a:lnSpc>
                  <a:spcPct val="100000"/>
                </a:lnSpc>
                <a:spcBef>
                  <a:spcPct val="20000"/>
                </a:spcBef>
                <a:spcAft>
                  <a:spcPts val="0"/>
                </a:spcAft>
                <a:buClrTx/>
                <a:buSzPct val="90000"/>
                <a:buFont typeface="Wingdings" panose="05000000000000000000" pitchFamily="2" charset="2"/>
                <a:buNone/>
                <a:tabLst/>
                <a:defRPr sz="1800" spc="0" baseline="0">
                  <a:solidFill>
                    <a:schemeClr val="accent3"/>
                  </a:solidFill>
                  <a:latin typeface="Segoe Sans Display Semibold" pitchFamily="2" charset="0"/>
                  <a:cs typeface="Segoe Sans Display Semibold" pitchFamily="2"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ctr" defTabSz="932742"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000" b="0" i="0" u="none" strike="noStrike" kern="0" cap="none" spc="0" normalizeH="0" baseline="0" noProof="0">
                  <a:ln>
                    <a:noFill/>
                  </a:ln>
                  <a:solidFill>
                    <a:srgbClr val="000000"/>
                  </a:solidFill>
                  <a:effectLst/>
                  <a:uLnTx/>
                  <a:uFillTx/>
                  <a:latin typeface="+mn-lt"/>
                  <a:cs typeface="Segoe Sans Display Semibold" pitchFamily="2" charset="0"/>
                </a:rPr>
                <a:t>Databases</a:t>
              </a:r>
            </a:p>
          </p:txBody>
        </p:sp>
        <p:sp>
          <p:nvSpPr>
            <p:cNvPr id="259" name="Text Placeholder 2">
              <a:extLst>
                <a:ext uri="{FF2B5EF4-FFF2-40B4-BE49-F238E27FC236}">
                  <a16:creationId xmlns:a16="http://schemas.microsoft.com/office/drawing/2014/main" id="{5B22F6B6-19D2-419D-746B-FE799947EC8C}"/>
                </a:ext>
              </a:extLst>
            </p:cNvPr>
            <p:cNvSpPr txBox="1">
              <a:spLocks/>
            </p:cNvSpPr>
            <p:nvPr/>
          </p:nvSpPr>
          <p:spPr>
            <a:xfrm>
              <a:off x="5372879" y="5323435"/>
              <a:ext cx="1630097" cy="153888"/>
            </a:xfrm>
            <a:prstGeom prst="rect">
              <a:avLst/>
            </a:prstGeom>
          </p:spPr>
          <p:txBody>
            <a:bodyPr wrap="square" lIns="0" tIns="0" rIns="0" bIns="0">
              <a:spAutoFit/>
            </a:bodyPr>
            <a:lstStyle>
              <a:defPPr>
                <a:defRPr lang="en-US"/>
              </a:defPPr>
              <a:lvl1pPr marR="0" lvl="0" indent="0" algn="ctr" defTabSz="932742" fontAlgn="auto">
                <a:lnSpc>
                  <a:spcPct val="100000"/>
                </a:lnSpc>
                <a:spcBef>
                  <a:spcPct val="20000"/>
                </a:spcBef>
                <a:spcAft>
                  <a:spcPts val="0"/>
                </a:spcAft>
                <a:buClrTx/>
                <a:buSzPct val="90000"/>
                <a:buFont typeface="Wingdings" panose="05000000000000000000" pitchFamily="2" charset="2"/>
                <a:buNone/>
                <a:tabLst/>
                <a:defRPr sz="1800" spc="0" baseline="0">
                  <a:solidFill>
                    <a:schemeClr val="accent3"/>
                  </a:solidFill>
                  <a:latin typeface="Segoe Sans Display Semibold" pitchFamily="2" charset="0"/>
                  <a:cs typeface="Segoe Sans Display Semibold" pitchFamily="2"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ctr" defTabSz="932742"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000" b="0" i="0" u="none" strike="noStrike" kern="0" cap="none" spc="0" normalizeH="0" baseline="0" noProof="0">
                  <a:ln>
                    <a:noFill/>
                  </a:ln>
                  <a:solidFill>
                    <a:srgbClr val="000000"/>
                  </a:solidFill>
                  <a:effectLst/>
                  <a:uLnTx/>
                  <a:uFillTx/>
                  <a:latin typeface="+mn-lt"/>
                  <a:cs typeface="Segoe Sans Display Semibold" pitchFamily="2" charset="0"/>
                </a:rPr>
                <a:t>Cloud providers</a:t>
              </a:r>
            </a:p>
          </p:txBody>
        </p:sp>
        <p:sp>
          <p:nvSpPr>
            <p:cNvPr id="260" name="Text Placeholder 2">
              <a:extLst>
                <a:ext uri="{FF2B5EF4-FFF2-40B4-BE49-F238E27FC236}">
                  <a16:creationId xmlns:a16="http://schemas.microsoft.com/office/drawing/2014/main" id="{C34045D1-4C98-A371-BA03-38F43C5E77E3}"/>
                </a:ext>
              </a:extLst>
            </p:cNvPr>
            <p:cNvSpPr txBox="1">
              <a:spLocks/>
            </p:cNvSpPr>
            <p:nvPr/>
          </p:nvSpPr>
          <p:spPr>
            <a:xfrm>
              <a:off x="10002782" y="5304385"/>
              <a:ext cx="1362903" cy="153888"/>
            </a:xfrm>
            <a:prstGeom prst="rect">
              <a:avLst/>
            </a:prstGeom>
          </p:spPr>
          <p:txBody>
            <a:bodyPr wrap="square" lIns="0" tIns="0" rIns="0" bIns="0">
              <a:spAutoFit/>
            </a:bodyPr>
            <a:lstStyle>
              <a:defPPr>
                <a:defRPr lang="en-US"/>
              </a:defPPr>
              <a:lvl1pPr marR="0" lvl="0" indent="0" algn="ctr" defTabSz="932742" fontAlgn="auto">
                <a:lnSpc>
                  <a:spcPct val="100000"/>
                </a:lnSpc>
                <a:spcBef>
                  <a:spcPct val="20000"/>
                </a:spcBef>
                <a:spcAft>
                  <a:spcPts val="0"/>
                </a:spcAft>
                <a:buClrTx/>
                <a:buSzPct val="90000"/>
                <a:buFont typeface="Wingdings" panose="05000000000000000000" pitchFamily="2" charset="2"/>
                <a:buNone/>
                <a:tabLst/>
                <a:defRPr sz="1800" spc="0" baseline="0">
                  <a:solidFill>
                    <a:schemeClr val="accent3"/>
                  </a:solidFill>
                  <a:latin typeface="Segoe Sans Display Semibold" pitchFamily="2" charset="0"/>
                  <a:cs typeface="Segoe Sans Display Semibold" pitchFamily="2"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ctr" defTabSz="932742"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000" b="0" i="0" u="none" strike="noStrike" kern="0" cap="none" spc="0" normalizeH="0" baseline="0" noProof="0">
                  <a:ln>
                    <a:noFill/>
                  </a:ln>
                  <a:solidFill>
                    <a:srgbClr val="000000"/>
                  </a:solidFill>
                  <a:effectLst/>
                  <a:uLnTx/>
                  <a:uFillTx/>
                  <a:latin typeface="+mn-lt"/>
                  <a:cs typeface="Segoe Sans Display Semibold" pitchFamily="2" charset="0"/>
                </a:rPr>
                <a:t>All other sources</a:t>
              </a:r>
            </a:p>
          </p:txBody>
        </p:sp>
        <p:grpSp>
          <p:nvGrpSpPr>
            <p:cNvPr id="261" name="Group 260">
              <a:extLst>
                <a:ext uri="{FF2B5EF4-FFF2-40B4-BE49-F238E27FC236}">
                  <a16:creationId xmlns:a16="http://schemas.microsoft.com/office/drawing/2014/main" id="{9B7BF154-5361-97EF-AFE8-65B3F812F6B2}"/>
                </a:ext>
              </a:extLst>
            </p:cNvPr>
            <p:cNvGrpSpPr/>
            <p:nvPr/>
          </p:nvGrpSpPr>
          <p:grpSpPr>
            <a:xfrm>
              <a:off x="6529905" y="3046604"/>
              <a:ext cx="636828" cy="581272"/>
              <a:chOff x="6371073" y="2998004"/>
              <a:chExt cx="728729" cy="665158"/>
            </a:xfrm>
          </p:grpSpPr>
          <p:grpSp>
            <p:nvGrpSpPr>
              <p:cNvPr id="283" name="Group 282" descr="Finance">
                <a:extLst>
                  <a:ext uri="{FF2B5EF4-FFF2-40B4-BE49-F238E27FC236}">
                    <a16:creationId xmlns:a16="http://schemas.microsoft.com/office/drawing/2014/main" id="{FC77942A-5542-1D40-504C-23F5F47A6600}"/>
                  </a:ext>
                </a:extLst>
              </p:cNvPr>
              <p:cNvGrpSpPr/>
              <p:nvPr/>
            </p:nvGrpSpPr>
            <p:grpSpPr>
              <a:xfrm>
                <a:off x="6371073" y="2998004"/>
                <a:ext cx="728729" cy="571049"/>
                <a:chOff x="5155850" y="3155058"/>
                <a:chExt cx="728729" cy="571049"/>
              </a:xfrm>
            </p:grpSpPr>
            <p:grpSp>
              <p:nvGrpSpPr>
                <p:cNvPr id="299" name="Group 298">
                  <a:extLst>
                    <a:ext uri="{FF2B5EF4-FFF2-40B4-BE49-F238E27FC236}">
                      <a16:creationId xmlns:a16="http://schemas.microsoft.com/office/drawing/2014/main" id="{991000EE-66BD-6356-8B51-54FA1C472B9D}"/>
                    </a:ext>
                    <a:ext uri="{C183D7F6-B498-43B3-948B-1728B52AA6E4}">
                      <adec:decorative xmlns:adec="http://schemas.microsoft.com/office/drawing/2017/decorative" val="1"/>
                    </a:ext>
                  </a:extLst>
                </p:cNvPr>
                <p:cNvGrpSpPr/>
                <p:nvPr/>
              </p:nvGrpSpPr>
              <p:grpSpPr>
                <a:xfrm>
                  <a:off x="5155850" y="3155058"/>
                  <a:ext cx="728729" cy="571049"/>
                  <a:chOff x="5489021" y="3510318"/>
                  <a:chExt cx="601406" cy="489417"/>
                </a:xfrm>
                <a:solidFill>
                  <a:srgbClr val="8661C5">
                    <a:lumMod val="20000"/>
                    <a:lumOff val="80000"/>
                  </a:srgbClr>
                </a:solidFill>
                <a:effectLst/>
              </p:grpSpPr>
              <p:sp>
                <p:nvSpPr>
                  <p:cNvPr id="301" name="Freeform 24">
                    <a:extLst>
                      <a:ext uri="{FF2B5EF4-FFF2-40B4-BE49-F238E27FC236}">
                        <a16:creationId xmlns:a16="http://schemas.microsoft.com/office/drawing/2014/main" id="{57C7B289-992B-312C-A2D6-2F8279DC3CEF}"/>
                      </a:ext>
                    </a:extLst>
                  </p:cNvPr>
                  <p:cNvSpPr/>
                  <p:nvPr/>
                </p:nvSpPr>
                <p:spPr>
                  <a:xfrm>
                    <a:off x="5489021" y="3510318"/>
                    <a:ext cx="542733" cy="455984"/>
                  </a:xfrm>
                  <a:custGeom>
                    <a:avLst/>
                    <a:gdLst>
                      <a:gd name="connsiteX0" fmla="*/ 81 w 362254"/>
                      <a:gd name="connsiteY0" fmla="*/ 45272 h 299942"/>
                      <a:gd name="connsiteX1" fmla="*/ 45352 w 362254"/>
                      <a:gd name="connsiteY1" fmla="*/ 0 h 299942"/>
                      <a:gd name="connsiteX2" fmla="*/ 124950 w 362254"/>
                      <a:gd name="connsiteY2" fmla="*/ 0 h 299942"/>
                      <a:gd name="connsiteX3" fmla="*/ 153884 w 362254"/>
                      <a:gd name="connsiteY3" fmla="*/ 10463 h 299942"/>
                      <a:gd name="connsiteX4" fmla="*/ 201791 w 362254"/>
                      <a:gd name="connsiteY4" fmla="*/ 50302 h 299942"/>
                      <a:gd name="connsiteX5" fmla="*/ 316982 w 362254"/>
                      <a:gd name="connsiteY5" fmla="*/ 50302 h 299942"/>
                      <a:gd name="connsiteX6" fmla="*/ 362254 w 362254"/>
                      <a:gd name="connsiteY6" fmla="*/ 95574 h 299942"/>
                      <a:gd name="connsiteX7" fmla="*/ 362254 w 362254"/>
                      <a:gd name="connsiteY7" fmla="*/ 110704 h 299942"/>
                      <a:gd name="connsiteX8" fmla="*/ 89055 w 362254"/>
                      <a:gd name="connsiteY8" fmla="*/ 110704 h 299942"/>
                      <a:gd name="connsiteX9" fmla="*/ 45131 w 362254"/>
                      <a:gd name="connsiteY9" fmla="*/ 145010 h 299942"/>
                      <a:gd name="connsiteX10" fmla="*/ 6439 w 362254"/>
                      <a:gd name="connsiteY10" fmla="*/ 299940 h 299942"/>
                      <a:gd name="connsiteX11" fmla="*/ 6439 w 362254"/>
                      <a:gd name="connsiteY11" fmla="*/ 299940 h 299942"/>
                      <a:gd name="connsiteX12" fmla="*/ 0 w 362254"/>
                      <a:gd name="connsiteY12" fmla="*/ 276640 h 299942"/>
                      <a:gd name="connsiteX13" fmla="*/ 81 w 362254"/>
                      <a:gd name="connsiteY13" fmla="*/ 45272 h 29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2254" h="299942">
                        <a:moveTo>
                          <a:pt x="81" y="45272"/>
                        </a:moveTo>
                        <a:cubicBezTo>
                          <a:pt x="81" y="20269"/>
                          <a:pt x="20349" y="0"/>
                          <a:pt x="45352" y="0"/>
                        </a:cubicBezTo>
                        <a:lnTo>
                          <a:pt x="124950" y="0"/>
                        </a:lnTo>
                        <a:cubicBezTo>
                          <a:pt x="135520" y="3"/>
                          <a:pt x="145756" y="3704"/>
                          <a:pt x="153884" y="10463"/>
                        </a:cubicBezTo>
                        <a:lnTo>
                          <a:pt x="201791" y="50302"/>
                        </a:lnTo>
                        <a:lnTo>
                          <a:pt x="316982" y="50302"/>
                        </a:lnTo>
                        <a:cubicBezTo>
                          <a:pt x="341984" y="50302"/>
                          <a:pt x="362254" y="70571"/>
                          <a:pt x="362254" y="95574"/>
                        </a:cubicBezTo>
                        <a:lnTo>
                          <a:pt x="362254" y="110704"/>
                        </a:lnTo>
                        <a:lnTo>
                          <a:pt x="89055" y="110704"/>
                        </a:lnTo>
                        <a:cubicBezTo>
                          <a:pt x="68275" y="110704"/>
                          <a:pt x="50164" y="124849"/>
                          <a:pt x="45131" y="145010"/>
                        </a:cubicBezTo>
                        <a:lnTo>
                          <a:pt x="6439" y="299940"/>
                        </a:lnTo>
                        <a:cubicBezTo>
                          <a:pt x="7304" y="296499"/>
                          <a:pt x="6439" y="300041"/>
                          <a:pt x="6439" y="299940"/>
                        </a:cubicBezTo>
                        <a:cubicBezTo>
                          <a:pt x="2211" y="292904"/>
                          <a:pt x="-15" y="284847"/>
                          <a:pt x="0" y="276640"/>
                        </a:cubicBezTo>
                        <a:lnTo>
                          <a:pt x="81" y="45272"/>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none" lIns="91440" tIns="91440" rIns="91440" bIns="9144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FFFFFF"/>
                      </a:solidFill>
                      <a:effectLst/>
                      <a:uLnTx/>
                      <a:uFillTx/>
                      <a:cs typeface="Segoe UI" pitchFamily="34" charset="0"/>
                    </a:endParaRPr>
                  </a:p>
                </p:txBody>
              </p:sp>
              <p:sp>
                <p:nvSpPr>
                  <p:cNvPr id="302" name="Freeform 25">
                    <a:extLst>
                      <a:ext uri="{FF2B5EF4-FFF2-40B4-BE49-F238E27FC236}">
                        <a16:creationId xmlns:a16="http://schemas.microsoft.com/office/drawing/2014/main" id="{0585E9A0-D629-EC02-60AC-CC36E1928024}"/>
                      </a:ext>
                    </a:extLst>
                  </p:cNvPr>
                  <p:cNvSpPr/>
                  <p:nvPr/>
                </p:nvSpPr>
                <p:spPr>
                  <a:xfrm>
                    <a:off x="5541298" y="3724501"/>
                    <a:ext cx="549129" cy="275234"/>
                  </a:xfrm>
                  <a:custGeom>
                    <a:avLst/>
                    <a:gdLst>
                      <a:gd name="connsiteX0" fmla="*/ 301 w 366523"/>
                      <a:gd name="connsiteY0" fmla="*/ 168552 h 181046"/>
                      <a:gd name="connsiteX1" fmla="*/ 7628 w 366523"/>
                      <a:gd name="connsiteY1" fmla="*/ 180747 h 181046"/>
                      <a:gd name="connsiteX2" fmla="*/ 10060 w 366523"/>
                      <a:gd name="connsiteY2" fmla="*/ 181047 h 181046"/>
                      <a:gd name="connsiteX3" fmla="*/ 296579 w 366523"/>
                      <a:gd name="connsiteY3" fmla="*/ 181047 h 181046"/>
                      <a:gd name="connsiteX4" fmla="*/ 330745 w 366523"/>
                      <a:gd name="connsiteY4" fmla="*/ 154366 h 181046"/>
                      <a:gd name="connsiteX5" fmla="*/ 366217 w 366523"/>
                      <a:gd name="connsiteY5" fmla="*/ 12515 h 181046"/>
                      <a:gd name="connsiteX6" fmla="*/ 358916 w 366523"/>
                      <a:gd name="connsiteY6" fmla="*/ 304 h 181046"/>
                      <a:gd name="connsiteX7" fmla="*/ 356459 w 366523"/>
                      <a:gd name="connsiteY7" fmla="*/ 0 h 181046"/>
                      <a:gd name="connsiteX8" fmla="*/ 54165 w 366523"/>
                      <a:gd name="connsiteY8" fmla="*/ 0 h 181046"/>
                      <a:gd name="connsiteX9" fmla="*/ 39517 w 366523"/>
                      <a:gd name="connsiteY9" fmla="*/ 11429 h 181046"/>
                      <a:gd name="connsiteX10" fmla="*/ 301 w 366523"/>
                      <a:gd name="connsiteY10" fmla="*/ 168572 h 181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6523" h="181046">
                        <a:moveTo>
                          <a:pt x="301" y="168552"/>
                        </a:moveTo>
                        <a:cubicBezTo>
                          <a:pt x="-1043" y="173942"/>
                          <a:pt x="2237" y="179403"/>
                          <a:pt x="7628" y="180747"/>
                        </a:cubicBezTo>
                        <a:cubicBezTo>
                          <a:pt x="8424" y="180946"/>
                          <a:pt x="9240" y="181047"/>
                          <a:pt x="10060" y="181047"/>
                        </a:cubicBezTo>
                        <a:lnTo>
                          <a:pt x="296579" y="181047"/>
                        </a:lnTo>
                        <a:cubicBezTo>
                          <a:pt x="312740" y="181049"/>
                          <a:pt x="326829" y="170047"/>
                          <a:pt x="330745" y="154366"/>
                        </a:cubicBezTo>
                        <a:lnTo>
                          <a:pt x="366217" y="12515"/>
                        </a:lnTo>
                        <a:cubicBezTo>
                          <a:pt x="367574" y="7127"/>
                          <a:pt x="364304" y="1660"/>
                          <a:pt x="358916" y="304"/>
                        </a:cubicBezTo>
                        <a:cubicBezTo>
                          <a:pt x="358113" y="103"/>
                          <a:pt x="357288" y="0"/>
                          <a:pt x="356459" y="0"/>
                        </a:cubicBezTo>
                        <a:lnTo>
                          <a:pt x="54165" y="0"/>
                        </a:lnTo>
                        <a:cubicBezTo>
                          <a:pt x="47238" y="-4"/>
                          <a:pt x="41198" y="4708"/>
                          <a:pt x="39517" y="11429"/>
                        </a:cubicBezTo>
                        <a:lnTo>
                          <a:pt x="301" y="168572"/>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none" lIns="91440" tIns="91440" rIns="91440" bIns="9144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FFFFFF"/>
                      </a:solidFill>
                      <a:effectLst/>
                      <a:uLnTx/>
                      <a:uFillTx/>
                      <a:cs typeface="Segoe UI" pitchFamily="34" charset="0"/>
                    </a:endParaRPr>
                  </a:p>
                </p:txBody>
              </p:sp>
            </p:grpSp>
            <p:sp>
              <p:nvSpPr>
                <p:cNvPr id="300" name="Text Placeholder 112">
                  <a:extLst>
                    <a:ext uri="{FF2B5EF4-FFF2-40B4-BE49-F238E27FC236}">
                      <a16:creationId xmlns:a16="http://schemas.microsoft.com/office/drawing/2014/main" id="{A01F6496-68FA-2513-B18C-50FBC59D2AF0}"/>
                    </a:ext>
                  </a:extLst>
                </p:cNvPr>
                <p:cNvSpPr txBox="1">
                  <a:spLocks/>
                </p:cNvSpPr>
                <p:nvPr/>
              </p:nvSpPr>
              <p:spPr>
                <a:xfrm>
                  <a:off x="5324552" y="3425161"/>
                  <a:ext cx="482430" cy="246536"/>
                </a:xfrm>
                <a:prstGeom prst="rect">
                  <a:avLst/>
                </a:prstGeom>
                <a:noFill/>
                <a:ln w="7838" cap="flat">
                  <a:noFill/>
                  <a:prstDash val="solid"/>
                  <a:miter/>
                </a:ln>
              </p:spPr>
              <p:txBody>
                <a:bodyPr vert="horz" wrap="none" lIns="0" tIns="0" rIns="0" bIns="0" rtlCol="0" anchor="ctr">
                  <a:spAutoFit/>
                </a:bodyPr>
                <a:lstStyle>
                  <a:defPPr>
                    <a:defRPr lang="en-US"/>
                  </a:defPPr>
                  <a:lvl1pPr marR="0" lvl="0" indent="0" algn="ctr" defTabSz="932742" fontAlgn="auto">
                    <a:lnSpc>
                      <a:spcPct val="100000"/>
                    </a:lnSpc>
                    <a:spcBef>
                      <a:spcPts val="0"/>
                    </a:spcBef>
                    <a:spcAft>
                      <a:spcPts val="0"/>
                    </a:spcAft>
                    <a:buClrTx/>
                    <a:buSzPct val="90000"/>
                    <a:buFont typeface="Wingdings" panose="05000000000000000000" pitchFamily="2" charset="2"/>
                    <a:buNone/>
                    <a:tabLst/>
                    <a:defRPr kumimoji="0" sz="800" b="0" i="0" u="none" strike="noStrike" cap="none" spc="0" normalizeH="0" baseline="0">
                      <a:ln>
                        <a:noFill/>
                      </a:ln>
                      <a:solidFill>
                        <a:sysClr val="windowText" lastClr="000000"/>
                      </a:solidFill>
                      <a:effectLst/>
                      <a:uLnTx/>
                      <a:uFillTx/>
                      <a:latin typeface="Segoe UI Semibold" panose="020B0702040204020203" pitchFamily="34" charset="0"/>
                      <a:cs typeface="Segoe UI Semibold" panose="020B0702040204020203" pitchFamily="34" charset="0"/>
                    </a:defRPr>
                  </a:lvl1pPr>
                  <a:lvl2pPr marR="0" indent="-230188" defTabSz="228600">
                    <a:lnSpc>
                      <a:spcPct val="90000"/>
                    </a:lnSpc>
                    <a:spcBef>
                      <a:spcPts val="800"/>
                    </a:spcBef>
                    <a:spcAft>
                      <a:spcPts val="0"/>
                    </a:spcAft>
                    <a:buClrTx/>
                    <a:buSzPct val="100000"/>
                    <a:buFont typeface="Arial" panose="020B0604020202020204" pitchFamily="34" charset="0"/>
                    <a:buChar char="–"/>
                    <a:tabLst/>
                    <a:defRPr sz="1600" b="0" i="0" u="none" strike="noStrike" cap="none" spc="0" baseline="0">
                      <a:ln>
                        <a:noFill/>
                      </a:ln>
                      <a:solidFill>
                        <a:schemeClr val="tx2"/>
                      </a:solidFill>
                      <a:uFillTx/>
                      <a:ea typeface="Trebuchet MS"/>
                      <a:cs typeface="Trebuchet MS"/>
                    </a:defRPr>
                  </a:lvl2pPr>
                  <a:lvl3pPr marL="685800" marR="0" indent="-228600" defTabSz="228600">
                    <a:lnSpc>
                      <a:spcPct val="90000"/>
                    </a:lnSpc>
                    <a:spcBef>
                      <a:spcPts val="800"/>
                    </a:spcBef>
                    <a:spcAft>
                      <a:spcPts val="0"/>
                    </a:spcAft>
                    <a:buClrTx/>
                    <a:buSzPct val="100000"/>
                    <a:buFont typeface="Arial" panose="020B0604020202020204" pitchFamily="34" charset="0"/>
                    <a:buChar char="•"/>
                    <a:tabLst/>
                    <a:defRPr sz="1600" b="0" i="0" u="none" strike="noStrike" cap="none" spc="0" baseline="0">
                      <a:ln>
                        <a:noFill/>
                      </a:ln>
                      <a:solidFill>
                        <a:schemeClr val="tx2"/>
                      </a:solidFill>
                      <a:uFillTx/>
                      <a:ea typeface="Trebuchet MS"/>
                      <a:cs typeface="Trebuchet MS"/>
                    </a:defRPr>
                  </a:lvl3pPr>
                  <a:lvl4pPr marL="914400" marR="0" indent="-228600" defTabSz="228600">
                    <a:lnSpc>
                      <a:spcPct val="90000"/>
                    </a:lnSpc>
                    <a:spcBef>
                      <a:spcPts val="800"/>
                    </a:spcBef>
                    <a:spcAft>
                      <a:spcPts val="0"/>
                    </a:spcAft>
                    <a:buClrTx/>
                    <a:buSzPct val="100000"/>
                    <a:buFont typeface="Arial" panose="020B0604020202020204" pitchFamily="34" charset="0"/>
                    <a:buChar char="–"/>
                    <a:tabLst/>
                    <a:defRPr sz="1600" b="0" i="0" u="none" strike="noStrike" cap="none" spc="0" baseline="0">
                      <a:ln>
                        <a:noFill/>
                      </a:ln>
                      <a:solidFill>
                        <a:schemeClr val="tx2"/>
                      </a:solidFill>
                      <a:uFillTx/>
                      <a:ea typeface="Trebuchet MS"/>
                      <a:cs typeface="Trebuchet MS"/>
                    </a:defRPr>
                  </a:lvl4pPr>
                  <a:lvl5pPr marL="1143000" marR="0" indent="-231775" defTabSz="228600">
                    <a:lnSpc>
                      <a:spcPct val="90000"/>
                    </a:lnSpc>
                    <a:spcBef>
                      <a:spcPts val="800"/>
                    </a:spcBef>
                    <a:spcAft>
                      <a:spcPts val="0"/>
                    </a:spcAft>
                    <a:buClrTx/>
                    <a:buSzPct val="100000"/>
                    <a:buFont typeface="Arial" panose="020B0604020202020204" pitchFamily="34" charset="0"/>
                    <a:buChar char="•"/>
                    <a:tabLst/>
                    <a:defRPr sz="1600" b="0" i="0" u="none" strike="noStrike" cap="none" spc="0" baseline="0">
                      <a:ln>
                        <a:noFill/>
                      </a:ln>
                      <a:solidFill>
                        <a:schemeClr val="tx2"/>
                      </a:solidFill>
                      <a:uFillTx/>
                      <a:ea typeface="Trebuchet MS"/>
                      <a:cs typeface="Trebuchet MS"/>
                    </a:defRPr>
                  </a:lvl5pPr>
                  <a:lvl6pPr marL="1371600" marR="0" indent="-228600" defTabSz="228600">
                    <a:lnSpc>
                      <a:spcPct val="90000"/>
                    </a:lnSpc>
                    <a:spcBef>
                      <a:spcPts val="800"/>
                    </a:spcBef>
                    <a:spcAft>
                      <a:spcPts val="0"/>
                    </a:spcAft>
                    <a:buClrTx/>
                    <a:buSzPct val="100000"/>
                    <a:buFont typeface="Arial" panose="020B0604020202020204" pitchFamily="34" charset="0"/>
                    <a:buChar char="–"/>
                    <a:tabLst/>
                    <a:defRPr sz="1600" b="0" i="0" u="none" strike="noStrike" cap="none" spc="0" baseline="0">
                      <a:ln>
                        <a:noFill/>
                      </a:ln>
                      <a:solidFill>
                        <a:schemeClr val="tx2"/>
                      </a:solidFill>
                      <a:uFillTx/>
                      <a:ea typeface="Trebuchet MS"/>
                      <a:cs typeface="Trebuchet MS"/>
                    </a:defRPr>
                  </a:lvl6pPr>
                  <a:lvl7pPr marL="1600200" marR="0" indent="-228600" defTabSz="228600">
                    <a:lnSpc>
                      <a:spcPct val="90000"/>
                    </a:lnSpc>
                    <a:spcBef>
                      <a:spcPts val="800"/>
                    </a:spcBef>
                    <a:spcAft>
                      <a:spcPts val="0"/>
                    </a:spcAft>
                    <a:buClrTx/>
                    <a:buSzPct val="100000"/>
                    <a:buFont typeface="Arial"/>
                    <a:buChar char="•"/>
                    <a:tabLst/>
                    <a:defRPr sz="1600" b="0" i="0" u="none" strike="noStrike" cap="none" spc="0" baseline="0">
                      <a:ln>
                        <a:noFill/>
                      </a:ln>
                      <a:solidFill>
                        <a:schemeClr val="tx2"/>
                      </a:solidFill>
                      <a:uFillTx/>
                      <a:ea typeface="Trebuchet MS"/>
                      <a:cs typeface="Trebuchet MS"/>
                    </a:defRPr>
                  </a:lvl7pPr>
                  <a:lvl8pPr marL="1828800" marR="0" indent="-228600" defTabSz="228600">
                    <a:lnSpc>
                      <a:spcPct val="90000"/>
                    </a:lnSpc>
                    <a:spcBef>
                      <a:spcPts val="800"/>
                    </a:spcBef>
                    <a:spcAft>
                      <a:spcPts val="0"/>
                    </a:spcAft>
                    <a:buClrTx/>
                    <a:buSzPct val="100000"/>
                    <a:buFont typeface="Arial" panose="020B0604020202020204" pitchFamily="34" charset="0"/>
                    <a:buChar char="–"/>
                    <a:tabLst/>
                    <a:defRPr sz="1600" b="0" i="0" u="none" strike="noStrike" cap="none" spc="0" baseline="0">
                      <a:ln>
                        <a:noFill/>
                      </a:ln>
                      <a:solidFill>
                        <a:schemeClr val="tx2"/>
                      </a:solidFill>
                      <a:uFillTx/>
                      <a:ea typeface="Trebuchet MS"/>
                      <a:cs typeface="Trebuchet MS"/>
                    </a:defRPr>
                  </a:lvl8pPr>
                  <a:lvl9pPr marL="2057400" marR="0" indent="-228600" defTabSz="228600">
                    <a:lnSpc>
                      <a:spcPct val="90000"/>
                    </a:lnSpc>
                    <a:spcBef>
                      <a:spcPts val="800"/>
                    </a:spcBef>
                    <a:spcAft>
                      <a:spcPts val="0"/>
                    </a:spcAft>
                    <a:buClrTx/>
                    <a:buSzPct val="100000"/>
                    <a:buFont typeface="Arial"/>
                    <a:buChar char="•"/>
                    <a:tabLst/>
                    <a:defRPr sz="1600" b="0" i="0" u="none" strike="noStrike" cap="none" spc="0" baseline="0">
                      <a:ln>
                        <a:noFill/>
                      </a:ln>
                      <a:solidFill>
                        <a:schemeClr val="tx2"/>
                      </a:solidFill>
                      <a:uFillTx/>
                      <a:ea typeface="Trebuchet MS"/>
                      <a:cs typeface="Trebuchet MS"/>
                    </a:defRPr>
                  </a:lvl9pPr>
                </a:lstStyle>
                <a:p>
                  <a:pPr marL="0" marR="0" lvl="0" indent="0" algn="ctr" defTabSz="932742"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700" b="0" i="0" u="none" strike="noStrike" kern="0" cap="none" spc="0" normalizeH="0" baseline="0" noProof="0">
                      <a:ln>
                        <a:noFill/>
                      </a:ln>
                      <a:solidFill>
                        <a:srgbClr val="000000"/>
                      </a:solidFill>
                      <a:effectLst/>
                      <a:uLnTx/>
                      <a:uFillTx/>
                      <a:latin typeface="+mn-lt"/>
                      <a:cs typeface="Segoe UI Semibold" panose="020B0702040204020203" pitchFamily="34" charset="0"/>
                      <a:sym typeface="Trebuchet MS"/>
                    </a:rPr>
                    <a:t>Human </a:t>
                  </a:r>
                </a:p>
                <a:p>
                  <a:pPr marL="0" marR="0" lvl="0" indent="0" algn="ctr" defTabSz="932742"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700" b="0" i="0" u="none" strike="noStrike" kern="0" cap="none" spc="0" normalizeH="0" baseline="0" noProof="0">
                      <a:ln>
                        <a:noFill/>
                      </a:ln>
                      <a:solidFill>
                        <a:srgbClr val="000000"/>
                      </a:solidFill>
                      <a:effectLst/>
                      <a:uLnTx/>
                      <a:uFillTx/>
                      <a:latin typeface="+mn-lt"/>
                      <a:cs typeface="Segoe UI Semibold" panose="020B0702040204020203" pitchFamily="34" charset="0"/>
                      <a:sym typeface="Trebuchet MS"/>
                    </a:rPr>
                    <a:t>Resources</a:t>
                  </a:r>
                </a:p>
              </p:txBody>
            </p:sp>
          </p:grpSp>
          <p:grpSp>
            <p:nvGrpSpPr>
              <p:cNvPr id="284" name="Group 283">
                <a:extLst>
                  <a:ext uri="{FF2B5EF4-FFF2-40B4-BE49-F238E27FC236}">
                    <a16:creationId xmlns:a16="http://schemas.microsoft.com/office/drawing/2014/main" id="{AEDDFA82-F2D1-1EA0-2633-EFA190F0EE98}"/>
                  </a:ext>
                </a:extLst>
              </p:cNvPr>
              <p:cNvGrpSpPr/>
              <p:nvPr/>
            </p:nvGrpSpPr>
            <p:grpSpPr>
              <a:xfrm>
                <a:off x="6684015" y="3544277"/>
                <a:ext cx="112289" cy="116842"/>
                <a:chOff x="3735764" y="4887712"/>
                <a:chExt cx="247650" cy="257690"/>
              </a:xfrm>
              <a:noFill/>
            </p:grpSpPr>
            <p:sp>
              <p:nvSpPr>
                <p:cNvPr id="292" name="Freeform: Shape 291">
                  <a:extLst>
                    <a:ext uri="{FF2B5EF4-FFF2-40B4-BE49-F238E27FC236}">
                      <a16:creationId xmlns:a16="http://schemas.microsoft.com/office/drawing/2014/main" id="{9A6736FF-207C-8232-99AF-D79C580C043B}"/>
                    </a:ext>
                  </a:extLst>
                </p:cNvPr>
                <p:cNvSpPr/>
                <p:nvPr/>
              </p:nvSpPr>
              <p:spPr>
                <a:xfrm>
                  <a:off x="3735764" y="4887712"/>
                  <a:ext cx="247650" cy="257690"/>
                </a:xfrm>
                <a:custGeom>
                  <a:avLst/>
                  <a:gdLst>
                    <a:gd name="connsiteX0" fmla="*/ 113477 w 247650"/>
                    <a:gd name="connsiteY0" fmla="*/ 257754 h 257690"/>
                    <a:gd name="connsiteX1" fmla="*/ 228729 w 247650"/>
                    <a:gd name="connsiteY1" fmla="*/ 257754 h 257690"/>
                    <a:gd name="connsiteX2" fmla="*/ 247779 w 247650"/>
                    <a:gd name="connsiteY2" fmla="*/ 238704 h 257690"/>
                    <a:gd name="connsiteX3" fmla="*/ 247779 w 247650"/>
                    <a:gd name="connsiteY3" fmla="*/ 113814 h 257690"/>
                    <a:gd name="connsiteX4" fmla="*/ 241503 w 247650"/>
                    <a:gd name="connsiteY4" fmla="*/ 99681 h 257690"/>
                    <a:gd name="connsiteX5" fmla="*/ 136737 w 247650"/>
                    <a:gd name="connsiteY5" fmla="*/ 4982 h 257690"/>
                    <a:gd name="connsiteX6" fmla="*/ 111190 w 247650"/>
                    <a:gd name="connsiteY6" fmla="*/ 4981 h 257690"/>
                    <a:gd name="connsiteX7" fmla="*/ 6406 w 247650"/>
                    <a:gd name="connsiteY7" fmla="*/ 99681 h 257690"/>
                    <a:gd name="connsiteX8" fmla="*/ 129 w 247650"/>
                    <a:gd name="connsiteY8" fmla="*/ 113815 h 257690"/>
                    <a:gd name="connsiteX9" fmla="*/ 129 w 247650"/>
                    <a:gd name="connsiteY9" fmla="*/ 238704 h 257690"/>
                    <a:gd name="connsiteX10" fmla="*/ 19179 w 247650"/>
                    <a:gd name="connsiteY10" fmla="*/ 257754 h 257690"/>
                    <a:gd name="connsiteX11" fmla="*/ 134431 w 247650"/>
                    <a:gd name="connsiteY11" fmla="*/ 257754 h 257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7650" h="257690">
                      <a:moveTo>
                        <a:pt x="113477" y="257754"/>
                      </a:moveTo>
                      <a:lnTo>
                        <a:pt x="228729" y="257754"/>
                      </a:lnTo>
                      <a:cubicBezTo>
                        <a:pt x="239250" y="257754"/>
                        <a:pt x="247779" y="249226"/>
                        <a:pt x="247779" y="238704"/>
                      </a:cubicBezTo>
                      <a:lnTo>
                        <a:pt x="247779" y="113814"/>
                      </a:lnTo>
                      <a:cubicBezTo>
                        <a:pt x="247779" y="108428"/>
                        <a:pt x="245499" y="103293"/>
                        <a:pt x="241503" y="99681"/>
                      </a:cubicBezTo>
                      <a:lnTo>
                        <a:pt x="136737" y="4982"/>
                      </a:lnTo>
                      <a:cubicBezTo>
                        <a:pt x="129483" y="-1575"/>
                        <a:pt x="118444" y="-1575"/>
                        <a:pt x="111190" y="4981"/>
                      </a:cubicBezTo>
                      <a:lnTo>
                        <a:pt x="6406" y="99681"/>
                      </a:lnTo>
                      <a:cubicBezTo>
                        <a:pt x="2409" y="103293"/>
                        <a:pt x="129" y="108428"/>
                        <a:pt x="129" y="113815"/>
                      </a:cubicBezTo>
                      <a:lnTo>
                        <a:pt x="129" y="238704"/>
                      </a:lnTo>
                      <a:cubicBezTo>
                        <a:pt x="129" y="249226"/>
                        <a:pt x="8658" y="257754"/>
                        <a:pt x="19179" y="257754"/>
                      </a:cubicBezTo>
                      <a:lnTo>
                        <a:pt x="134431" y="257754"/>
                      </a:lnTo>
                    </a:path>
                  </a:pathLst>
                </a:custGeom>
                <a:grpFill/>
                <a:ln w="9525" cap="flat">
                  <a:solidFill>
                    <a:srgbClr val="000000"/>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225B61"/>
                    </a:solidFill>
                    <a:effectLst/>
                    <a:uLnTx/>
                    <a:uFillTx/>
                  </a:endParaRPr>
                </a:p>
              </p:txBody>
            </p:sp>
            <p:sp>
              <p:nvSpPr>
                <p:cNvPr id="293" name="Freeform: Shape 292">
                  <a:extLst>
                    <a:ext uri="{FF2B5EF4-FFF2-40B4-BE49-F238E27FC236}">
                      <a16:creationId xmlns:a16="http://schemas.microsoft.com/office/drawing/2014/main" id="{DC25AB98-6D1D-BA23-88F2-D183D228DE84}"/>
                    </a:ext>
                  </a:extLst>
                </p:cNvPr>
                <p:cNvSpPr/>
                <p:nvPr/>
              </p:nvSpPr>
              <p:spPr>
                <a:xfrm>
                  <a:off x="3778626" y="5012053"/>
                  <a:ext cx="28575" cy="28575"/>
                </a:xfrm>
                <a:custGeom>
                  <a:avLst/>
                  <a:gdLst>
                    <a:gd name="connsiteX0" fmla="*/ 28704 w 28575"/>
                    <a:gd name="connsiteY0" fmla="*/ 14352 h 28575"/>
                    <a:gd name="connsiteX1" fmla="*/ 14417 w 28575"/>
                    <a:gd name="connsiteY1" fmla="*/ 28639 h 28575"/>
                    <a:gd name="connsiteX2" fmla="*/ 129 w 28575"/>
                    <a:gd name="connsiteY2" fmla="*/ 14352 h 28575"/>
                    <a:gd name="connsiteX3" fmla="*/ 14417 w 28575"/>
                    <a:gd name="connsiteY3" fmla="*/ 64 h 28575"/>
                    <a:gd name="connsiteX4" fmla="*/ 28704 w 28575"/>
                    <a:gd name="connsiteY4" fmla="*/ 14352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8704" y="14352"/>
                      </a:moveTo>
                      <a:cubicBezTo>
                        <a:pt x="28704" y="22242"/>
                        <a:pt x="22307" y="28639"/>
                        <a:pt x="14417" y="28639"/>
                      </a:cubicBezTo>
                      <a:cubicBezTo>
                        <a:pt x="6526" y="28639"/>
                        <a:pt x="129" y="22242"/>
                        <a:pt x="129" y="14352"/>
                      </a:cubicBezTo>
                      <a:cubicBezTo>
                        <a:pt x="129" y="6461"/>
                        <a:pt x="6526" y="64"/>
                        <a:pt x="14417" y="64"/>
                      </a:cubicBezTo>
                      <a:cubicBezTo>
                        <a:pt x="22307" y="64"/>
                        <a:pt x="28704" y="6461"/>
                        <a:pt x="28704" y="14352"/>
                      </a:cubicBezTo>
                      <a:close/>
                    </a:path>
                  </a:pathLst>
                </a:custGeom>
                <a:grpFill/>
                <a:ln w="9525" cap="flat">
                  <a:solidFill>
                    <a:srgbClr val="000000"/>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225B61"/>
                    </a:solidFill>
                    <a:effectLst/>
                    <a:uLnTx/>
                    <a:uFillTx/>
                  </a:endParaRPr>
                </a:p>
              </p:txBody>
            </p:sp>
            <p:sp>
              <p:nvSpPr>
                <p:cNvPr id="294" name="Freeform: Shape 293">
                  <a:extLst>
                    <a:ext uri="{FF2B5EF4-FFF2-40B4-BE49-F238E27FC236}">
                      <a16:creationId xmlns:a16="http://schemas.microsoft.com/office/drawing/2014/main" id="{897761BF-493A-298A-4CD5-70B276139C40}"/>
                    </a:ext>
                  </a:extLst>
                </p:cNvPr>
                <p:cNvSpPr/>
                <p:nvPr/>
              </p:nvSpPr>
              <p:spPr>
                <a:xfrm>
                  <a:off x="3845301" y="5012053"/>
                  <a:ext cx="28575" cy="28575"/>
                </a:xfrm>
                <a:custGeom>
                  <a:avLst/>
                  <a:gdLst>
                    <a:gd name="connsiteX0" fmla="*/ 28704 w 28575"/>
                    <a:gd name="connsiteY0" fmla="*/ 14352 h 28575"/>
                    <a:gd name="connsiteX1" fmla="*/ 14417 w 28575"/>
                    <a:gd name="connsiteY1" fmla="*/ 28639 h 28575"/>
                    <a:gd name="connsiteX2" fmla="*/ 129 w 28575"/>
                    <a:gd name="connsiteY2" fmla="*/ 14352 h 28575"/>
                    <a:gd name="connsiteX3" fmla="*/ 14417 w 28575"/>
                    <a:gd name="connsiteY3" fmla="*/ 64 h 28575"/>
                    <a:gd name="connsiteX4" fmla="*/ 28704 w 28575"/>
                    <a:gd name="connsiteY4" fmla="*/ 14352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8704" y="14352"/>
                      </a:moveTo>
                      <a:cubicBezTo>
                        <a:pt x="28704" y="22242"/>
                        <a:pt x="22307" y="28639"/>
                        <a:pt x="14417" y="28639"/>
                      </a:cubicBezTo>
                      <a:cubicBezTo>
                        <a:pt x="6526" y="28639"/>
                        <a:pt x="129" y="22242"/>
                        <a:pt x="129" y="14352"/>
                      </a:cubicBezTo>
                      <a:cubicBezTo>
                        <a:pt x="129" y="6461"/>
                        <a:pt x="6526" y="64"/>
                        <a:pt x="14417" y="64"/>
                      </a:cubicBezTo>
                      <a:cubicBezTo>
                        <a:pt x="22307" y="64"/>
                        <a:pt x="28704" y="6461"/>
                        <a:pt x="28704" y="14352"/>
                      </a:cubicBezTo>
                      <a:close/>
                    </a:path>
                  </a:pathLst>
                </a:custGeom>
                <a:grpFill/>
                <a:ln w="9525" cap="flat">
                  <a:solidFill>
                    <a:srgbClr val="000000"/>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225B61"/>
                    </a:solidFill>
                    <a:effectLst/>
                    <a:uLnTx/>
                    <a:uFillTx/>
                  </a:endParaRPr>
                </a:p>
              </p:txBody>
            </p:sp>
            <p:sp>
              <p:nvSpPr>
                <p:cNvPr id="295" name="Freeform: Shape 294">
                  <a:extLst>
                    <a:ext uri="{FF2B5EF4-FFF2-40B4-BE49-F238E27FC236}">
                      <a16:creationId xmlns:a16="http://schemas.microsoft.com/office/drawing/2014/main" id="{A688F96C-C3EC-8BF2-A515-834DDEC729ED}"/>
                    </a:ext>
                  </a:extLst>
                </p:cNvPr>
                <p:cNvSpPr/>
                <p:nvPr/>
              </p:nvSpPr>
              <p:spPr>
                <a:xfrm>
                  <a:off x="3911976" y="5012053"/>
                  <a:ext cx="28575" cy="28575"/>
                </a:xfrm>
                <a:custGeom>
                  <a:avLst/>
                  <a:gdLst>
                    <a:gd name="connsiteX0" fmla="*/ 14417 w 28575"/>
                    <a:gd name="connsiteY0" fmla="*/ 28639 h 28575"/>
                    <a:gd name="connsiteX1" fmla="*/ 28704 w 28575"/>
                    <a:gd name="connsiteY1" fmla="*/ 14352 h 28575"/>
                    <a:gd name="connsiteX2" fmla="*/ 14417 w 28575"/>
                    <a:gd name="connsiteY2" fmla="*/ 64 h 28575"/>
                    <a:gd name="connsiteX3" fmla="*/ 129 w 28575"/>
                    <a:gd name="connsiteY3" fmla="*/ 14352 h 28575"/>
                    <a:gd name="connsiteX4" fmla="*/ 14417 w 28575"/>
                    <a:gd name="connsiteY4" fmla="*/ 2863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4417" y="28639"/>
                      </a:moveTo>
                      <a:cubicBezTo>
                        <a:pt x="22307" y="28639"/>
                        <a:pt x="28704" y="22242"/>
                        <a:pt x="28704" y="14352"/>
                      </a:cubicBezTo>
                      <a:cubicBezTo>
                        <a:pt x="28704" y="6461"/>
                        <a:pt x="22307" y="64"/>
                        <a:pt x="14417" y="64"/>
                      </a:cubicBezTo>
                      <a:cubicBezTo>
                        <a:pt x="6526" y="64"/>
                        <a:pt x="129" y="6461"/>
                        <a:pt x="129" y="14352"/>
                      </a:cubicBezTo>
                      <a:cubicBezTo>
                        <a:pt x="129" y="22242"/>
                        <a:pt x="6526" y="28639"/>
                        <a:pt x="14417" y="28639"/>
                      </a:cubicBezTo>
                      <a:close/>
                    </a:path>
                  </a:pathLst>
                </a:custGeom>
                <a:grpFill/>
                <a:ln w="9525" cap="flat">
                  <a:solidFill>
                    <a:srgbClr val="000000"/>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225B61"/>
                    </a:solidFill>
                    <a:effectLst/>
                    <a:uLnTx/>
                    <a:uFillTx/>
                  </a:endParaRPr>
                </a:p>
              </p:txBody>
            </p:sp>
            <p:sp>
              <p:nvSpPr>
                <p:cNvPr id="296" name="Freeform: Shape 295">
                  <a:extLst>
                    <a:ext uri="{FF2B5EF4-FFF2-40B4-BE49-F238E27FC236}">
                      <a16:creationId xmlns:a16="http://schemas.microsoft.com/office/drawing/2014/main" id="{33918A34-6814-867D-A2B3-8BD4D6703EC7}"/>
                    </a:ext>
                  </a:extLst>
                </p:cNvPr>
                <p:cNvSpPr/>
                <p:nvPr/>
              </p:nvSpPr>
              <p:spPr>
                <a:xfrm>
                  <a:off x="3845301" y="5069203"/>
                  <a:ext cx="28575" cy="28575"/>
                </a:xfrm>
                <a:custGeom>
                  <a:avLst/>
                  <a:gdLst>
                    <a:gd name="connsiteX0" fmla="*/ 28704 w 28575"/>
                    <a:gd name="connsiteY0" fmla="*/ 14352 h 28575"/>
                    <a:gd name="connsiteX1" fmla="*/ 14417 w 28575"/>
                    <a:gd name="connsiteY1" fmla="*/ 28639 h 28575"/>
                    <a:gd name="connsiteX2" fmla="*/ 129 w 28575"/>
                    <a:gd name="connsiteY2" fmla="*/ 14352 h 28575"/>
                    <a:gd name="connsiteX3" fmla="*/ 14417 w 28575"/>
                    <a:gd name="connsiteY3" fmla="*/ 64 h 28575"/>
                    <a:gd name="connsiteX4" fmla="*/ 28704 w 28575"/>
                    <a:gd name="connsiteY4" fmla="*/ 14352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8704" y="14352"/>
                      </a:moveTo>
                      <a:cubicBezTo>
                        <a:pt x="28704" y="22242"/>
                        <a:pt x="22307" y="28639"/>
                        <a:pt x="14417" y="28639"/>
                      </a:cubicBezTo>
                      <a:cubicBezTo>
                        <a:pt x="6526" y="28639"/>
                        <a:pt x="129" y="22242"/>
                        <a:pt x="129" y="14352"/>
                      </a:cubicBezTo>
                      <a:cubicBezTo>
                        <a:pt x="129" y="6461"/>
                        <a:pt x="6526" y="64"/>
                        <a:pt x="14417" y="64"/>
                      </a:cubicBezTo>
                      <a:cubicBezTo>
                        <a:pt x="22307" y="64"/>
                        <a:pt x="28704" y="6461"/>
                        <a:pt x="28704" y="14352"/>
                      </a:cubicBezTo>
                      <a:close/>
                    </a:path>
                  </a:pathLst>
                </a:custGeom>
                <a:grpFill/>
                <a:ln w="9525" cap="flat">
                  <a:solidFill>
                    <a:srgbClr val="000000"/>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225B61"/>
                    </a:solidFill>
                    <a:effectLst/>
                    <a:uLnTx/>
                    <a:uFillTx/>
                  </a:endParaRPr>
                </a:p>
              </p:txBody>
            </p:sp>
            <p:sp>
              <p:nvSpPr>
                <p:cNvPr id="297" name="Freeform: Shape 296">
                  <a:extLst>
                    <a:ext uri="{FF2B5EF4-FFF2-40B4-BE49-F238E27FC236}">
                      <a16:creationId xmlns:a16="http://schemas.microsoft.com/office/drawing/2014/main" id="{D0758DC9-ED9C-BB35-3883-3E29F004E946}"/>
                    </a:ext>
                  </a:extLst>
                </p:cNvPr>
                <p:cNvSpPr/>
                <p:nvPr/>
              </p:nvSpPr>
              <p:spPr>
                <a:xfrm>
                  <a:off x="3778626" y="5069203"/>
                  <a:ext cx="28575" cy="28575"/>
                </a:xfrm>
                <a:custGeom>
                  <a:avLst/>
                  <a:gdLst>
                    <a:gd name="connsiteX0" fmla="*/ 14417 w 28575"/>
                    <a:gd name="connsiteY0" fmla="*/ 28639 h 28575"/>
                    <a:gd name="connsiteX1" fmla="*/ 28704 w 28575"/>
                    <a:gd name="connsiteY1" fmla="*/ 14352 h 28575"/>
                    <a:gd name="connsiteX2" fmla="*/ 14417 w 28575"/>
                    <a:gd name="connsiteY2" fmla="*/ 64 h 28575"/>
                    <a:gd name="connsiteX3" fmla="*/ 129 w 28575"/>
                    <a:gd name="connsiteY3" fmla="*/ 14352 h 28575"/>
                    <a:gd name="connsiteX4" fmla="*/ 14417 w 28575"/>
                    <a:gd name="connsiteY4" fmla="*/ 2863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4417" y="28639"/>
                      </a:moveTo>
                      <a:cubicBezTo>
                        <a:pt x="22307" y="28639"/>
                        <a:pt x="28704" y="22242"/>
                        <a:pt x="28704" y="14352"/>
                      </a:cubicBezTo>
                      <a:cubicBezTo>
                        <a:pt x="28704" y="6461"/>
                        <a:pt x="22307" y="64"/>
                        <a:pt x="14417" y="64"/>
                      </a:cubicBezTo>
                      <a:cubicBezTo>
                        <a:pt x="6526" y="64"/>
                        <a:pt x="129" y="6461"/>
                        <a:pt x="129" y="14352"/>
                      </a:cubicBezTo>
                      <a:cubicBezTo>
                        <a:pt x="129" y="22242"/>
                        <a:pt x="6526" y="28639"/>
                        <a:pt x="14417" y="28639"/>
                      </a:cubicBezTo>
                      <a:close/>
                    </a:path>
                  </a:pathLst>
                </a:custGeom>
                <a:grpFill/>
                <a:ln w="9525" cap="flat">
                  <a:solidFill>
                    <a:srgbClr val="000000"/>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225B61"/>
                    </a:solidFill>
                    <a:effectLst/>
                    <a:uLnTx/>
                    <a:uFillTx/>
                  </a:endParaRPr>
                </a:p>
              </p:txBody>
            </p:sp>
            <p:sp>
              <p:nvSpPr>
                <p:cNvPr id="298" name="Freeform: Shape 297">
                  <a:extLst>
                    <a:ext uri="{FF2B5EF4-FFF2-40B4-BE49-F238E27FC236}">
                      <a16:creationId xmlns:a16="http://schemas.microsoft.com/office/drawing/2014/main" id="{8FD4C4F4-ACD3-0246-6E9B-2DCC42AE2315}"/>
                    </a:ext>
                  </a:extLst>
                </p:cNvPr>
                <p:cNvSpPr/>
                <p:nvPr/>
              </p:nvSpPr>
              <p:spPr>
                <a:xfrm>
                  <a:off x="3911976" y="5069203"/>
                  <a:ext cx="28575" cy="28575"/>
                </a:xfrm>
                <a:custGeom>
                  <a:avLst/>
                  <a:gdLst>
                    <a:gd name="connsiteX0" fmla="*/ 28704 w 28575"/>
                    <a:gd name="connsiteY0" fmla="*/ 14352 h 28575"/>
                    <a:gd name="connsiteX1" fmla="*/ 14417 w 28575"/>
                    <a:gd name="connsiteY1" fmla="*/ 28639 h 28575"/>
                    <a:gd name="connsiteX2" fmla="*/ 129 w 28575"/>
                    <a:gd name="connsiteY2" fmla="*/ 14352 h 28575"/>
                    <a:gd name="connsiteX3" fmla="*/ 14417 w 28575"/>
                    <a:gd name="connsiteY3" fmla="*/ 64 h 28575"/>
                    <a:gd name="connsiteX4" fmla="*/ 28704 w 28575"/>
                    <a:gd name="connsiteY4" fmla="*/ 14352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8704" y="14352"/>
                      </a:moveTo>
                      <a:cubicBezTo>
                        <a:pt x="28704" y="22242"/>
                        <a:pt x="22307" y="28639"/>
                        <a:pt x="14417" y="28639"/>
                      </a:cubicBezTo>
                      <a:cubicBezTo>
                        <a:pt x="6526" y="28639"/>
                        <a:pt x="129" y="22242"/>
                        <a:pt x="129" y="14352"/>
                      </a:cubicBezTo>
                      <a:cubicBezTo>
                        <a:pt x="129" y="6461"/>
                        <a:pt x="6526" y="64"/>
                        <a:pt x="14417" y="64"/>
                      </a:cubicBezTo>
                      <a:cubicBezTo>
                        <a:pt x="22307" y="64"/>
                        <a:pt x="28704" y="6461"/>
                        <a:pt x="28704" y="14352"/>
                      </a:cubicBezTo>
                      <a:close/>
                    </a:path>
                  </a:pathLst>
                </a:custGeom>
                <a:grpFill/>
                <a:ln w="9525" cap="flat">
                  <a:solidFill>
                    <a:srgbClr val="000000"/>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225B61"/>
                    </a:solidFill>
                    <a:effectLst/>
                    <a:uLnTx/>
                    <a:uFillTx/>
                  </a:endParaRPr>
                </a:p>
              </p:txBody>
            </p:sp>
          </p:grpSp>
          <p:grpSp>
            <p:nvGrpSpPr>
              <p:cNvPr id="285" name="Group 284">
                <a:extLst>
                  <a:ext uri="{FF2B5EF4-FFF2-40B4-BE49-F238E27FC236}">
                    <a16:creationId xmlns:a16="http://schemas.microsoft.com/office/drawing/2014/main" id="{C3E43E03-797B-1BFC-88E9-D5204EA5C42B}"/>
                  </a:ext>
                </a:extLst>
              </p:cNvPr>
              <p:cNvGrpSpPr/>
              <p:nvPr/>
            </p:nvGrpSpPr>
            <p:grpSpPr>
              <a:xfrm>
                <a:off x="6910808" y="3542234"/>
                <a:ext cx="95015" cy="120928"/>
                <a:chOff x="3878639" y="6897922"/>
                <a:chExt cx="209550" cy="266701"/>
              </a:xfrm>
              <a:noFill/>
            </p:grpSpPr>
            <p:sp>
              <p:nvSpPr>
                <p:cNvPr id="290" name="Freeform: Shape 289">
                  <a:extLst>
                    <a:ext uri="{FF2B5EF4-FFF2-40B4-BE49-F238E27FC236}">
                      <a16:creationId xmlns:a16="http://schemas.microsoft.com/office/drawing/2014/main" id="{CD65F04E-15DD-7961-3DDF-2698B20CDA6E}"/>
                    </a:ext>
                  </a:extLst>
                </p:cNvPr>
                <p:cNvSpPr/>
                <p:nvPr/>
              </p:nvSpPr>
              <p:spPr>
                <a:xfrm>
                  <a:off x="3878639" y="6963318"/>
                  <a:ext cx="209550" cy="201305"/>
                </a:xfrm>
                <a:custGeom>
                  <a:avLst/>
                  <a:gdLst>
                    <a:gd name="connsiteX0" fmla="*/ 257 w 209550"/>
                    <a:gd name="connsiteY0" fmla="*/ 64 h 201305"/>
                    <a:gd name="connsiteX1" fmla="*/ 257 w 209550"/>
                    <a:gd name="connsiteY1" fmla="*/ 153880 h 201305"/>
                    <a:gd name="connsiteX2" fmla="*/ 283 w 209550"/>
                    <a:gd name="connsiteY2" fmla="*/ 153880 h 201305"/>
                    <a:gd name="connsiteX3" fmla="*/ 9812 w 209550"/>
                    <a:gd name="connsiteY3" fmla="*/ 173663 h 201305"/>
                    <a:gd name="connsiteX4" fmla="*/ 32901 w 209550"/>
                    <a:gd name="connsiteY4" fmla="*/ 188450 h 201305"/>
                    <a:gd name="connsiteX5" fmla="*/ 105214 w 209550"/>
                    <a:gd name="connsiteY5" fmla="*/ 201369 h 201305"/>
                    <a:gd name="connsiteX6" fmla="*/ 177354 w 209550"/>
                    <a:gd name="connsiteY6" fmla="*/ 188446 h 201305"/>
                    <a:gd name="connsiteX7" fmla="*/ 200323 w 209550"/>
                    <a:gd name="connsiteY7" fmla="*/ 173648 h 201305"/>
                    <a:gd name="connsiteX8" fmla="*/ 209789 w 209550"/>
                    <a:gd name="connsiteY8" fmla="*/ 153691 h 201305"/>
                    <a:gd name="connsiteX9" fmla="*/ 209807 w 209550"/>
                    <a:gd name="connsiteY9" fmla="*/ 153691 h 201305"/>
                    <a:gd name="connsiteX10" fmla="*/ 209806 w 209550"/>
                    <a:gd name="connsiteY10" fmla="*/ 64 h 201305"/>
                    <a:gd name="connsiteX11" fmla="*/ 206523 w 209550"/>
                    <a:gd name="connsiteY11" fmla="*/ 3281 h 201305"/>
                    <a:gd name="connsiteX12" fmla="*/ 180584 w 209550"/>
                    <a:gd name="connsiteY12" fmla="*/ 17990 h 201305"/>
                    <a:gd name="connsiteX13" fmla="*/ 105032 w 209550"/>
                    <a:gd name="connsiteY13" fmla="*/ 29917 h 201305"/>
                    <a:gd name="connsiteX14" fmla="*/ 29480 w 209550"/>
                    <a:gd name="connsiteY14" fmla="*/ 17990 h 201305"/>
                    <a:gd name="connsiteX15" fmla="*/ 3541 w 209550"/>
                    <a:gd name="connsiteY15" fmla="*/ 3281 h 201305"/>
                    <a:gd name="connsiteX16" fmla="*/ 257 w 209550"/>
                    <a:gd name="connsiteY16" fmla="*/ 64 h 201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9550" h="201305">
                      <a:moveTo>
                        <a:pt x="257" y="64"/>
                      </a:moveTo>
                      <a:lnTo>
                        <a:pt x="257" y="153880"/>
                      </a:lnTo>
                      <a:lnTo>
                        <a:pt x="283" y="153880"/>
                      </a:lnTo>
                      <a:cubicBezTo>
                        <a:pt x="625" y="161435"/>
                        <a:pt x="4343" y="168113"/>
                        <a:pt x="9812" y="173663"/>
                      </a:cubicBezTo>
                      <a:cubicBezTo>
                        <a:pt x="15536" y="179471"/>
                        <a:pt x="23515" y="184421"/>
                        <a:pt x="32901" y="188450"/>
                      </a:cubicBezTo>
                      <a:cubicBezTo>
                        <a:pt x="51701" y="196519"/>
                        <a:pt x="77270" y="201369"/>
                        <a:pt x="105214" y="201369"/>
                      </a:cubicBezTo>
                      <a:cubicBezTo>
                        <a:pt x="133157" y="201369"/>
                        <a:pt x="158641" y="196519"/>
                        <a:pt x="177354" y="188446"/>
                      </a:cubicBezTo>
                      <a:cubicBezTo>
                        <a:pt x="186698" y="184416"/>
                        <a:pt x="194634" y="179461"/>
                        <a:pt x="200323" y="173648"/>
                      </a:cubicBezTo>
                      <a:cubicBezTo>
                        <a:pt x="205807" y="168046"/>
                        <a:pt x="209504" y="161306"/>
                        <a:pt x="209789" y="153691"/>
                      </a:cubicBezTo>
                      <a:lnTo>
                        <a:pt x="209807" y="153691"/>
                      </a:lnTo>
                      <a:lnTo>
                        <a:pt x="209806" y="64"/>
                      </a:lnTo>
                      <a:cubicBezTo>
                        <a:pt x="208751" y="1205"/>
                        <a:pt x="207649" y="2278"/>
                        <a:pt x="206523" y="3281"/>
                      </a:cubicBezTo>
                      <a:cubicBezTo>
                        <a:pt x="199653" y="9400"/>
                        <a:pt x="190556" y="14232"/>
                        <a:pt x="180584" y="17990"/>
                      </a:cubicBezTo>
                      <a:cubicBezTo>
                        <a:pt x="160530" y="25546"/>
                        <a:pt x="133816" y="29917"/>
                        <a:pt x="105032" y="29917"/>
                      </a:cubicBezTo>
                      <a:cubicBezTo>
                        <a:pt x="76248" y="29917"/>
                        <a:pt x="49534" y="25546"/>
                        <a:pt x="29480" y="17990"/>
                      </a:cubicBezTo>
                      <a:cubicBezTo>
                        <a:pt x="19508" y="14232"/>
                        <a:pt x="10411" y="9400"/>
                        <a:pt x="3541" y="3281"/>
                      </a:cubicBezTo>
                      <a:cubicBezTo>
                        <a:pt x="2415" y="2278"/>
                        <a:pt x="1313" y="1205"/>
                        <a:pt x="257" y="64"/>
                      </a:cubicBezTo>
                      <a:close/>
                    </a:path>
                  </a:pathLst>
                </a:custGeom>
                <a:grpFill/>
                <a:ln w="9525" cap="flat">
                  <a:solidFill>
                    <a:srgbClr val="000000"/>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225B61"/>
                    </a:solidFill>
                    <a:effectLst/>
                    <a:uLnTx/>
                    <a:uFillTx/>
                  </a:endParaRPr>
                </a:p>
              </p:txBody>
            </p:sp>
            <p:sp>
              <p:nvSpPr>
                <p:cNvPr id="291" name="Freeform: Shape 290">
                  <a:extLst>
                    <a:ext uri="{FF2B5EF4-FFF2-40B4-BE49-F238E27FC236}">
                      <a16:creationId xmlns:a16="http://schemas.microsoft.com/office/drawing/2014/main" id="{3D57A4C1-9156-1418-5F4F-FACD985CF2E8}"/>
                    </a:ext>
                  </a:extLst>
                </p:cNvPr>
                <p:cNvSpPr/>
                <p:nvPr/>
              </p:nvSpPr>
              <p:spPr>
                <a:xfrm>
                  <a:off x="3878639" y="6897922"/>
                  <a:ext cx="209550" cy="85725"/>
                </a:xfrm>
                <a:custGeom>
                  <a:avLst/>
                  <a:gdLst>
                    <a:gd name="connsiteX0" fmla="*/ 209806 w 209550"/>
                    <a:gd name="connsiteY0" fmla="*/ 42771 h 85725"/>
                    <a:gd name="connsiteX1" fmla="*/ 209807 w 209550"/>
                    <a:gd name="connsiteY1" fmla="*/ 42927 h 85725"/>
                    <a:gd name="connsiteX2" fmla="*/ 209806 w 209550"/>
                    <a:gd name="connsiteY2" fmla="*/ 43082 h 85725"/>
                    <a:gd name="connsiteX3" fmla="*/ 200187 w 209550"/>
                    <a:gd name="connsiteY3" fmla="*/ 61565 h 85725"/>
                    <a:gd name="connsiteX4" fmla="*/ 177226 w 209550"/>
                    <a:gd name="connsiteY4" fmla="*/ 74474 h 85725"/>
                    <a:gd name="connsiteX5" fmla="*/ 105032 w 209550"/>
                    <a:gd name="connsiteY5" fmla="*/ 85789 h 85725"/>
                    <a:gd name="connsiteX6" fmla="*/ 32838 w 209550"/>
                    <a:gd name="connsiteY6" fmla="*/ 74474 h 85725"/>
                    <a:gd name="connsiteX7" fmla="*/ 12253 w 209550"/>
                    <a:gd name="connsiteY7" fmla="*/ 63539 h 85725"/>
                    <a:gd name="connsiteX8" fmla="*/ 11898 w 209550"/>
                    <a:gd name="connsiteY8" fmla="*/ 63261 h 85725"/>
                    <a:gd name="connsiteX9" fmla="*/ 9877 w 209550"/>
                    <a:gd name="connsiteY9" fmla="*/ 61565 h 85725"/>
                    <a:gd name="connsiteX10" fmla="*/ 257 w 209550"/>
                    <a:gd name="connsiteY10" fmla="*/ 42927 h 85725"/>
                    <a:gd name="connsiteX11" fmla="*/ 360 w 209550"/>
                    <a:gd name="connsiteY11" fmla="*/ 40889 h 85725"/>
                    <a:gd name="connsiteX12" fmla="*/ 438 w 209550"/>
                    <a:gd name="connsiteY12" fmla="*/ 40238 h 85725"/>
                    <a:gd name="connsiteX13" fmla="*/ 9877 w 209550"/>
                    <a:gd name="connsiteY13" fmla="*/ 24288 h 85725"/>
                    <a:gd name="connsiteX14" fmla="*/ 32838 w 209550"/>
                    <a:gd name="connsiteY14" fmla="*/ 11379 h 85725"/>
                    <a:gd name="connsiteX15" fmla="*/ 105032 w 209550"/>
                    <a:gd name="connsiteY15" fmla="*/ 64 h 85725"/>
                    <a:gd name="connsiteX16" fmla="*/ 177226 w 209550"/>
                    <a:gd name="connsiteY16" fmla="*/ 11379 h 85725"/>
                    <a:gd name="connsiteX17" fmla="*/ 200187 w 209550"/>
                    <a:gd name="connsiteY17" fmla="*/ 24288 h 85725"/>
                    <a:gd name="connsiteX18" fmla="*/ 201500 w 209550"/>
                    <a:gd name="connsiteY18" fmla="*/ 25510 h 85725"/>
                    <a:gd name="connsiteX19" fmla="*/ 209806 w 209550"/>
                    <a:gd name="connsiteY19" fmla="*/ 42771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09550" h="85725">
                      <a:moveTo>
                        <a:pt x="209806" y="42771"/>
                      </a:moveTo>
                      <a:lnTo>
                        <a:pt x="209807" y="42927"/>
                      </a:lnTo>
                      <a:lnTo>
                        <a:pt x="209806" y="43082"/>
                      </a:lnTo>
                      <a:cubicBezTo>
                        <a:pt x="209751" y="50314"/>
                        <a:pt x="205824" y="56544"/>
                        <a:pt x="200187" y="61565"/>
                      </a:cubicBezTo>
                      <a:cubicBezTo>
                        <a:pt x="194498" y="66633"/>
                        <a:pt x="186570" y="70953"/>
                        <a:pt x="177226" y="74474"/>
                      </a:cubicBezTo>
                      <a:cubicBezTo>
                        <a:pt x="158497" y="81531"/>
                        <a:pt x="132972" y="85789"/>
                        <a:pt x="105032" y="85789"/>
                      </a:cubicBezTo>
                      <a:cubicBezTo>
                        <a:pt x="77092" y="85789"/>
                        <a:pt x="51567" y="81531"/>
                        <a:pt x="32838" y="74474"/>
                      </a:cubicBezTo>
                      <a:cubicBezTo>
                        <a:pt x="24731" y="71420"/>
                        <a:pt x="17690" y="67763"/>
                        <a:pt x="12253" y="63539"/>
                      </a:cubicBezTo>
                      <a:lnTo>
                        <a:pt x="11898" y="63261"/>
                      </a:lnTo>
                      <a:cubicBezTo>
                        <a:pt x="11196" y="62705"/>
                        <a:pt x="10522" y="62140"/>
                        <a:pt x="9877" y="61565"/>
                      </a:cubicBezTo>
                      <a:cubicBezTo>
                        <a:pt x="4200" y="56508"/>
                        <a:pt x="257" y="50226"/>
                        <a:pt x="257" y="42927"/>
                      </a:cubicBezTo>
                      <a:cubicBezTo>
                        <a:pt x="257" y="42238"/>
                        <a:pt x="292" y="41559"/>
                        <a:pt x="360" y="40889"/>
                      </a:cubicBezTo>
                      <a:cubicBezTo>
                        <a:pt x="383" y="40671"/>
                        <a:pt x="408" y="40454"/>
                        <a:pt x="438" y="40238"/>
                      </a:cubicBezTo>
                      <a:cubicBezTo>
                        <a:pt x="1270" y="34076"/>
                        <a:pt x="4910" y="28712"/>
                        <a:pt x="9877" y="24288"/>
                      </a:cubicBezTo>
                      <a:cubicBezTo>
                        <a:pt x="15566" y="19220"/>
                        <a:pt x="23494" y="14900"/>
                        <a:pt x="32838" y="11379"/>
                      </a:cubicBezTo>
                      <a:cubicBezTo>
                        <a:pt x="51567" y="4322"/>
                        <a:pt x="77092" y="64"/>
                        <a:pt x="105032" y="64"/>
                      </a:cubicBezTo>
                      <a:cubicBezTo>
                        <a:pt x="132972" y="64"/>
                        <a:pt x="158497" y="4322"/>
                        <a:pt x="177226" y="11379"/>
                      </a:cubicBezTo>
                      <a:cubicBezTo>
                        <a:pt x="186570" y="14900"/>
                        <a:pt x="194498" y="19220"/>
                        <a:pt x="200187" y="24288"/>
                      </a:cubicBezTo>
                      <a:cubicBezTo>
                        <a:pt x="200636" y="24688"/>
                        <a:pt x="201074" y="25095"/>
                        <a:pt x="201500" y="25510"/>
                      </a:cubicBezTo>
                      <a:cubicBezTo>
                        <a:pt x="206425" y="30308"/>
                        <a:pt x="209756" y="36114"/>
                        <a:pt x="209806" y="42771"/>
                      </a:cubicBezTo>
                      <a:close/>
                    </a:path>
                  </a:pathLst>
                </a:custGeom>
                <a:grpFill/>
                <a:ln w="9525" cap="flat">
                  <a:solidFill>
                    <a:srgbClr val="000000"/>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225B61"/>
                    </a:solidFill>
                    <a:effectLst/>
                    <a:uLnTx/>
                    <a:uFillTx/>
                  </a:endParaRPr>
                </a:p>
              </p:txBody>
            </p:sp>
          </p:grpSp>
          <p:grpSp>
            <p:nvGrpSpPr>
              <p:cNvPr id="286" name="Group 285">
                <a:extLst>
                  <a:ext uri="{FF2B5EF4-FFF2-40B4-BE49-F238E27FC236}">
                    <a16:creationId xmlns:a16="http://schemas.microsoft.com/office/drawing/2014/main" id="{FDCFC4A6-F277-E771-CD65-B15200F22B79}"/>
                  </a:ext>
                </a:extLst>
              </p:cNvPr>
              <p:cNvGrpSpPr/>
              <p:nvPr/>
            </p:nvGrpSpPr>
            <p:grpSpPr>
              <a:xfrm>
                <a:off x="6451821" y="3544277"/>
                <a:ext cx="117689" cy="116843"/>
                <a:chOff x="5200133" y="3503044"/>
                <a:chExt cx="117689" cy="116843"/>
              </a:xfrm>
            </p:grpSpPr>
            <p:sp>
              <p:nvSpPr>
                <p:cNvPr id="287" name="Freeform: Shape 286">
                  <a:extLst>
                    <a:ext uri="{FF2B5EF4-FFF2-40B4-BE49-F238E27FC236}">
                      <a16:creationId xmlns:a16="http://schemas.microsoft.com/office/drawing/2014/main" id="{9894FBBD-513F-0DCE-66AF-D43F96593360}"/>
                    </a:ext>
                  </a:extLst>
                </p:cNvPr>
                <p:cNvSpPr/>
                <p:nvPr/>
              </p:nvSpPr>
              <p:spPr>
                <a:xfrm>
                  <a:off x="5200133" y="3503044"/>
                  <a:ext cx="112290" cy="116843"/>
                </a:xfrm>
                <a:custGeom>
                  <a:avLst/>
                  <a:gdLst>
                    <a:gd name="connsiteX0" fmla="*/ 132057 w 247650"/>
                    <a:gd name="connsiteY0" fmla="*/ 257946 h 257690"/>
                    <a:gd name="connsiteX1" fmla="*/ 19306 w 247650"/>
                    <a:gd name="connsiteY1" fmla="*/ 257946 h 257690"/>
                    <a:gd name="connsiteX2" fmla="*/ 256 w 247650"/>
                    <a:gd name="connsiteY2" fmla="*/ 238896 h 257690"/>
                    <a:gd name="connsiteX3" fmla="*/ 256 w 247650"/>
                    <a:gd name="connsiteY3" fmla="*/ 114007 h 257690"/>
                    <a:gd name="connsiteX4" fmla="*/ 6533 w 247650"/>
                    <a:gd name="connsiteY4" fmla="*/ 99873 h 257690"/>
                    <a:gd name="connsiteX5" fmla="*/ 111317 w 247650"/>
                    <a:gd name="connsiteY5" fmla="*/ 5173 h 257690"/>
                    <a:gd name="connsiteX6" fmla="*/ 136864 w 247650"/>
                    <a:gd name="connsiteY6" fmla="*/ 5174 h 257690"/>
                    <a:gd name="connsiteX7" fmla="*/ 241630 w 247650"/>
                    <a:gd name="connsiteY7" fmla="*/ 99874 h 257690"/>
                    <a:gd name="connsiteX8" fmla="*/ 247906 w 247650"/>
                    <a:gd name="connsiteY8" fmla="*/ 114006 h 257690"/>
                    <a:gd name="connsiteX9" fmla="*/ 247906 w 247650"/>
                    <a:gd name="connsiteY9" fmla="*/ 200834 h 257690"/>
                    <a:gd name="connsiteX10" fmla="*/ 243144 w 247650"/>
                    <a:gd name="connsiteY10" fmla="*/ 200036 h 257690"/>
                    <a:gd name="connsiteX11" fmla="*/ 229905 w 247650"/>
                    <a:gd name="connsiteY11" fmla="*/ 208895 h 257690"/>
                    <a:gd name="connsiteX12" fmla="*/ 228857 w 247650"/>
                    <a:gd name="connsiteY12" fmla="*/ 210133 h 257690"/>
                    <a:gd name="connsiteX13" fmla="*/ 227809 w 247650"/>
                    <a:gd name="connsiteY13" fmla="*/ 208895 h 257690"/>
                    <a:gd name="connsiteX14" fmla="*/ 226403 w 247650"/>
                    <a:gd name="connsiteY14" fmla="*/ 206275 h 257690"/>
                    <a:gd name="connsiteX15" fmla="*/ 214569 w 247650"/>
                    <a:gd name="connsiteY15" fmla="*/ 200036 h 257690"/>
                    <a:gd name="connsiteX16" fmla="*/ 203893 w 247650"/>
                    <a:gd name="connsiteY16" fmla="*/ 204748 h 257690"/>
                    <a:gd name="connsiteX17" fmla="*/ 201330 w 247650"/>
                    <a:gd name="connsiteY17" fmla="*/ 208799 h 257690"/>
                    <a:gd name="connsiteX18" fmla="*/ 200282 w 247650"/>
                    <a:gd name="connsiteY18" fmla="*/ 210038 h 257690"/>
                    <a:gd name="connsiteX19" fmla="*/ 199234 w 247650"/>
                    <a:gd name="connsiteY19" fmla="*/ 208799 h 257690"/>
                    <a:gd name="connsiteX20" fmla="*/ 185899 w 247650"/>
                    <a:gd name="connsiteY20" fmla="*/ 199941 h 257690"/>
                    <a:gd name="connsiteX21" fmla="*/ 175905 w 247650"/>
                    <a:gd name="connsiteY21" fmla="*/ 204154 h 257690"/>
                    <a:gd name="connsiteX22" fmla="*/ 172755 w 247650"/>
                    <a:gd name="connsiteY22" fmla="*/ 208799 h 257690"/>
                    <a:gd name="connsiteX23" fmla="*/ 171707 w 247650"/>
                    <a:gd name="connsiteY23" fmla="*/ 210038 h 257690"/>
                    <a:gd name="connsiteX24" fmla="*/ 170659 w 247650"/>
                    <a:gd name="connsiteY24" fmla="*/ 208799 h 257690"/>
                    <a:gd name="connsiteX25" fmla="*/ 157324 w 247650"/>
                    <a:gd name="connsiteY25" fmla="*/ 199941 h 257690"/>
                    <a:gd name="connsiteX26" fmla="*/ 144180 w 247650"/>
                    <a:gd name="connsiteY26" fmla="*/ 209085 h 257690"/>
                    <a:gd name="connsiteX27" fmla="*/ 143608 w 247650"/>
                    <a:gd name="connsiteY27" fmla="*/ 210323 h 257690"/>
                    <a:gd name="connsiteX28" fmla="*/ 142370 w 247650"/>
                    <a:gd name="connsiteY28" fmla="*/ 210704 h 257690"/>
                    <a:gd name="connsiteX29" fmla="*/ 131607 w 247650"/>
                    <a:gd name="connsiteY29" fmla="*/ 227754 h 257690"/>
                    <a:gd name="connsiteX30" fmla="*/ 143668 w 247650"/>
                    <a:gd name="connsiteY30" fmla="*/ 238774 h 257690"/>
                    <a:gd name="connsiteX31" fmla="*/ 143608 w 247650"/>
                    <a:gd name="connsiteY31" fmla="*/ 238898 h 257690"/>
                    <a:gd name="connsiteX32" fmla="*/ 142370 w 247650"/>
                    <a:gd name="connsiteY32" fmla="*/ 239279 h 257690"/>
                    <a:gd name="connsiteX33" fmla="*/ 131607 w 247650"/>
                    <a:gd name="connsiteY33" fmla="*/ 256329 h 257690"/>
                    <a:gd name="connsiteX34" fmla="*/ 132057 w 247650"/>
                    <a:gd name="connsiteY34" fmla="*/ 257946 h 257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47650" h="257690">
                      <a:moveTo>
                        <a:pt x="132057" y="257946"/>
                      </a:moveTo>
                      <a:lnTo>
                        <a:pt x="19306" y="257946"/>
                      </a:lnTo>
                      <a:cubicBezTo>
                        <a:pt x="8785" y="257946"/>
                        <a:pt x="256" y="249418"/>
                        <a:pt x="256" y="238896"/>
                      </a:cubicBezTo>
                      <a:lnTo>
                        <a:pt x="256" y="114007"/>
                      </a:lnTo>
                      <a:cubicBezTo>
                        <a:pt x="256" y="108620"/>
                        <a:pt x="2536" y="103485"/>
                        <a:pt x="6533" y="99873"/>
                      </a:cubicBezTo>
                      <a:lnTo>
                        <a:pt x="111317" y="5173"/>
                      </a:lnTo>
                      <a:cubicBezTo>
                        <a:pt x="118571" y="-1383"/>
                        <a:pt x="129610" y="-1383"/>
                        <a:pt x="136864" y="5174"/>
                      </a:cubicBezTo>
                      <a:lnTo>
                        <a:pt x="241630" y="99874"/>
                      </a:lnTo>
                      <a:cubicBezTo>
                        <a:pt x="245626" y="103485"/>
                        <a:pt x="247906" y="108620"/>
                        <a:pt x="247906" y="114006"/>
                      </a:cubicBezTo>
                      <a:lnTo>
                        <a:pt x="247906" y="200834"/>
                      </a:lnTo>
                      <a:cubicBezTo>
                        <a:pt x="246411" y="200314"/>
                        <a:pt x="244807" y="200036"/>
                        <a:pt x="243144" y="200036"/>
                      </a:cubicBezTo>
                      <a:cubicBezTo>
                        <a:pt x="237239" y="200036"/>
                        <a:pt x="232095" y="203465"/>
                        <a:pt x="229905" y="208895"/>
                      </a:cubicBezTo>
                      <a:cubicBezTo>
                        <a:pt x="229809" y="209276"/>
                        <a:pt x="229333" y="209752"/>
                        <a:pt x="228857" y="210133"/>
                      </a:cubicBezTo>
                      <a:cubicBezTo>
                        <a:pt x="228381" y="209752"/>
                        <a:pt x="228000" y="209276"/>
                        <a:pt x="227809" y="208895"/>
                      </a:cubicBezTo>
                      <a:cubicBezTo>
                        <a:pt x="227436" y="207961"/>
                        <a:pt x="226962" y="207085"/>
                        <a:pt x="226403" y="206275"/>
                      </a:cubicBezTo>
                      <a:cubicBezTo>
                        <a:pt x="223811" y="202421"/>
                        <a:pt x="219441" y="200036"/>
                        <a:pt x="214569" y="200036"/>
                      </a:cubicBezTo>
                      <a:cubicBezTo>
                        <a:pt x="210358" y="200036"/>
                        <a:pt x="206535" y="201779"/>
                        <a:pt x="203893" y="204748"/>
                      </a:cubicBezTo>
                      <a:cubicBezTo>
                        <a:pt x="202814" y="205914"/>
                        <a:pt x="201938" y="207276"/>
                        <a:pt x="201330" y="208799"/>
                      </a:cubicBezTo>
                      <a:cubicBezTo>
                        <a:pt x="201234" y="209180"/>
                        <a:pt x="200758" y="209657"/>
                        <a:pt x="200282" y="210038"/>
                      </a:cubicBezTo>
                      <a:cubicBezTo>
                        <a:pt x="199806" y="209657"/>
                        <a:pt x="199425" y="209180"/>
                        <a:pt x="199234" y="208799"/>
                      </a:cubicBezTo>
                      <a:cubicBezTo>
                        <a:pt x="197043" y="203465"/>
                        <a:pt x="191995" y="199941"/>
                        <a:pt x="185899" y="199941"/>
                      </a:cubicBezTo>
                      <a:cubicBezTo>
                        <a:pt x="182024" y="200003"/>
                        <a:pt x="178477" y="201542"/>
                        <a:pt x="175905" y="204154"/>
                      </a:cubicBezTo>
                      <a:cubicBezTo>
                        <a:pt x="174553" y="205442"/>
                        <a:pt x="173470" y="207010"/>
                        <a:pt x="172755" y="208799"/>
                      </a:cubicBezTo>
                      <a:cubicBezTo>
                        <a:pt x="172659" y="209180"/>
                        <a:pt x="172183" y="209657"/>
                        <a:pt x="171707" y="210038"/>
                      </a:cubicBezTo>
                      <a:cubicBezTo>
                        <a:pt x="171231" y="209657"/>
                        <a:pt x="170850" y="209180"/>
                        <a:pt x="170659" y="208799"/>
                      </a:cubicBezTo>
                      <a:cubicBezTo>
                        <a:pt x="168468" y="203465"/>
                        <a:pt x="163420" y="199941"/>
                        <a:pt x="157324" y="199941"/>
                      </a:cubicBezTo>
                      <a:cubicBezTo>
                        <a:pt x="151419" y="200036"/>
                        <a:pt x="146275" y="203561"/>
                        <a:pt x="144180" y="209085"/>
                      </a:cubicBezTo>
                      <a:cubicBezTo>
                        <a:pt x="143799" y="209942"/>
                        <a:pt x="143608" y="210323"/>
                        <a:pt x="143608" y="210323"/>
                      </a:cubicBezTo>
                      <a:cubicBezTo>
                        <a:pt x="143418" y="210419"/>
                        <a:pt x="143132" y="210514"/>
                        <a:pt x="142370" y="210704"/>
                      </a:cubicBezTo>
                      <a:cubicBezTo>
                        <a:pt x="134750" y="212419"/>
                        <a:pt x="129892" y="220134"/>
                        <a:pt x="131607" y="227754"/>
                      </a:cubicBezTo>
                      <a:cubicBezTo>
                        <a:pt x="132898" y="233696"/>
                        <a:pt x="137693" y="238002"/>
                        <a:pt x="143668" y="238774"/>
                      </a:cubicBezTo>
                      <a:lnTo>
                        <a:pt x="143608" y="238898"/>
                      </a:lnTo>
                      <a:cubicBezTo>
                        <a:pt x="143418" y="238994"/>
                        <a:pt x="143132" y="239089"/>
                        <a:pt x="142370" y="239279"/>
                      </a:cubicBezTo>
                      <a:cubicBezTo>
                        <a:pt x="134750" y="240994"/>
                        <a:pt x="129892" y="248709"/>
                        <a:pt x="131607" y="256329"/>
                      </a:cubicBezTo>
                      <a:cubicBezTo>
                        <a:pt x="131727" y="256882"/>
                        <a:pt x="131877" y="257423"/>
                        <a:pt x="132057" y="257946"/>
                      </a:cubicBezTo>
                      <a:close/>
                    </a:path>
                  </a:pathLst>
                </a:custGeom>
                <a:noFill/>
                <a:ln w="9525" cap="flat">
                  <a:solidFill>
                    <a:srgbClr val="000000"/>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225B61"/>
                    </a:solidFill>
                    <a:effectLst/>
                    <a:uLnTx/>
                    <a:uFillTx/>
                  </a:endParaRPr>
                </a:p>
              </p:txBody>
            </p:sp>
            <p:sp>
              <p:nvSpPr>
                <p:cNvPr id="288" name="Freeform: Shape 287">
                  <a:extLst>
                    <a:ext uri="{FF2B5EF4-FFF2-40B4-BE49-F238E27FC236}">
                      <a16:creationId xmlns:a16="http://schemas.microsoft.com/office/drawing/2014/main" id="{BAB66B16-E411-B327-11BE-FCD1FA96D635}"/>
                    </a:ext>
                  </a:extLst>
                </p:cNvPr>
                <p:cNvSpPr/>
                <p:nvPr/>
              </p:nvSpPr>
              <p:spPr>
                <a:xfrm>
                  <a:off x="5263836" y="3597909"/>
                  <a:ext cx="53986" cy="9021"/>
                </a:xfrm>
                <a:custGeom>
                  <a:avLst/>
                  <a:gdLst>
                    <a:gd name="connsiteX0" fmla="*/ 19396 w 119064"/>
                    <a:gd name="connsiteY0" fmla="*/ 15812 h 19896"/>
                    <a:gd name="connsiteX1" fmla="*/ 17206 w 119064"/>
                    <a:gd name="connsiteY1" fmla="*/ 13839 h 19896"/>
                    <a:gd name="connsiteX2" fmla="*/ 15421 w 119064"/>
                    <a:gd name="connsiteY2" fmla="*/ 15600 h 19896"/>
                    <a:gd name="connsiteX3" fmla="*/ 6065 w 119064"/>
                    <a:gd name="connsiteY3" fmla="*/ 20036 h 19896"/>
                    <a:gd name="connsiteX4" fmla="*/ 373 w 119064"/>
                    <a:gd name="connsiteY4" fmla="*/ 16434 h 19896"/>
                    <a:gd name="connsiteX5" fmla="*/ 3975 w 119064"/>
                    <a:gd name="connsiteY5" fmla="*/ 10743 h 19896"/>
                    <a:gd name="connsiteX6" fmla="*/ 9216 w 119064"/>
                    <a:gd name="connsiteY6" fmla="*/ 8374 h 19896"/>
                    <a:gd name="connsiteX7" fmla="*/ 12486 w 119064"/>
                    <a:gd name="connsiteY7" fmla="*/ 3297 h 19896"/>
                    <a:gd name="connsiteX8" fmla="*/ 16481 w 119064"/>
                    <a:gd name="connsiteY8" fmla="*/ 277 h 19896"/>
                    <a:gd name="connsiteX9" fmla="*/ 16916 w 119064"/>
                    <a:gd name="connsiteY9" fmla="*/ 256 h 19896"/>
                    <a:gd name="connsiteX10" fmla="*/ 21339 w 119064"/>
                    <a:gd name="connsiteY10" fmla="*/ 3223 h 19896"/>
                    <a:gd name="connsiteX11" fmla="*/ 25311 w 119064"/>
                    <a:gd name="connsiteY11" fmla="*/ 8347 h 19896"/>
                    <a:gd name="connsiteX12" fmla="*/ 31142 w 119064"/>
                    <a:gd name="connsiteY12" fmla="*/ 10627 h 19896"/>
                    <a:gd name="connsiteX13" fmla="*/ 37074 w 119064"/>
                    <a:gd name="connsiteY13" fmla="*/ 8326 h 19896"/>
                    <a:gd name="connsiteX14" fmla="*/ 41049 w 119064"/>
                    <a:gd name="connsiteY14" fmla="*/ 3330 h 19896"/>
                    <a:gd name="connsiteX15" fmla="*/ 43704 w 119064"/>
                    <a:gd name="connsiteY15" fmla="*/ 609 h 19896"/>
                    <a:gd name="connsiteX16" fmla="*/ 45503 w 119064"/>
                    <a:gd name="connsiteY16" fmla="*/ 256 h 19896"/>
                    <a:gd name="connsiteX17" fmla="*/ 47300 w 119064"/>
                    <a:gd name="connsiteY17" fmla="*/ 609 h 19896"/>
                    <a:gd name="connsiteX18" fmla="*/ 49957 w 119064"/>
                    <a:gd name="connsiteY18" fmla="*/ 3331 h 19896"/>
                    <a:gd name="connsiteX19" fmla="*/ 53883 w 119064"/>
                    <a:gd name="connsiteY19" fmla="*/ 8347 h 19896"/>
                    <a:gd name="connsiteX20" fmla="*/ 59714 w 119064"/>
                    <a:gd name="connsiteY20" fmla="*/ 10627 h 19896"/>
                    <a:gd name="connsiteX21" fmla="*/ 65647 w 119064"/>
                    <a:gd name="connsiteY21" fmla="*/ 8326 h 19896"/>
                    <a:gd name="connsiteX22" fmla="*/ 69657 w 119064"/>
                    <a:gd name="connsiteY22" fmla="*/ 3244 h 19896"/>
                    <a:gd name="connsiteX23" fmla="*/ 69676 w 119064"/>
                    <a:gd name="connsiteY23" fmla="*/ 3197 h 19896"/>
                    <a:gd name="connsiteX24" fmla="*/ 72254 w 119064"/>
                    <a:gd name="connsiteY24" fmla="*/ 620 h 19896"/>
                    <a:gd name="connsiteX25" fmla="*/ 72361 w 119064"/>
                    <a:gd name="connsiteY25" fmla="*/ 577 h 19896"/>
                    <a:gd name="connsiteX26" fmla="*/ 75790 w 119064"/>
                    <a:gd name="connsiteY26" fmla="*/ 577 h 19896"/>
                    <a:gd name="connsiteX27" fmla="*/ 75899 w 119064"/>
                    <a:gd name="connsiteY27" fmla="*/ 620 h 19896"/>
                    <a:gd name="connsiteX28" fmla="*/ 78487 w 119064"/>
                    <a:gd name="connsiteY28" fmla="*/ 3223 h 19896"/>
                    <a:gd name="connsiteX29" fmla="*/ 82458 w 119064"/>
                    <a:gd name="connsiteY29" fmla="*/ 8347 h 19896"/>
                    <a:gd name="connsiteX30" fmla="*/ 88289 w 119064"/>
                    <a:gd name="connsiteY30" fmla="*/ 10627 h 19896"/>
                    <a:gd name="connsiteX31" fmla="*/ 94222 w 119064"/>
                    <a:gd name="connsiteY31" fmla="*/ 8326 h 19896"/>
                    <a:gd name="connsiteX32" fmla="*/ 98241 w 119064"/>
                    <a:gd name="connsiteY32" fmla="*/ 3223 h 19896"/>
                    <a:gd name="connsiteX33" fmla="*/ 100825 w 119064"/>
                    <a:gd name="connsiteY33" fmla="*/ 622 h 19896"/>
                    <a:gd name="connsiteX34" fmla="*/ 101188 w 119064"/>
                    <a:gd name="connsiteY34" fmla="*/ 487 h 19896"/>
                    <a:gd name="connsiteX35" fmla="*/ 102662 w 119064"/>
                    <a:gd name="connsiteY35" fmla="*/ 256 h 19896"/>
                    <a:gd name="connsiteX36" fmla="*/ 104448 w 119064"/>
                    <a:gd name="connsiteY36" fmla="*/ 609 h 19896"/>
                    <a:gd name="connsiteX37" fmla="*/ 106047 w 119064"/>
                    <a:gd name="connsiteY37" fmla="*/ 1680 h 19896"/>
                    <a:gd name="connsiteX38" fmla="*/ 107091 w 119064"/>
                    <a:gd name="connsiteY38" fmla="*/ 3297 h 19896"/>
                    <a:gd name="connsiteX39" fmla="*/ 110361 w 119064"/>
                    <a:gd name="connsiteY39" fmla="*/ 8374 h 19896"/>
                    <a:gd name="connsiteX40" fmla="*/ 115603 w 119064"/>
                    <a:gd name="connsiteY40" fmla="*/ 10743 h 19896"/>
                    <a:gd name="connsiteX41" fmla="*/ 119203 w 119064"/>
                    <a:gd name="connsiteY41" fmla="*/ 16434 h 19896"/>
                    <a:gd name="connsiteX42" fmla="*/ 113512 w 119064"/>
                    <a:gd name="connsiteY42" fmla="*/ 20036 h 19896"/>
                    <a:gd name="connsiteX43" fmla="*/ 104156 w 119064"/>
                    <a:gd name="connsiteY43" fmla="*/ 15600 h 19896"/>
                    <a:gd name="connsiteX44" fmla="*/ 102350 w 119064"/>
                    <a:gd name="connsiteY44" fmla="*/ 13814 h 19896"/>
                    <a:gd name="connsiteX45" fmla="*/ 100083 w 119064"/>
                    <a:gd name="connsiteY45" fmla="*/ 15834 h 19896"/>
                    <a:gd name="connsiteX46" fmla="*/ 88289 w 119064"/>
                    <a:gd name="connsiteY46" fmla="*/ 20152 h 19896"/>
                    <a:gd name="connsiteX47" fmla="*/ 76544 w 119064"/>
                    <a:gd name="connsiteY47" fmla="*/ 15812 h 19896"/>
                    <a:gd name="connsiteX48" fmla="*/ 74055 w 119064"/>
                    <a:gd name="connsiteY48" fmla="*/ 13526 h 19896"/>
                    <a:gd name="connsiteX49" fmla="*/ 71508 w 119064"/>
                    <a:gd name="connsiteY49" fmla="*/ 15834 h 19896"/>
                    <a:gd name="connsiteX50" fmla="*/ 59714 w 119064"/>
                    <a:gd name="connsiteY50" fmla="*/ 20152 h 19896"/>
                    <a:gd name="connsiteX51" fmla="*/ 47969 w 119064"/>
                    <a:gd name="connsiteY51" fmla="*/ 15812 h 19896"/>
                    <a:gd name="connsiteX52" fmla="*/ 45481 w 119064"/>
                    <a:gd name="connsiteY52" fmla="*/ 13527 h 19896"/>
                    <a:gd name="connsiteX53" fmla="*/ 42935 w 119064"/>
                    <a:gd name="connsiteY53" fmla="*/ 15834 h 19896"/>
                    <a:gd name="connsiteX54" fmla="*/ 31142 w 119064"/>
                    <a:gd name="connsiteY54" fmla="*/ 20152 h 19896"/>
                    <a:gd name="connsiteX55" fmla="*/ 19396 w 119064"/>
                    <a:gd name="connsiteY55" fmla="*/ 15812 h 19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19064" h="19896">
                      <a:moveTo>
                        <a:pt x="19396" y="15812"/>
                      </a:moveTo>
                      <a:cubicBezTo>
                        <a:pt x="18623" y="15201"/>
                        <a:pt x="17891" y="14539"/>
                        <a:pt x="17206" y="13839"/>
                      </a:cubicBezTo>
                      <a:cubicBezTo>
                        <a:pt x="16654" y="14464"/>
                        <a:pt x="16060" y="15051"/>
                        <a:pt x="15421" y="15600"/>
                      </a:cubicBezTo>
                      <a:cubicBezTo>
                        <a:pt x="12740" y="17902"/>
                        <a:pt x="9577" y="19245"/>
                        <a:pt x="6065" y="20036"/>
                      </a:cubicBezTo>
                      <a:cubicBezTo>
                        <a:pt x="3499" y="20613"/>
                        <a:pt x="950" y="19001"/>
                        <a:pt x="373" y="16434"/>
                      </a:cubicBezTo>
                      <a:cubicBezTo>
                        <a:pt x="-204" y="13868"/>
                        <a:pt x="1408" y="11320"/>
                        <a:pt x="3975" y="10743"/>
                      </a:cubicBezTo>
                      <a:cubicBezTo>
                        <a:pt x="6415" y="10193"/>
                        <a:pt x="8023" y="9399"/>
                        <a:pt x="9216" y="8374"/>
                      </a:cubicBezTo>
                      <a:cubicBezTo>
                        <a:pt x="10411" y="7348"/>
                        <a:pt x="11507" y="5820"/>
                        <a:pt x="12486" y="3297"/>
                      </a:cubicBezTo>
                      <a:cubicBezTo>
                        <a:pt x="13160" y="1559"/>
                        <a:pt x="14744" y="442"/>
                        <a:pt x="16481" y="277"/>
                      </a:cubicBezTo>
                      <a:cubicBezTo>
                        <a:pt x="16627" y="264"/>
                        <a:pt x="16771" y="257"/>
                        <a:pt x="16916" y="256"/>
                      </a:cubicBezTo>
                      <a:cubicBezTo>
                        <a:pt x="18799" y="252"/>
                        <a:pt x="20584" y="1372"/>
                        <a:pt x="21339" y="3223"/>
                      </a:cubicBezTo>
                      <a:cubicBezTo>
                        <a:pt x="22031" y="4922"/>
                        <a:pt x="23434" y="6861"/>
                        <a:pt x="25311" y="8347"/>
                      </a:cubicBezTo>
                      <a:cubicBezTo>
                        <a:pt x="27173" y="9822"/>
                        <a:pt x="29205" y="10627"/>
                        <a:pt x="31142" y="10627"/>
                      </a:cubicBezTo>
                      <a:cubicBezTo>
                        <a:pt x="33088" y="10627"/>
                        <a:pt x="35166" y="9814"/>
                        <a:pt x="37074" y="8326"/>
                      </a:cubicBezTo>
                      <a:cubicBezTo>
                        <a:pt x="38953" y="6859"/>
                        <a:pt x="40353" y="4972"/>
                        <a:pt x="41049" y="3330"/>
                      </a:cubicBezTo>
                      <a:cubicBezTo>
                        <a:pt x="41502" y="2137"/>
                        <a:pt x="42430" y="1129"/>
                        <a:pt x="43704" y="609"/>
                      </a:cubicBezTo>
                      <a:cubicBezTo>
                        <a:pt x="44293" y="369"/>
                        <a:pt x="44903" y="256"/>
                        <a:pt x="45503" y="256"/>
                      </a:cubicBezTo>
                      <a:cubicBezTo>
                        <a:pt x="46102" y="256"/>
                        <a:pt x="46711" y="369"/>
                        <a:pt x="47300" y="609"/>
                      </a:cubicBezTo>
                      <a:cubicBezTo>
                        <a:pt x="48575" y="1129"/>
                        <a:pt x="49503" y="2138"/>
                        <a:pt x="49957" y="3331"/>
                      </a:cubicBezTo>
                      <a:cubicBezTo>
                        <a:pt x="50663" y="5004"/>
                        <a:pt x="52046" y="6892"/>
                        <a:pt x="53883" y="8347"/>
                      </a:cubicBezTo>
                      <a:cubicBezTo>
                        <a:pt x="55745" y="9822"/>
                        <a:pt x="57778" y="10627"/>
                        <a:pt x="59714" y="10627"/>
                      </a:cubicBezTo>
                      <a:cubicBezTo>
                        <a:pt x="61660" y="10627"/>
                        <a:pt x="63739" y="9814"/>
                        <a:pt x="65647" y="8326"/>
                      </a:cubicBezTo>
                      <a:cubicBezTo>
                        <a:pt x="67559" y="6833"/>
                        <a:pt x="68975" y="4906"/>
                        <a:pt x="69657" y="3244"/>
                      </a:cubicBezTo>
                      <a:lnTo>
                        <a:pt x="69676" y="3197"/>
                      </a:lnTo>
                      <a:cubicBezTo>
                        <a:pt x="70179" y="1984"/>
                        <a:pt x="71127" y="1087"/>
                        <a:pt x="72254" y="620"/>
                      </a:cubicBezTo>
                      <a:lnTo>
                        <a:pt x="72361" y="577"/>
                      </a:lnTo>
                      <a:cubicBezTo>
                        <a:pt x="73428" y="166"/>
                        <a:pt x="74644" y="134"/>
                        <a:pt x="75790" y="577"/>
                      </a:cubicBezTo>
                      <a:lnTo>
                        <a:pt x="75899" y="620"/>
                      </a:lnTo>
                      <a:cubicBezTo>
                        <a:pt x="77033" y="1090"/>
                        <a:pt x="77987" y="1996"/>
                        <a:pt x="78487" y="3223"/>
                      </a:cubicBezTo>
                      <a:cubicBezTo>
                        <a:pt x="79179" y="4922"/>
                        <a:pt x="80582" y="6861"/>
                        <a:pt x="82458" y="8347"/>
                      </a:cubicBezTo>
                      <a:cubicBezTo>
                        <a:pt x="84320" y="9822"/>
                        <a:pt x="86353" y="10627"/>
                        <a:pt x="88289" y="10627"/>
                      </a:cubicBezTo>
                      <a:cubicBezTo>
                        <a:pt x="90235" y="10627"/>
                        <a:pt x="92314" y="9814"/>
                        <a:pt x="94222" y="8326"/>
                      </a:cubicBezTo>
                      <a:cubicBezTo>
                        <a:pt x="96141" y="6826"/>
                        <a:pt x="97562" y="4890"/>
                        <a:pt x="98241" y="3223"/>
                      </a:cubicBezTo>
                      <a:cubicBezTo>
                        <a:pt x="98740" y="1997"/>
                        <a:pt x="99691" y="1092"/>
                        <a:pt x="100825" y="622"/>
                      </a:cubicBezTo>
                      <a:cubicBezTo>
                        <a:pt x="100944" y="572"/>
                        <a:pt x="101065" y="528"/>
                        <a:pt x="101188" y="487"/>
                      </a:cubicBezTo>
                      <a:cubicBezTo>
                        <a:pt x="101675" y="330"/>
                        <a:pt x="102173" y="255"/>
                        <a:pt x="102662" y="256"/>
                      </a:cubicBezTo>
                      <a:cubicBezTo>
                        <a:pt x="103257" y="258"/>
                        <a:pt x="103862" y="371"/>
                        <a:pt x="104448" y="609"/>
                      </a:cubicBezTo>
                      <a:cubicBezTo>
                        <a:pt x="105068" y="863"/>
                        <a:pt x="105606" y="1230"/>
                        <a:pt x="106047" y="1680"/>
                      </a:cubicBezTo>
                      <a:cubicBezTo>
                        <a:pt x="106489" y="2129"/>
                        <a:pt x="106848" y="2673"/>
                        <a:pt x="107091" y="3297"/>
                      </a:cubicBezTo>
                      <a:cubicBezTo>
                        <a:pt x="108069" y="5820"/>
                        <a:pt x="109167" y="7348"/>
                        <a:pt x="110361" y="8374"/>
                      </a:cubicBezTo>
                      <a:cubicBezTo>
                        <a:pt x="111555" y="9399"/>
                        <a:pt x="113163" y="10193"/>
                        <a:pt x="115603" y="10743"/>
                      </a:cubicBezTo>
                      <a:cubicBezTo>
                        <a:pt x="118169" y="11320"/>
                        <a:pt x="119781" y="13868"/>
                        <a:pt x="119203" y="16434"/>
                      </a:cubicBezTo>
                      <a:cubicBezTo>
                        <a:pt x="118626" y="19001"/>
                        <a:pt x="116078" y="20613"/>
                        <a:pt x="113512" y="20036"/>
                      </a:cubicBezTo>
                      <a:cubicBezTo>
                        <a:pt x="109999" y="19245"/>
                        <a:pt x="106836" y="17902"/>
                        <a:pt x="104156" y="15600"/>
                      </a:cubicBezTo>
                      <a:cubicBezTo>
                        <a:pt x="103509" y="15045"/>
                        <a:pt x="102908" y="14448"/>
                        <a:pt x="102350" y="13814"/>
                      </a:cubicBezTo>
                      <a:cubicBezTo>
                        <a:pt x="101640" y="14533"/>
                        <a:pt x="100882" y="15210"/>
                        <a:pt x="100083" y="15834"/>
                      </a:cubicBezTo>
                      <a:cubicBezTo>
                        <a:pt x="96949" y="18279"/>
                        <a:pt x="92866" y="20152"/>
                        <a:pt x="88289" y="20152"/>
                      </a:cubicBezTo>
                      <a:cubicBezTo>
                        <a:pt x="83704" y="20152"/>
                        <a:pt x="79648" y="18272"/>
                        <a:pt x="76544" y="15812"/>
                      </a:cubicBezTo>
                      <a:cubicBezTo>
                        <a:pt x="75657" y="15110"/>
                        <a:pt x="74823" y="14343"/>
                        <a:pt x="74055" y="13526"/>
                      </a:cubicBezTo>
                      <a:cubicBezTo>
                        <a:pt x="73266" y="14352"/>
                        <a:pt x="72413" y="15127"/>
                        <a:pt x="71508" y="15834"/>
                      </a:cubicBezTo>
                      <a:cubicBezTo>
                        <a:pt x="68374" y="18279"/>
                        <a:pt x="64291" y="20152"/>
                        <a:pt x="59714" y="20152"/>
                      </a:cubicBezTo>
                      <a:cubicBezTo>
                        <a:pt x="55129" y="20152"/>
                        <a:pt x="51073" y="18272"/>
                        <a:pt x="47969" y="15812"/>
                      </a:cubicBezTo>
                      <a:cubicBezTo>
                        <a:pt x="47082" y="15110"/>
                        <a:pt x="46249" y="14343"/>
                        <a:pt x="45481" y="13527"/>
                      </a:cubicBezTo>
                      <a:cubicBezTo>
                        <a:pt x="44693" y="14353"/>
                        <a:pt x="43840" y="15127"/>
                        <a:pt x="42935" y="15834"/>
                      </a:cubicBezTo>
                      <a:cubicBezTo>
                        <a:pt x="39801" y="18279"/>
                        <a:pt x="35718" y="20152"/>
                        <a:pt x="31142" y="20152"/>
                      </a:cubicBezTo>
                      <a:cubicBezTo>
                        <a:pt x="26556" y="20152"/>
                        <a:pt x="22500" y="18272"/>
                        <a:pt x="19396" y="15812"/>
                      </a:cubicBezTo>
                      <a:close/>
                    </a:path>
                  </a:pathLst>
                </a:custGeom>
                <a:noFill/>
                <a:ln w="3175" cap="flat">
                  <a:solidFill>
                    <a:srgbClr val="000000"/>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225B61"/>
                    </a:solidFill>
                    <a:effectLst/>
                    <a:uLnTx/>
                    <a:uFillTx/>
                  </a:endParaRPr>
                </a:p>
              </p:txBody>
            </p:sp>
            <p:sp>
              <p:nvSpPr>
                <p:cNvPr id="289" name="Freeform: Shape 288">
                  <a:extLst>
                    <a:ext uri="{FF2B5EF4-FFF2-40B4-BE49-F238E27FC236}">
                      <a16:creationId xmlns:a16="http://schemas.microsoft.com/office/drawing/2014/main" id="{BF510A2C-E4C3-3D62-847F-9D2BFB7DF3B6}"/>
                    </a:ext>
                  </a:extLst>
                </p:cNvPr>
                <p:cNvSpPr/>
                <p:nvPr/>
              </p:nvSpPr>
              <p:spPr>
                <a:xfrm>
                  <a:off x="5263836" y="3610866"/>
                  <a:ext cx="53986" cy="9021"/>
                </a:xfrm>
                <a:custGeom>
                  <a:avLst/>
                  <a:gdLst>
                    <a:gd name="connsiteX0" fmla="*/ 19396 w 119064"/>
                    <a:gd name="connsiteY0" fmla="*/ 15812 h 19896"/>
                    <a:gd name="connsiteX1" fmla="*/ 17206 w 119064"/>
                    <a:gd name="connsiteY1" fmla="*/ 13839 h 19896"/>
                    <a:gd name="connsiteX2" fmla="*/ 15421 w 119064"/>
                    <a:gd name="connsiteY2" fmla="*/ 15600 h 19896"/>
                    <a:gd name="connsiteX3" fmla="*/ 6065 w 119064"/>
                    <a:gd name="connsiteY3" fmla="*/ 20036 h 19896"/>
                    <a:gd name="connsiteX4" fmla="*/ 373 w 119064"/>
                    <a:gd name="connsiteY4" fmla="*/ 16434 h 19896"/>
                    <a:gd name="connsiteX5" fmla="*/ 3975 w 119064"/>
                    <a:gd name="connsiteY5" fmla="*/ 10743 h 19896"/>
                    <a:gd name="connsiteX6" fmla="*/ 9216 w 119064"/>
                    <a:gd name="connsiteY6" fmla="*/ 8374 h 19896"/>
                    <a:gd name="connsiteX7" fmla="*/ 12486 w 119064"/>
                    <a:gd name="connsiteY7" fmla="*/ 3297 h 19896"/>
                    <a:gd name="connsiteX8" fmla="*/ 16481 w 119064"/>
                    <a:gd name="connsiteY8" fmla="*/ 277 h 19896"/>
                    <a:gd name="connsiteX9" fmla="*/ 16916 w 119064"/>
                    <a:gd name="connsiteY9" fmla="*/ 256 h 19896"/>
                    <a:gd name="connsiteX10" fmla="*/ 21339 w 119064"/>
                    <a:gd name="connsiteY10" fmla="*/ 3223 h 19896"/>
                    <a:gd name="connsiteX11" fmla="*/ 25311 w 119064"/>
                    <a:gd name="connsiteY11" fmla="*/ 8347 h 19896"/>
                    <a:gd name="connsiteX12" fmla="*/ 31142 w 119064"/>
                    <a:gd name="connsiteY12" fmla="*/ 10627 h 19896"/>
                    <a:gd name="connsiteX13" fmla="*/ 37074 w 119064"/>
                    <a:gd name="connsiteY13" fmla="*/ 8326 h 19896"/>
                    <a:gd name="connsiteX14" fmla="*/ 41049 w 119064"/>
                    <a:gd name="connsiteY14" fmla="*/ 3330 h 19896"/>
                    <a:gd name="connsiteX15" fmla="*/ 43704 w 119064"/>
                    <a:gd name="connsiteY15" fmla="*/ 609 h 19896"/>
                    <a:gd name="connsiteX16" fmla="*/ 45503 w 119064"/>
                    <a:gd name="connsiteY16" fmla="*/ 256 h 19896"/>
                    <a:gd name="connsiteX17" fmla="*/ 47300 w 119064"/>
                    <a:gd name="connsiteY17" fmla="*/ 609 h 19896"/>
                    <a:gd name="connsiteX18" fmla="*/ 49957 w 119064"/>
                    <a:gd name="connsiteY18" fmla="*/ 3331 h 19896"/>
                    <a:gd name="connsiteX19" fmla="*/ 53883 w 119064"/>
                    <a:gd name="connsiteY19" fmla="*/ 8347 h 19896"/>
                    <a:gd name="connsiteX20" fmla="*/ 59714 w 119064"/>
                    <a:gd name="connsiteY20" fmla="*/ 10627 h 19896"/>
                    <a:gd name="connsiteX21" fmla="*/ 65647 w 119064"/>
                    <a:gd name="connsiteY21" fmla="*/ 8326 h 19896"/>
                    <a:gd name="connsiteX22" fmla="*/ 69657 w 119064"/>
                    <a:gd name="connsiteY22" fmla="*/ 3244 h 19896"/>
                    <a:gd name="connsiteX23" fmla="*/ 69676 w 119064"/>
                    <a:gd name="connsiteY23" fmla="*/ 3197 h 19896"/>
                    <a:gd name="connsiteX24" fmla="*/ 72254 w 119064"/>
                    <a:gd name="connsiteY24" fmla="*/ 620 h 19896"/>
                    <a:gd name="connsiteX25" fmla="*/ 72361 w 119064"/>
                    <a:gd name="connsiteY25" fmla="*/ 577 h 19896"/>
                    <a:gd name="connsiteX26" fmla="*/ 75790 w 119064"/>
                    <a:gd name="connsiteY26" fmla="*/ 577 h 19896"/>
                    <a:gd name="connsiteX27" fmla="*/ 75899 w 119064"/>
                    <a:gd name="connsiteY27" fmla="*/ 620 h 19896"/>
                    <a:gd name="connsiteX28" fmla="*/ 78487 w 119064"/>
                    <a:gd name="connsiteY28" fmla="*/ 3223 h 19896"/>
                    <a:gd name="connsiteX29" fmla="*/ 82458 w 119064"/>
                    <a:gd name="connsiteY29" fmla="*/ 8347 h 19896"/>
                    <a:gd name="connsiteX30" fmla="*/ 88289 w 119064"/>
                    <a:gd name="connsiteY30" fmla="*/ 10627 h 19896"/>
                    <a:gd name="connsiteX31" fmla="*/ 94222 w 119064"/>
                    <a:gd name="connsiteY31" fmla="*/ 8326 h 19896"/>
                    <a:gd name="connsiteX32" fmla="*/ 98241 w 119064"/>
                    <a:gd name="connsiteY32" fmla="*/ 3223 h 19896"/>
                    <a:gd name="connsiteX33" fmla="*/ 100825 w 119064"/>
                    <a:gd name="connsiteY33" fmla="*/ 622 h 19896"/>
                    <a:gd name="connsiteX34" fmla="*/ 101188 w 119064"/>
                    <a:gd name="connsiteY34" fmla="*/ 487 h 19896"/>
                    <a:gd name="connsiteX35" fmla="*/ 102662 w 119064"/>
                    <a:gd name="connsiteY35" fmla="*/ 256 h 19896"/>
                    <a:gd name="connsiteX36" fmla="*/ 104448 w 119064"/>
                    <a:gd name="connsiteY36" fmla="*/ 609 h 19896"/>
                    <a:gd name="connsiteX37" fmla="*/ 106047 w 119064"/>
                    <a:gd name="connsiteY37" fmla="*/ 1680 h 19896"/>
                    <a:gd name="connsiteX38" fmla="*/ 107091 w 119064"/>
                    <a:gd name="connsiteY38" fmla="*/ 3297 h 19896"/>
                    <a:gd name="connsiteX39" fmla="*/ 110361 w 119064"/>
                    <a:gd name="connsiteY39" fmla="*/ 8374 h 19896"/>
                    <a:gd name="connsiteX40" fmla="*/ 115603 w 119064"/>
                    <a:gd name="connsiteY40" fmla="*/ 10743 h 19896"/>
                    <a:gd name="connsiteX41" fmla="*/ 119203 w 119064"/>
                    <a:gd name="connsiteY41" fmla="*/ 16434 h 19896"/>
                    <a:gd name="connsiteX42" fmla="*/ 113512 w 119064"/>
                    <a:gd name="connsiteY42" fmla="*/ 20036 h 19896"/>
                    <a:gd name="connsiteX43" fmla="*/ 104156 w 119064"/>
                    <a:gd name="connsiteY43" fmla="*/ 15600 h 19896"/>
                    <a:gd name="connsiteX44" fmla="*/ 102350 w 119064"/>
                    <a:gd name="connsiteY44" fmla="*/ 13814 h 19896"/>
                    <a:gd name="connsiteX45" fmla="*/ 100083 w 119064"/>
                    <a:gd name="connsiteY45" fmla="*/ 15834 h 19896"/>
                    <a:gd name="connsiteX46" fmla="*/ 88289 w 119064"/>
                    <a:gd name="connsiteY46" fmla="*/ 20152 h 19896"/>
                    <a:gd name="connsiteX47" fmla="*/ 76544 w 119064"/>
                    <a:gd name="connsiteY47" fmla="*/ 15812 h 19896"/>
                    <a:gd name="connsiteX48" fmla="*/ 74055 w 119064"/>
                    <a:gd name="connsiteY48" fmla="*/ 13526 h 19896"/>
                    <a:gd name="connsiteX49" fmla="*/ 71508 w 119064"/>
                    <a:gd name="connsiteY49" fmla="*/ 15834 h 19896"/>
                    <a:gd name="connsiteX50" fmla="*/ 59714 w 119064"/>
                    <a:gd name="connsiteY50" fmla="*/ 20152 h 19896"/>
                    <a:gd name="connsiteX51" fmla="*/ 47969 w 119064"/>
                    <a:gd name="connsiteY51" fmla="*/ 15812 h 19896"/>
                    <a:gd name="connsiteX52" fmla="*/ 45481 w 119064"/>
                    <a:gd name="connsiteY52" fmla="*/ 13527 h 19896"/>
                    <a:gd name="connsiteX53" fmla="*/ 42935 w 119064"/>
                    <a:gd name="connsiteY53" fmla="*/ 15834 h 19896"/>
                    <a:gd name="connsiteX54" fmla="*/ 31142 w 119064"/>
                    <a:gd name="connsiteY54" fmla="*/ 20152 h 19896"/>
                    <a:gd name="connsiteX55" fmla="*/ 19396 w 119064"/>
                    <a:gd name="connsiteY55" fmla="*/ 15812 h 19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19064" h="19896">
                      <a:moveTo>
                        <a:pt x="19396" y="15812"/>
                      </a:moveTo>
                      <a:cubicBezTo>
                        <a:pt x="18623" y="15201"/>
                        <a:pt x="17891" y="14539"/>
                        <a:pt x="17206" y="13839"/>
                      </a:cubicBezTo>
                      <a:cubicBezTo>
                        <a:pt x="16654" y="14464"/>
                        <a:pt x="16060" y="15051"/>
                        <a:pt x="15421" y="15600"/>
                      </a:cubicBezTo>
                      <a:cubicBezTo>
                        <a:pt x="12740" y="17902"/>
                        <a:pt x="9577" y="19245"/>
                        <a:pt x="6065" y="20036"/>
                      </a:cubicBezTo>
                      <a:cubicBezTo>
                        <a:pt x="3499" y="20613"/>
                        <a:pt x="950" y="19001"/>
                        <a:pt x="373" y="16434"/>
                      </a:cubicBezTo>
                      <a:cubicBezTo>
                        <a:pt x="-204" y="13868"/>
                        <a:pt x="1408" y="11320"/>
                        <a:pt x="3975" y="10743"/>
                      </a:cubicBezTo>
                      <a:cubicBezTo>
                        <a:pt x="6415" y="10193"/>
                        <a:pt x="8023" y="9399"/>
                        <a:pt x="9216" y="8374"/>
                      </a:cubicBezTo>
                      <a:cubicBezTo>
                        <a:pt x="10411" y="7348"/>
                        <a:pt x="11507" y="5820"/>
                        <a:pt x="12486" y="3297"/>
                      </a:cubicBezTo>
                      <a:cubicBezTo>
                        <a:pt x="13160" y="1559"/>
                        <a:pt x="14744" y="442"/>
                        <a:pt x="16481" y="277"/>
                      </a:cubicBezTo>
                      <a:cubicBezTo>
                        <a:pt x="16627" y="264"/>
                        <a:pt x="16771" y="257"/>
                        <a:pt x="16916" y="256"/>
                      </a:cubicBezTo>
                      <a:cubicBezTo>
                        <a:pt x="18799" y="252"/>
                        <a:pt x="20584" y="1372"/>
                        <a:pt x="21339" y="3223"/>
                      </a:cubicBezTo>
                      <a:cubicBezTo>
                        <a:pt x="22031" y="4922"/>
                        <a:pt x="23434" y="6861"/>
                        <a:pt x="25311" y="8347"/>
                      </a:cubicBezTo>
                      <a:cubicBezTo>
                        <a:pt x="27173" y="9822"/>
                        <a:pt x="29205" y="10627"/>
                        <a:pt x="31142" y="10627"/>
                      </a:cubicBezTo>
                      <a:cubicBezTo>
                        <a:pt x="33088" y="10627"/>
                        <a:pt x="35166" y="9814"/>
                        <a:pt x="37074" y="8326"/>
                      </a:cubicBezTo>
                      <a:cubicBezTo>
                        <a:pt x="38953" y="6859"/>
                        <a:pt x="40353" y="4972"/>
                        <a:pt x="41049" y="3330"/>
                      </a:cubicBezTo>
                      <a:cubicBezTo>
                        <a:pt x="41502" y="2137"/>
                        <a:pt x="42430" y="1129"/>
                        <a:pt x="43704" y="609"/>
                      </a:cubicBezTo>
                      <a:cubicBezTo>
                        <a:pt x="44293" y="369"/>
                        <a:pt x="44903" y="256"/>
                        <a:pt x="45503" y="256"/>
                      </a:cubicBezTo>
                      <a:cubicBezTo>
                        <a:pt x="46102" y="256"/>
                        <a:pt x="46711" y="369"/>
                        <a:pt x="47300" y="609"/>
                      </a:cubicBezTo>
                      <a:cubicBezTo>
                        <a:pt x="48575" y="1129"/>
                        <a:pt x="49503" y="2138"/>
                        <a:pt x="49957" y="3331"/>
                      </a:cubicBezTo>
                      <a:cubicBezTo>
                        <a:pt x="50663" y="5004"/>
                        <a:pt x="52046" y="6892"/>
                        <a:pt x="53883" y="8347"/>
                      </a:cubicBezTo>
                      <a:cubicBezTo>
                        <a:pt x="55745" y="9822"/>
                        <a:pt x="57778" y="10627"/>
                        <a:pt x="59714" y="10627"/>
                      </a:cubicBezTo>
                      <a:cubicBezTo>
                        <a:pt x="61660" y="10627"/>
                        <a:pt x="63739" y="9814"/>
                        <a:pt x="65647" y="8326"/>
                      </a:cubicBezTo>
                      <a:cubicBezTo>
                        <a:pt x="67559" y="6833"/>
                        <a:pt x="68975" y="4906"/>
                        <a:pt x="69657" y="3244"/>
                      </a:cubicBezTo>
                      <a:lnTo>
                        <a:pt x="69676" y="3197"/>
                      </a:lnTo>
                      <a:cubicBezTo>
                        <a:pt x="70179" y="1984"/>
                        <a:pt x="71127" y="1087"/>
                        <a:pt x="72254" y="620"/>
                      </a:cubicBezTo>
                      <a:cubicBezTo>
                        <a:pt x="72290" y="606"/>
                        <a:pt x="72325" y="591"/>
                        <a:pt x="72361" y="577"/>
                      </a:cubicBezTo>
                      <a:cubicBezTo>
                        <a:pt x="73428" y="166"/>
                        <a:pt x="74644" y="134"/>
                        <a:pt x="75790" y="577"/>
                      </a:cubicBezTo>
                      <a:cubicBezTo>
                        <a:pt x="75826" y="591"/>
                        <a:pt x="75863" y="606"/>
                        <a:pt x="75899" y="620"/>
                      </a:cubicBezTo>
                      <a:cubicBezTo>
                        <a:pt x="77033" y="1090"/>
                        <a:pt x="77987" y="1996"/>
                        <a:pt x="78487" y="3223"/>
                      </a:cubicBezTo>
                      <a:cubicBezTo>
                        <a:pt x="79179" y="4922"/>
                        <a:pt x="80582" y="6861"/>
                        <a:pt x="82458" y="8347"/>
                      </a:cubicBezTo>
                      <a:cubicBezTo>
                        <a:pt x="84320" y="9822"/>
                        <a:pt x="86353" y="10627"/>
                        <a:pt x="88289" y="10627"/>
                      </a:cubicBezTo>
                      <a:cubicBezTo>
                        <a:pt x="90235" y="10627"/>
                        <a:pt x="92314" y="9814"/>
                        <a:pt x="94222" y="8326"/>
                      </a:cubicBezTo>
                      <a:cubicBezTo>
                        <a:pt x="96141" y="6826"/>
                        <a:pt x="97562" y="4890"/>
                        <a:pt x="98241" y="3223"/>
                      </a:cubicBezTo>
                      <a:cubicBezTo>
                        <a:pt x="98740" y="1997"/>
                        <a:pt x="99691" y="1092"/>
                        <a:pt x="100825" y="622"/>
                      </a:cubicBezTo>
                      <a:cubicBezTo>
                        <a:pt x="100944" y="572"/>
                        <a:pt x="101065" y="528"/>
                        <a:pt x="101188" y="487"/>
                      </a:cubicBezTo>
                      <a:cubicBezTo>
                        <a:pt x="101675" y="330"/>
                        <a:pt x="102173" y="255"/>
                        <a:pt x="102662" y="256"/>
                      </a:cubicBezTo>
                      <a:cubicBezTo>
                        <a:pt x="103257" y="258"/>
                        <a:pt x="103862" y="371"/>
                        <a:pt x="104448" y="609"/>
                      </a:cubicBezTo>
                      <a:cubicBezTo>
                        <a:pt x="105068" y="863"/>
                        <a:pt x="105606" y="1230"/>
                        <a:pt x="106047" y="1680"/>
                      </a:cubicBezTo>
                      <a:cubicBezTo>
                        <a:pt x="106489" y="2129"/>
                        <a:pt x="106848" y="2673"/>
                        <a:pt x="107091" y="3297"/>
                      </a:cubicBezTo>
                      <a:cubicBezTo>
                        <a:pt x="108069" y="5820"/>
                        <a:pt x="109167" y="7348"/>
                        <a:pt x="110361" y="8374"/>
                      </a:cubicBezTo>
                      <a:cubicBezTo>
                        <a:pt x="111555" y="9399"/>
                        <a:pt x="113163" y="10193"/>
                        <a:pt x="115603" y="10743"/>
                      </a:cubicBezTo>
                      <a:cubicBezTo>
                        <a:pt x="118169" y="11320"/>
                        <a:pt x="119781" y="13868"/>
                        <a:pt x="119203" y="16434"/>
                      </a:cubicBezTo>
                      <a:cubicBezTo>
                        <a:pt x="118626" y="19001"/>
                        <a:pt x="116078" y="20613"/>
                        <a:pt x="113512" y="20036"/>
                      </a:cubicBezTo>
                      <a:cubicBezTo>
                        <a:pt x="109999" y="19245"/>
                        <a:pt x="106836" y="17902"/>
                        <a:pt x="104156" y="15600"/>
                      </a:cubicBezTo>
                      <a:cubicBezTo>
                        <a:pt x="103509" y="15045"/>
                        <a:pt x="102908" y="14448"/>
                        <a:pt x="102350" y="13814"/>
                      </a:cubicBezTo>
                      <a:cubicBezTo>
                        <a:pt x="101640" y="14533"/>
                        <a:pt x="100882" y="15210"/>
                        <a:pt x="100083" y="15834"/>
                      </a:cubicBezTo>
                      <a:cubicBezTo>
                        <a:pt x="96949" y="18279"/>
                        <a:pt x="92866" y="20152"/>
                        <a:pt x="88289" y="20152"/>
                      </a:cubicBezTo>
                      <a:cubicBezTo>
                        <a:pt x="83704" y="20152"/>
                        <a:pt x="79648" y="18272"/>
                        <a:pt x="76544" y="15812"/>
                      </a:cubicBezTo>
                      <a:cubicBezTo>
                        <a:pt x="75657" y="15110"/>
                        <a:pt x="74823" y="14343"/>
                        <a:pt x="74055" y="13526"/>
                      </a:cubicBezTo>
                      <a:cubicBezTo>
                        <a:pt x="73266" y="14352"/>
                        <a:pt x="72413" y="15127"/>
                        <a:pt x="71508" y="15834"/>
                      </a:cubicBezTo>
                      <a:cubicBezTo>
                        <a:pt x="68374" y="18279"/>
                        <a:pt x="64291" y="20152"/>
                        <a:pt x="59714" y="20152"/>
                      </a:cubicBezTo>
                      <a:cubicBezTo>
                        <a:pt x="55129" y="20152"/>
                        <a:pt x="51073" y="18272"/>
                        <a:pt x="47969" y="15812"/>
                      </a:cubicBezTo>
                      <a:cubicBezTo>
                        <a:pt x="47082" y="15110"/>
                        <a:pt x="46249" y="14343"/>
                        <a:pt x="45481" y="13527"/>
                      </a:cubicBezTo>
                      <a:cubicBezTo>
                        <a:pt x="44693" y="14353"/>
                        <a:pt x="43840" y="15127"/>
                        <a:pt x="42935" y="15834"/>
                      </a:cubicBezTo>
                      <a:cubicBezTo>
                        <a:pt x="39801" y="18279"/>
                        <a:pt x="35718" y="20152"/>
                        <a:pt x="31142" y="20152"/>
                      </a:cubicBezTo>
                      <a:cubicBezTo>
                        <a:pt x="26556" y="20152"/>
                        <a:pt x="22500" y="18272"/>
                        <a:pt x="19396" y="15812"/>
                      </a:cubicBezTo>
                      <a:close/>
                    </a:path>
                  </a:pathLst>
                </a:custGeom>
                <a:noFill/>
                <a:ln w="3175" cap="flat">
                  <a:solidFill>
                    <a:srgbClr val="000000"/>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225B61"/>
                    </a:solidFill>
                    <a:effectLst/>
                    <a:uLnTx/>
                    <a:uFillTx/>
                  </a:endParaRPr>
                </a:p>
              </p:txBody>
            </p:sp>
          </p:grpSp>
        </p:grpSp>
        <p:grpSp>
          <p:nvGrpSpPr>
            <p:cNvPr id="262" name="Group 261">
              <a:extLst>
                <a:ext uri="{FF2B5EF4-FFF2-40B4-BE49-F238E27FC236}">
                  <a16:creationId xmlns:a16="http://schemas.microsoft.com/office/drawing/2014/main" id="{8F47338B-C8E2-AD25-C9B3-2A3678AD18E2}"/>
                </a:ext>
              </a:extLst>
            </p:cNvPr>
            <p:cNvGrpSpPr/>
            <p:nvPr/>
          </p:nvGrpSpPr>
          <p:grpSpPr>
            <a:xfrm>
              <a:off x="10711822" y="3046604"/>
              <a:ext cx="636828" cy="581272"/>
              <a:chOff x="10405869" y="2998004"/>
              <a:chExt cx="728729" cy="665158"/>
            </a:xfrm>
          </p:grpSpPr>
          <p:grpSp>
            <p:nvGrpSpPr>
              <p:cNvPr id="263" name="Group 262" descr="Sales">
                <a:extLst>
                  <a:ext uri="{FF2B5EF4-FFF2-40B4-BE49-F238E27FC236}">
                    <a16:creationId xmlns:a16="http://schemas.microsoft.com/office/drawing/2014/main" id="{A7F4454E-0776-6781-AC33-007B3BD9C791}"/>
                  </a:ext>
                </a:extLst>
              </p:cNvPr>
              <p:cNvGrpSpPr/>
              <p:nvPr/>
            </p:nvGrpSpPr>
            <p:grpSpPr>
              <a:xfrm>
                <a:off x="10405869" y="2998004"/>
                <a:ext cx="728729" cy="571049"/>
                <a:chOff x="5155850" y="3155058"/>
                <a:chExt cx="728729" cy="571049"/>
              </a:xfrm>
            </p:grpSpPr>
            <p:grpSp>
              <p:nvGrpSpPr>
                <p:cNvPr id="279" name="Group 278">
                  <a:extLst>
                    <a:ext uri="{FF2B5EF4-FFF2-40B4-BE49-F238E27FC236}">
                      <a16:creationId xmlns:a16="http://schemas.microsoft.com/office/drawing/2014/main" id="{4636616D-2953-6134-8E58-6D8F381DE58B}"/>
                    </a:ext>
                    <a:ext uri="{C183D7F6-B498-43B3-948B-1728B52AA6E4}">
                      <adec:decorative xmlns:adec="http://schemas.microsoft.com/office/drawing/2017/decorative" val="1"/>
                    </a:ext>
                  </a:extLst>
                </p:cNvPr>
                <p:cNvGrpSpPr/>
                <p:nvPr/>
              </p:nvGrpSpPr>
              <p:grpSpPr>
                <a:xfrm>
                  <a:off x="5155850" y="3155058"/>
                  <a:ext cx="728729" cy="571049"/>
                  <a:chOff x="5489021" y="3510318"/>
                  <a:chExt cx="601406" cy="489417"/>
                </a:xfrm>
                <a:solidFill>
                  <a:srgbClr val="8661C5">
                    <a:lumMod val="20000"/>
                    <a:lumOff val="80000"/>
                  </a:srgbClr>
                </a:solidFill>
                <a:effectLst/>
              </p:grpSpPr>
              <p:sp>
                <p:nvSpPr>
                  <p:cNvPr id="281" name="Freeform 24">
                    <a:extLst>
                      <a:ext uri="{FF2B5EF4-FFF2-40B4-BE49-F238E27FC236}">
                        <a16:creationId xmlns:a16="http://schemas.microsoft.com/office/drawing/2014/main" id="{2CD213DF-99A5-5107-3839-44036C1F9E45}"/>
                      </a:ext>
                    </a:extLst>
                  </p:cNvPr>
                  <p:cNvSpPr/>
                  <p:nvPr/>
                </p:nvSpPr>
                <p:spPr>
                  <a:xfrm>
                    <a:off x="5489021" y="3510318"/>
                    <a:ext cx="542733" cy="455984"/>
                  </a:xfrm>
                  <a:custGeom>
                    <a:avLst/>
                    <a:gdLst>
                      <a:gd name="connsiteX0" fmla="*/ 81 w 362254"/>
                      <a:gd name="connsiteY0" fmla="*/ 45272 h 299942"/>
                      <a:gd name="connsiteX1" fmla="*/ 45352 w 362254"/>
                      <a:gd name="connsiteY1" fmla="*/ 0 h 299942"/>
                      <a:gd name="connsiteX2" fmla="*/ 124950 w 362254"/>
                      <a:gd name="connsiteY2" fmla="*/ 0 h 299942"/>
                      <a:gd name="connsiteX3" fmla="*/ 153884 w 362254"/>
                      <a:gd name="connsiteY3" fmla="*/ 10463 h 299942"/>
                      <a:gd name="connsiteX4" fmla="*/ 201791 w 362254"/>
                      <a:gd name="connsiteY4" fmla="*/ 50302 h 299942"/>
                      <a:gd name="connsiteX5" fmla="*/ 316982 w 362254"/>
                      <a:gd name="connsiteY5" fmla="*/ 50302 h 299942"/>
                      <a:gd name="connsiteX6" fmla="*/ 362254 w 362254"/>
                      <a:gd name="connsiteY6" fmla="*/ 95574 h 299942"/>
                      <a:gd name="connsiteX7" fmla="*/ 362254 w 362254"/>
                      <a:gd name="connsiteY7" fmla="*/ 110704 h 299942"/>
                      <a:gd name="connsiteX8" fmla="*/ 89055 w 362254"/>
                      <a:gd name="connsiteY8" fmla="*/ 110704 h 299942"/>
                      <a:gd name="connsiteX9" fmla="*/ 45131 w 362254"/>
                      <a:gd name="connsiteY9" fmla="*/ 145010 h 299942"/>
                      <a:gd name="connsiteX10" fmla="*/ 6439 w 362254"/>
                      <a:gd name="connsiteY10" fmla="*/ 299940 h 299942"/>
                      <a:gd name="connsiteX11" fmla="*/ 6439 w 362254"/>
                      <a:gd name="connsiteY11" fmla="*/ 299940 h 299942"/>
                      <a:gd name="connsiteX12" fmla="*/ 0 w 362254"/>
                      <a:gd name="connsiteY12" fmla="*/ 276640 h 299942"/>
                      <a:gd name="connsiteX13" fmla="*/ 81 w 362254"/>
                      <a:gd name="connsiteY13" fmla="*/ 45272 h 29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2254" h="299942">
                        <a:moveTo>
                          <a:pt x="81" y="45272"/>
                        </a:moveTo>
                        <a:cubicBezTo>
                          <a:pt x="81" y="20269"/>
                          <a:pt x="20349" y="0"/>
                          <a:pt x="45352" y="0"/>
                        </a:cubicBezTo>
                        <a:lnTo>
                          <a:pt x="124950" y="0"/>
                        </a:lnTo>
                        <a:cubicBezTo>
                          <a:pt x="135520" y="3"/>
                          <a:pt x="145756" y="3704"/>
                          <a:pt x="153884" y="10463"/>
                        </a:cubicBezTo>
                        <a:lnTo>
                          <a:pt x="201791" y="50302"/>
                        </a:lnTo>
                        <a:lnTo>
                          <a:pt x="316982" y="50302"/>
                        </a:lnTo>
                        <a:cubicBezTo>
                          <a:pt x="341984" y="50302"/>
                          <a:pt x="362254" y="70571"/>
                          <a:pt x="362254" y="95574"/>
                        </a:cubicBezTo>
                        <a:lnTo>
                          <a:pt x="362254" y="110704"/>
                        </a:lnTo>
                        <a:lnTo>
                          <a:pt x="89055" y="110704"/>
                        </a:lnTo>
                        <a:cubicBezTo>
                          <a:pt x="68275" y="110704"/>
                          <a:pt x="50164" y="124849"/>
                          <a:pt x="45131" y="145010"/>
                        </a:cubicBezTo>
                        <a:lnTo>
                          <a:pt x="6439" y="299940"/>
                        </a:lnTo>
                        <a:cubicBezTo>
                          <a:pt x="7304" y="296499"/>
                          <a:pt x="6439" y="300041"/>
                          <a:pt x="6439" y="299940"/>
                        </a:cubicBezTo>
                        <a:cubicBezTo>
                          <a:pt x="2211" y="292904"/>
                          <a:pt x="-15" y="284847"/>
                          <a:pt x="0" y="276640"/>
                        </a:cubicBezTo>
                        <a:lnTo>
                          <a:pt x="81" y="45272"/>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none" lIns="91440" tIns="91440" rIns="91440" bIns="9144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FFFFFF"/>
                      </a:solidFill>
                      <a:effectLst/>
                      <a:uLnTx/>
                      <a:uFillTx/>
                      <a:cs typeface="Segoe UI" pitchFamily="34" charset="0"/>
                    </a:endParaRPr>
                  </a:p>
                </p:txBody>
              </p:sp>
              <p:sp>
                <p:nvSpPr>
                  <p:cNvPr id="282" name="Freeform 25">
                    <a:extLst>
                      <a:ext uri="{FF2B5EF4-FFF2-40B4-BE49-F238E27FC236}">
                        <a16:creationId xmlns:a16="http://schemas.microsoft.com/office/drawing/2014/main" id="{AD65E343-E3F3-E840-A1B7-0CAA8166F3CE}"/>
                      </a:ext>
                    </a:extLst>
                  </p:cNvPr>
                  <p:cNvSpPr/>
                  <p:nvPr/>
                </p:nvSpPr>
                <p:spPr>
                  <a:xfrm>
                    <a:off x="5541298" y="3724501"/>
                    <a:ext cx="549129" cy="275234"/>
                  </a:xfrm>
                  <a:custGeom>
                    <a:avLst/>
                    <a:gdLst>
                      <a:gd name="connsiteX0" fmla="*/ 301 w 366523"/>
                      <a:gd name="connsiteY0" fmla="*/ 168552 h 181046"/>
                      <a:gd name="connsiteX1" fmla="*/ 7628 w 366523"/>
                      <a:gd name="connsiteY1" fmla="*/ 180747 h 181046"/>
                      <a:gd name="connsiteX2" fmla="*/ 10060 w 366523"/>
                      <a:gd name="connsiteY2" fmla="*/ 181047 h 181046"/>
                      <a:gd name="connsiteX3" fmla="*/ 296579 w 366523"/>
                      <a:gd name="connsiteY3" fmla="*/ 181047 h 181046"/>
                      <a:gd name="connsiteX4" fmla="*/ 330745 w 366523"/>
                      <a:gd name="connsiteY4" fmla="*/ 154366 h 181046"/>
                      <a:gd name="connsiteX5" fmla="*/ 366217 w 366523"/>
                      <a:gd name="connsiteY5" fmla="*/ 12515 h 181046"/>
                      <a:gd name="connsiteX6" fmla="*/ 358916 w 366523"/>
                      <a:gd name="connsiteY6" fmla="*/ 304 h 181046"/>
                      <a:gd name="connsiteX7" fmla="*/ 356459 w 366523"/>
                      <a:gd name="connsiteY7" fmla="*/ 0 h 181046"/>
                      <a:gd name="connsiteX8" fmla="*/ 54165 w 366523"/>
                      <a:gd name="connsiteY8" fmla="*/ 0 h 181046"/>
                      <a:gd name="connsiteX9" fmla="*/ 39517 w 366523"/>
                      <a:gd name="connsiteY9" fmla="*/ 11429 h 181046"/>
                      <a:gd name="connsiteX10" fmla="*/ 301 w 366523"/>
                      <a:gd name="connsiteY10" fmla="*/ 168572 h 181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6523" h="181046">
                        <a:moveTo>
                          <a:pt x="301" y="168552"/>
                        </a:moveTo>
                        <a:cubicBezTo>
                          <a:pt x="-1043" y="173942"/>
                          <a:pt x="2237" y="179403"/>
                          <a:pt x="7628" y="180747"/>
                        </a:cubicBezTo>
                        <a:cubicBezTo>
                          <a:pt x="8424" y="180946"/>
                          <a:pt x="9240" y="181047"/>
                          <a:pt x="10060" y="181047"/>
                        </a:cubicBezTo>
                        <a:lnTo>
                          <a:pt x="296579" y="181047"/>
                        </a:lnTo>
                        <a:cubicBezTo>
                          <a:pt x="312740" y="181049"/>
                          <a:pt x="326829" y="170047"/>
                          <a:pt x="330745" y="154366"/>
                        </a:cubicBezTo>
                        <a:lnTo>
                          <a:pt x="366217" y="12515"/>
                        </a:lnTo>
                        <a:cubicBezTo>
                          <a:pt x="367574" y="7127"/>
                          <a:pt x="364304" y="1660"/>
                          <a:pt x="358916" y="304"/>
                        </a:cubicBezTo>
                        <a:cubicBezTo>
                          <a:pt x="358113" y="103"/>
                          <a:pt x="357288" y="0"/>
                          <a:pt x="356459" y="0"/>
                        </a:cubicBezTo>
                        <a:lnTo>
                          <a:pt x="54165" y="0"/>
                        </a:lnTo>
                        <a:cubicBezTo>
                          <a:pt x="47238" y="-4"/>
                          <a:pt x="41198" y="4708"/>
                          <a:pt x="39517" y="11429"/>
                        </a:cubicBezTo>
                        <a:lnTo>
                          <a:pt x="301" y="168572"/>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none" lIns="91440" tIns="91440" rIns="91440" bIns="9144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FFFFFF"/>
                      </a:solidFill>
                      <a:effectLst/>
                      <a:uLnTx/>
                      <a:uFillTx/>
                      <a:cs typeface="Segoe UI" pitchFamily="34" charset="0"/>
                    </a:endParaRPr>
                  </a:p>
                </p:txBody>
              </p:sp>
            </p:grpSp>
            <p:sp>
              <p:nvSpPr>
                <p:cNvPr id="280" name="Text Placeholder 112">
                  <a:extLst>
                    <a:ext uri="{FF2B5EF4-FFF2-40B4-BE49-F238E27FC236}">
                      <a16:creationId xmlns:a16="http://schemas.microsoft.com/office/drawing/2014/main" id="{A210D33D-7506-40E5-EDEC-CB5C1DAEEE7C}"/>
                    </a:ext>
                  </a:extLst>
                </p:cNvPr>
                <p:cNvSpPr txBox="1">
                  <a:spLocks/>
                </p:cNvSpPr>
                <p:nvPr/>
              </p:nvSpPr>
              <p:spPr>
                <a:xfrm>
                  <a:off x="5253929" y="3486795"/>
                  <a:ext cx="623673" cy="123267"/>
                </a:xfrm>
                <a:prstGeom prst="rect">
                  <a:avLst/>
                </a:prstGeom>
                <a:noFill/>
                <a:ln w="7838" cap="flat">
                  <a:noFill/>
                  <a:prstDash val="solid"/>
                  <a:miter/>
                </a:ln>
              </p:spPr>
              <p:txBody>
                <a:bodyPr vert="horz" wrap="none" lIns="0" tIns="0" rIns="0" bIns="0" rtlCol="0" anchor="ctr">
                  <a:spAutoFit/>
                </a:bodyPr>
                <a:lstStyle>
                  <a:defPPr>
                    <a:defRPr lang="en-US"/>
                  </a:defPPr>
                  <a:lvl1pPr marR="0" lvl="0" indent="0" algn="ctr" defTabSz="932742" fontAlgn="auto">
                    <a:lnSpc>
                      <a:spcPct val="100000"/>
                    </a:lnSpc>
                    <a:spcBef>
                      <a:spcPts val="0"/>
                    </a:spcBef>
                    <a:spcAft>
                      <a:spcPts val="0"/>
                    </a:spcAft>
                    <a:buClrTx/>
                    <a:buSzPct val="90000"/>
                    <a:buFont typeface="Wingdings" panose="05000000000000000000" pitchFamily="2" charset="2"/>
                    <a:buNone/>
                    <a:tabLst/>
                    <a:defRPr kumimoji="0" sz="800" b="0" i="0" u="none" strike="noStrike" cap="none" spc="0" normalizeH="0" baseline="0">
                      <a:ln>
                        <a:noFill/>
                      </a:ln>
                      <a:solidFill>
                        <a:sysClr val="windowText" lastClr="000000"/>
                      </a:solidFill>
                      <a:effectLst/>
                      <a:uLnTx/>
                      <a:uFillTx/>
                      <a:latin typeface="Segoe UI Semibold" panose="020B0702040204020203" pitchFamily="34" charset="0"/>
                      <a:cs typeface="Segoe UI Semibold" panose="020B0702040204020203" pitchFamily="34" charset="0"/>
                    </a:defRPr>
                  </a:lvl1pPr>
                  <a:lvl2pPr marR="0" indent="-230188" defTabSz="228600">
                    <a:lnSpc>
                      <a:spcPct val="90000"/>
                    </a:lnSpc>
                    <a:spcBef>
                      <a:spcPts val="800"/>
                    </a:spcBef>
                    <a:spcAft>
                      <a:spcPts val="0"/>
                    </a:spcAft>
                    <a:buClrTx/>
                    <a:buSzPct val="100000"/>
                    <a:buFont typeface="Arial" panose="020B0604020202020204" pitchFamily="34" charset="0"/>
                    <a:buChar char="–"/>
                    <a:tabLst/>
                    <a:defRPr sz="1600" b="0" i="0" u="none" strike="noStrike" cap="none" spc="0" baseline="0">
                      <a:ln>
                        <a:noFill/>
                      </a:ln>
                      <a:solidFill>
                        <a:schemeClr val="tx2"/>
                      </a:solidFill>
                      <a:uFillTx/>
                      <a:ea typeface="Trebuchet MS"/>
                      <a:cs typeface="Trebuchet MS"/>
                    </a:defRPr>
                  </a:lvl2pPr>
                  <a:lvl3pPr marL="685800" marR="0" indent="-228600" defTabSz="228600">
                    <a:lnSpc>
                      <a:spcPct val="90000"/>
                    </a:lnSpc>
                    <a:spcBef>
                      <a:spcPts val="800"/>
                    </a:spcBef>
                    <a:spcAft>
                      <a:spcPts val="0"/>
                    </a:spcAft>
                    <a:buClrTx/>
                    <a:buSzPct val="100000"/>
                    <a:buFont typeface="Arial" panose="020B0604020202020204" pitchFamily="34" charset="0"/>
                    <a:buChar char="•"/>
                    <a:tabLst/>
                    <a:defRPr sz="1600" b="0" i="0" u="none" strike="noStrike" cap="none" spc="0" baseline="0">
                      <a:ln>
                        <a:noFill/>
                      </a:ln>
                      <a:solidFill>
                        <a:schemeClr val="tx2"/>
                      </a:solidFill>
                      <a:uFillTx/>
                      <a:ea typeface="Trebuchet MS"/>
                      <a:cs typeface="Trebuchet MS"/>
                    </a:defRPr>
                  </a:lvl3pPr>
                  <a:lvl4pPr marL="914400" marR="0" indent="-228600" defTabSz="228600">
                    <a:lnSpc>
                      <a:spcPct val="90000"/>
                    </a:lnSpc>
                    <a:spcBef>
                      <a:spcPts val="800"/>
                    </a:spcBef>
                    <a:spcAft>
                      <a:spcPts val="0"/>
                    </a:spcAft>
                    <a:buClrTx/>
                    <a:buSzPct val="100000"/>
                    <a:buFont typeface="Arial" panose="020B0604020202020204" pitchFamily="34" charset="0"/>
                    <a:buChar char="–"/>
                    <a:tabLst/>
                    <a:defRPr sz="1600" b="0" i="0" u="none" strike="noStrike" cap="none" spc="0" baseline="0">
                      <a:ln>
                        <a:noFill/>
                      </a:ln>
                      <a:solidFill>
                        <a:schemeClr val="tx2"/>
                      </a:solidFill>
                      <a:uFillTx/>
                      <a:ea typeface="Trebuchet MS"/>
                      <a:cs typeface="Trebuchet MS"/>
                    </a:defRPr>
                  </a:lvl4pPr>
                  <a:lvl5pPr marL="1143000" marR="0" indent="-231775" defTabSz="228600">
                    <a:lnSpc>
                      <a:spcPct val="90000"/>
                    </a:lnSpc>
                    <a:spcBef>
                      <a:spcPts val="800"/>
                    </a:spcBef>
                    <a:spcAft>
                      <a:spcPts val="0"/>
                    </a:spcAft>
                    <a:buClrTx/>
                    <a:buSzPct val="100000"/>
                    <a:buFont typeface="Arial" panose="020B0604020202020204" pitchFamily="34" charset="0"/>
                    <a:buChar char="•"/>
                    <a:tabLst/>
                    <a:defRPr sz="1600" b="0" i="0" u="none" strike="noStrike" cap="none" spc="0" baseline="0">
                      <a:ln>
                        <a:noFill/>
                      </a:ln>
                      <a:solidFill>
                        <a:schemeClr val="tx2"/>
                      </a:solidFill>
                      <a:uFillTx/>
                      <a:ea typeface="Trebuchet MS"/>
                      <a:cs typeface="Trebuchet MS"/>
                    </a:defRPr>
                  </a:lvl5pPr>
                  <a:lvl6pPr marL="1371600" marR="0" indent="-228600" defTabSz="228600">
                    <a:lnSpc>
                      <a:spcPct val="90000"/>
                    </a:lnSpc>
                    <a:spcBef>
                      <a:spcPts val="800"/>
                    </a:spcBef>
                    <a:spcAft>
                      <a:spcPts val="0"/>
                    </a:spcAft>
                    <a:buClrTx/>
                    <a:buSzPct val="100000"/>
                    <a:buFont typeface="Arial" panose="020B0604020202020204" pitchFamily="34" charset="0"/>
                    <a:buChar char="–"/>
                    <a:tabLst/>
                    <a:defRPr sz="1600" b="0" i="0" u="none" strike="noStrike" cap="none" spc="0" baseline="0">
                      <a:ln>
                        <a:noFill/>
                      </a:ln>
                      <a:solidFill>
                        <a:schemeClr val="tx2"/>
                      </a:solidFill>
                      <a:uFillTx/>
                      <a:ea typeface="Trebuchet MS"/>
                      <a:cs typeface="Trebuchet MS"/>
                    </a:defRPr>
                  </a:lvl6pPr>
                  <a:lvl7pPr marL="1600200" marR="0" indent="-228600" defTabSz="228600">
                    <a:lnSpc>
                      <a:spcPct val="90000"/>
                    </a:lnSpc>
                    <a:spcBef>
                      <a:spcPts val="800"/>
                    </a:spcBef>
                    <a:spcAft>
                      <a:spcPts val="0"/>
                    </a:spcAft>
                    <a:buClrTx/>
                    <a:buSzPct val="100000"/>
                    <a:buFont typeface="Arial"/>
                    <a:buChar char="•"/>
                    <a:tabLst/>
                    <a:defRPr sz="1600" b="0" i="0" u="none" strike="noStrike" cap="none" spc="0" baseline="0">
                      <a:ln>
                        <a:noFill/>
                      </a:ln>
                      <a:solidFill>
                        <a:schemeClr val="tx2"/>
                      </a:solidFill>
                      <a:uFillTx/>
                      <a:ea typeface="Trebuchet MS"/>
                      <a:cs typeface="Trebuchet MS"/>
                    </a:defRPr>
                  </a:lvl7pPr>
                  <a:lvl8pPr marL="1828800" marR="0" indent="-228600" defTabSz="228600">
                    <a:lnSpc>
                      <a:spcPct val="90000"/>
                    </a:lnSpc>
                    <a:spcBef>
                      <a:spcPts val="800"/>
                    </a:spcBef>
                    <a:spcAft>
                      <a:spcPts val="0"/>
                    </a:spcAft>
                    <a:buClrTx/>
                    <a:buSzPct val="100000"/>
                    <a:buFont typeface="Arial" panose="020B0604020202020204" pitchFamily="34" charset="0"/>
                    <a:buChar char="–"/>
                    <a:tabLst/>
                    <a:defRPr sz="1600" b="0" i="0" u="none" strike="noStrike" cap="none" spc="0" baseline="0">
                      <a:ln>
                        <a:noFill/>
                      </a:ln>
                      <a:solidFill>
                        <a:schemeClr val="tx2"/>
                      </a:solidFill>
                      <a:uFillTx/>
                      <a:ea typeface="Trebuchet MS"/>
                      <a:cs typeface="Trebuchet MS"/>
                    </a:defRPr>
                  </a:lvl8pPr>
                  <a:lvl9pPr marL="2057400" marR="0" indent="-228600" defTabSz="228600">
                    <a:lnSpc>
                      <a:spcPct val="90000"/>
                    </a:lnSpc>
                    <a:spcBef>
                      <a:spcPts val="800"/>
                    </a:spcBef>
                    <a:spcAft>
                      <a:spcPts val="0"/>
                    </a:spcAft>
                    <a:buClrTx/>
                    <a:buSzPct val="100000"/>
                    <a:buFont typeface="Arial"/>
                    <a:buChar char="•"/>
                    <a:tabLst/>
                    <a:defRPr sz="1600" b="0" i="0" u="none" strike="noStrike" cap="none" spc="0" baseline="0">
                      <a:ln>
                        <a:noFill/>
                      </a:ln>
                      <a:solidFill>
                        <a:schemeClr val="tx2"/>
                      </a:solidFill>
                      <a:uFillTx/>
                      <a:ea typeface="Trebuchet MS"/>
                      <a:cs typeface="Trebuchet MS"/>
                    </a:defRPr>
                  </a:lvl9pPr>
                </a:lstStyle>
                <a:p>
                  <a:pPr marL="0" marR="0" lvl="0" indent="0" algn="ctr" defTabSz="932742"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700" b="0" i="0" u="none" strike="noStrike" kern="0" cap="none" spc="0" normalizeH="0" baseline="0" noProof="0">
                      <a:ln>
                        <a:noFill/>
                      </a:ln>
                      <a:solidFill>
                        <a:srgbClr val="000000"/>
                      </a:solidFill>
                      <a:effectLst/>
                      <a:uLnTx/>
                      <a:uFillTx/>
                      <a:latin typeface="+mn-lt"/>
                      <a:cs typeface="Segoe UI Semibold" panose="020B0702040204020203" pitchFamily="34" charset="0"/>
                      <a:sym typeface="Trebuchet MS"/>
                    </a:rPr>
                    <a:t>Sustainability</a:t>
                  </a:r>
                </a:p>
              </p:txBody>
            </p:sp>
          </p:grpSp>
          <p:grpSp>
            <p:nvGrpSpPr>
              <p:cNvPr id="264" name="Group 263">
                <a:extLst>
                  <a:ext uri="{FF2B5EF4-FFF2-40B4-BE49-F238E27FC236}">
                    <a16:creationId xmlns:a16="http://schemas.microsoft.com/office/drawing/2014/main" id="{D4C9A667-85E1-4047-6FF1-15DCF7087943}"/>
                  </a:ext>
                </a:extLst>
              </p:cNvPr>
              <p:cNvGrpSpPr/>
              <p:nvPr/>
            </p:nvGrpSpPr>
            <p:grpSpPr>
              <a:xfrm>
                <a:off x="10705474" y="3544277"/>
                <a:ext cx="112289" cy="116842"/>
                <a:chOff x="3735764" y="4887712"/>
                <a:chExt cx="247650" cy="257690"/>
              </a:xfrm>
              <a:noFill/>
            </p:grpSpPr>
            <p:sp>
              <p:nvSpPr>
                <p:cNvPr id="272" name="Freeform: Shape 271">
                  <a:extLst>
                    <a:ext uri="{FF2B5EF4-FFF2-40B4-BE49-F238E27FC236}">
                      <a16:creationId xmlns:a16="http://schemas.microsoft.com/office/drawing/2014/main" id="{3A578EF1-68C8-49CB-764E-35D74945FBE1}"/>
                    </a:ext>
                  </a:extLst>
                </p:cNvPr>
                <p:cNvSpPr/>
                <p:nvPr/>
              </p:nvSpPr>
              <p:spPr>
                <a:xfrm>
                  <a:off x="3735764" y="4887712"/>
                  <a:ext cx="247650" cy="257690"/>
                </a:xfrm>
                <a:custGeom>
                  <a:avLst/>
                  <a:gdLst>
                    <a:gd name="connsiteX0" fmla="*/ 113477 w 247650"/>
                    <a:gd name="connsiteY0" fmla="*/ 257754 h 257690"/>
                    <a:gd name="connsiteX1" fmla="*/ 228729 w 247650"/>
                    <a:gd name="connsiteY1" fmla="*/ 257754 h 257690"/>
                    <a:gd name="connsiteX2" fmla="*/ 247779 w 247650"/>
                    <a:gd name="connsiteY2" fmla="*/ 238704 h 257690"/>
                    <a:gd name="connsiteX3" fmla="*/ 247779 w 247650"/>
                    <a:gd name="connsiteY3" fmla="*/ 113814 h 257690"/>
                    <a:gd name="connsiteX4" fmla="*/ 241503 w 247650"/>
                    <a:gd name="connsiteY4" fmla="*/ 99681 h 257690"/>
                    <a:gd name="connsiteX5" fmla="*/ 136737 w 247650"/>
                    <a:gd name="connsiteY5" fmla="*/ 4982 h 257690"/>
                    <a:gd name="connsiteX6" fmla="*/ 111190 w 247650"/>
                    <a:gd name="connsiteY6" fmla="*/ 4981 h 257690"/>
                    <a:gd name="connsiteX7" fmla="*/ 6406 w 247650"/>
                    <a:gd name="connsiteY7" fmla="*/ 99681 h 257690"/>
                    <a:gd name="connsiteX8" fmla="*/ 129 w 247650"/>
                    <a:gd name="connsiteY8" fmla="*/ 113815 h 257690"/>
                    <a:gd name="connsiteX9" fmla="*/ 129 w 247650"/>
                    <a:gd name="connsiteY9" fmla="*/ 238704 h 257690"/>
                    <a:gd name="connsiteX10" fmla="*/ 19179 w 247650"/>
                    <a:gd name="connsiteY10" fmla="*/ 257754 h 257690"/>
                    <a:gd name="connsiteX11" fmla="*/ 134431 w 247650"/>
                    <a:gd name="connsiteY11" fmla="*/ 257754 h 257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7650" h="257690">
                      <a:moveTo>
                        <a:pt x="113477" y="257754"/>
                      </a:moveTo>
                      <a:lnTo>
                        <a:pt x="228729" y="257754"/>
                      </a:lnTo>
                      <a:cubicBezTo>
                        <a:pt x="239250" y="257754"/>
                        <a:pt x="247779" y="249226"/>
                        <a:pt x="247779" y="238704"/>
                      </a:cubicBezTo>
                      <a:lnTo>
                        <a:pt x="247779" y="113814"/>
                      </a:lnTo>
                      <a:cubicBezTo>
                        <a:pt x="247779" y="108428"/>
                        <a:pt x="245499" y="103293"/>
                        <a:pt x="241503" y="99681"/>
                      </a:cubicBezTo>
                      <a:lnTo>
                        <a:pt x="136737" y="4982"/>
                      </a:lnTo>
                      <a:cubicBezTo>
                        <a:pt x="129483" y="-1575"/>
                        <a:pt x="118444" y="-1575"/>
                        <a:pt x="111190" y="4981"/>
                      </a:cubicBezTo>
                      <a:lnTo>
                        <a:pt x="6406" y="99681"/>
                      </a:lnTo>
                      <a:cubicBezTo>
                        <a:pt x="2409" y="103293"/>
                        <a:pt x="129" y="108428"/>
                        <a:pt x="129" y="113815"/>
                      </a:cubicBezTo>
                      <a:lnTo>
                        <a:pt x="129" y="238704"/>
                      </a:lnTo>
                      <a:cubicBezTo>
                        <a:pt x="129" y="249226"/>
                        <a:pt x="8658" y="257754"/>
                        <a:pt x="19179" y="257754"/>
                      </a:cubicBezTo>
                      <a:lnTo>
                        <a:pt x="134431" y="257754"/>
                      </a:lnTo>
                    </a:path>
                  </a:pathLst>
                </a:custGeom>
                <a:grpFill/>
                <a:ln w="9525" cap="flat">
                  <a:solidFill>
                    <a:srgbClr val="000000"/>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225B61"/>
                    </a:solidFill>
                    <a:effectLst/>
                    <a:uLnTx/>
                    <a:uFillTx/>
                  </a:endParaRPr>
                </a:p>
              </p:txBody>
            </p:sp>
            <p:sp>
              <p:nvSpPr>
                <p:cNvPr id="273" name="Freeform: Shape 272">
                  <a:extLst>
                    <a:ext uri="{FF2B5EF4-FFF2-40B4-BE49-F238E27FC236}">
                      <a16:creationId xmlns:a16="http://schemas.microsoft.com/office/drawing/2014/main" id="{B93E0035-1595-A722-2F39-4A1927A9A371}"/>
                    </a:ext>
                  </a:extLst>
                </p:cNvPr>
                <p:cNvSpPr/>
                <p:nvPr/>
              </p:nvSpPr>
              <p:spPr>
                <a:xfrm>
                  <a:off x="3778626" y="5012053"/>
                  <a:ext cx="28575" cy="28575"/>
                </a:xfrm>
                <a:custGeom>
                  <a:avLst/>
                  <a:gdLst>
                    <a:gd name="connsiteX0" fmla="*/ 28704 w 28575"/>
                    <a:gd name="connsiteY0" fmla="*/ 14352 h 28575"/>
                    <a:gd name="connsiteX1" fmla="*/ 14417 w 28575"/>
                    <a:gd name="connsiteY1" fmla="*/ 28639 h 28575"/>
                    <a:gd name="connsiteX2" fmla="*/ 129 w 28575"/>
                    <a:gd name="connsiteY2" fmla="*/ 14352 h 28575"/>
                    <a:gd name="connsiteX3" fmla="*/ 14417 w 28575"/>
                    <a:gd name="connsiteY3" fmla="*/ 64 h 28575"/>
                    <a:gd name="connsiteX4" fmla="*/ 28704 w 28575"/>
                    <a:gd name="connsiteY4" fmla="*/ 14352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8704" y="14352"/>
                      </a:moveTo>
                      <a:cubicBezTo>
                        <a:pt x="28704" y="22242"/>
                        <a:pt x="22307" y="28639"/>
                        <a:pt x="14417" y="28639"/>
                      </a:cubicBezTo>
                      <a:cubicBezTo>
                        <a:pt x="6526" y="28639"/>
                        <a:pt x="129" y="22242"/>
                        <a:pt x="129" y="14352"/>
                      </a:cubicBezTo>
                      <a:cubicBezTo>
                        <a:pt x="129" y="6461"/>
                        <a:pt x="6526" y="64"/>
                        <a:pt x="14417" y="64"/>
                      </a:cubicBezTo>
                      <a:cubicBezTo>
                        <a:pt x="22307" y="64"/>
                        <a:pt x="28704" y="6461"/>
                        <a:pt x="28704" y="14352"/>
                      </a:cubicBezTo>
                      <a:close/>
                    </a:path>
                  </a:pathLst>
                </a:custGeom>
                <a:grpFill/>
                <a:ln w="9525" cap="flat">
                  <a:solidFill>
                    <a:srgbClr val="000000"/>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225B61"/>
                    </a:solidFill>
                    <a:effectLst/>
                    <a:uLnTx/>
                    <a:uFillTx/>
                  </a:endParaRPr>
                </a:p>
              </p:txBody>
            </p:sp>
            <p:sp>
              <p:nvSpPr>
                <p:cNvPr id="274" name="Freeform: Shape 273">
                  <a:extLst>
                    <a:ext uri="{FF2B5EF4-FFF2-40B4-BE49-F238E27FC236}">
                      <a16:creationId xmlns:a16="http://schemas.microsoft.com/office/drawing/2014/main" id="{08AAE521-8E02-6176-5E35-031F292A186E}"/>
                    </a:ext>
                  </a:extLst>
                </p:cNvPr>
                <p:cNvSpPr/>
                <p:nvPr/>
              </p:nvSpPr>
              <p:spPr>
                <a:xfrm>
                  <a:off x="3845301" y="5012053"/>
                  <a:ext cx="28575" cy="28575"/>
                </a:xfrm>
                <a:custGeom>
                  <a:avLst/>
                  <a:gdLst>
                    <a:gd name="connsiteX0" fmla="*/ 28704 w 28575"/>
                    <a:gd name="connsiteY0" fmla="*/ 14352 h 28575"/>
                    <a:gd name="connsiteX1" fmla="*/ 14417 w 28575"/>
                    <a:gd name="connsiteY1" fmla="*/ 28639 h 28575"/>
                    <a:gd name="connsiteX2" fmla="*/ 129 w 28575"/>
                    <a:gd name="connsiteY2" fmla="*/ 14352 h 28575"/>
                    <a:gd name="connsiteX3" fmla="*/ 14417 w 28575"/>
                    <a:gd name="connsiteY3" fmla="*/ 64 h 28575"/>
                    <a:gd name="connsiteX4" fmla="*/ 28704 w 28575"/>
                    <a:gd name="connsiteY4" fmla="*/ 14352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8704" y="14352"/>
                      </a:moveTo>
                      <a:cubicBezTo>
                        <a:pt x="28704" y="22242"/>
                        <a:pt x="22307" y="28639"/>
                        <a:pt x="14417" y="28639"/>
                      </a:cubicBezTo>
                      <a:cubicBezTo>
                        <a:pt x="6526" y="28639"/>
                        <a:pt x="129" y="22242"/>
                        <a:pt x="129" y="14352"/>
                      </a:cubicBezTo>
                      <a:cubicBezTo>
                        <a:pt x="129" y="6461"/>
                        <a:pt x="6526" y="64"/>
                        <a:pt x="14417" y="64"/>
                      </a:cubicBezTo>
                      <a:cubicBezTo>
                        <a:pt x="22307" y="64"/>
                        <a:pt x="28704" y="6461"/>
                        <a:pt x="28704" y="14352"/>
                      </a:cubicBezTo>
                      <a:close/>
                    </a:path>
                  </a:pathLst>
                </a:custGeom>
                <a:grpFill/>
                <a:ln w="9525" cap="flat">
                  <a:solidFill>
                    <a:srgbClr val="000000"/>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225B61"/>
                    </a:solidFill>
                    <a:effectLst/>
                    <a:uLnTx/>
                    <a:uFillTx/>
                  </a:endParaRPr>
                </a:p>
              </p:txBody>
            </p:sp>
            <p:sp>
              <p:nvSpPr>
                <p:cNvPr id="275" name="Freeform: Shape 274">
                  <a:extLst>
                    <a:ext uri="{FF2B5EF4-FFF2-40B4-BE49-F238E27FC236}">
                      <a16:creationId xmlns:a16="http://schemas.microsoft.com/office/drawing/2014/main" id="{6E4121C5-69B0-BB4D-DC68-82A91E34328A}"/>
                    </a:ext>
                  </a:extLst>
                </p:cNvPr>
                <p:cNvSpPr/>
                <p:nvPr/>
              </p:nvSpPr>
              <p:spPr>
                <a:xfrm>
                  <a:off x="3911976" y="5012053"/>
                  <a:ext cx="28575" cy="28575"/>
                </a:xfrm>
                <a:custGeom>
                  <a:avLst/>
                  <a:gdLst>
                    <a:gd name="connsiteX0" fmla="*/ 14417 w 28575"/>
                    <a:gd name="connsiteY0" fmla="*/ 28639 h 28575"/>
                    <a:gd name="connsiteX1" fmla="*/ 28704 w 28575"/>
                    <a:gd name="connsiteY1" fmla="*/ 14352 h 28575"/>
                    <a:gd name="connsiteX2" fmla="*/ 14417 w 28575"/>
                    <a:gd name="connsiteY2" fmla="*/ 64 h 28575"/>
                    <a:gd name="connsiteX3" fmla="*/ 129 w 28575"/>
                    <a:gd name="connsiteY3" fmla="*/ 14352 h 28575"/>
                    <a:gd name="connsiteX4" fmla="*/ 14417 w 28575"/>
                    <a:gd name="connsiteY4" fmla="*/ 2863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4417" y="28639"/>
                      </a:moveTo>
                      <a:cubicBezTo>
                        <a:pt x="22307" y="28639"/>
                        <a:pt x="28704" y="22242"/>
                        <a:pt x="28704" y="14352"/>
                      </a:cubicBezTo>
                      <a:cubicBezTo>
                        <a:pt x="28704" y="6461"/>
                        <a:pt x="22307" y="64"/>
                        <a:pt x="14417" y="64"/>
                      </a:cubicBezTo>
                      <a:cubicBezTo>
                        <a:pt x="6526" y="64"/>
                        <a:pt x="129" y="6461"/>
                        <a:pt x="129" y="14352"/>
                      </a:cubicBezTo>
                      <a:cubicBezTo>
                        <a:pt x="129" y="22242"/>
                        <a:pt x="6526" y="28639"/>
                        <a:pt x="14417" y="28639"/>
                      </a:cubicBezTo>
                      <a:close/>
                    </a:path>
                  </a:pathLst>
                </a:custGeom>
                <a:grpFill/>
                <a:ln w="9525" cap="flat">
                  <a:solidFill>
                    <a:srgbClr val="000000"/>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225B61"/>
                    </a:solidFill>
                    <a:effectLst/>
                    <a:uLnTx/>
                    <a:uFillTx/>
                  </a:endParaRPr>
                </a:p>
              </p:txBody>
            </p:sp>
            <p:sp>
              <p:nvSpPr>
                <p:cNvPr id="276" name="Freeform: Shape 275">
                  <a:extLst>
                    <a:ext uri="{FF2B5EF4-FFF2-40B4-BE49-F238E27FC236}">
                      <a16:creationId xmlns:a16="http://schemas.microsoft.com/office/drawing/2014/main" id="{8E337C3D-F87C-00CF-316C-A28BECEA1B06}"/>
                    </a:ext>
                  </a:extLst>
                </p:cNvPr>
                <p:cNvSpPr/>
                <p:nvPr/>
              </p:nvSpPr>
              <p:spPr>
                <a:xfrm>
                  <a:off x="3845301" y="5069203"/>
                  <a:ext cx="28575" cy="28575"/>
                </a:xfrm>
                <a:custGeom>
                  <a:avLst/>
                  <a:gdLst>
                    <a:gd name="connsiteX0" fmla="*/ 28704 w 28575"/>
                    <a:gd name="connsiteY0" fmla="*/ 14352 h 28575"/>
                    <a:gd name="connsiteX1" fmla="*/ 14417 w 28575"/>
                    <a:gd name="connsiteY1" fmla="*/ 28639 h 28575"/>
                    <a:gd name="connsiteX2" fmla="*/ 129 w 28575"/>
                    <a:gd name="connsiteY2" fmla="*/ 14352 h 28575"/>
                    <a:gd name="connsiteX3" fmla="*/ 14417 w 28575"/>
                    <a:gd name="connsiteY3" fmla="*/ 64 h 28575"/>
                    <a:gd name="connsiteX4" fmla="*/ 28704 w 28575"/>
                    <a:gd name="connsiteY4" fmla="*/ 14352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8704" y="14352"/>
                      </a:moveTo>
                      <a:cubicBezTo>
                        <a:pt x="28704" y="22242"/>
                        <a:pt x="22307" y="28639"/>
                        <a:pt x="14417" y="28639"/>
                      </a:cubicBezTo>
                      <a:cubicBezTo>
                        <a:pt x="6526" y="28639"/>
                        <a:pt x="129" y="22242"/>
                        <a:pt x="129" y="14352"/>
                      </a:cubicBezTo>
                      <a:cubicBezTo>
                        <a:pt x="129" y="6461"/>
                        <a:pt x="6526" y="64"/>
                        <a:pt x="14417" y="64"/>
                      </a:cubicBezTo>
                      <a:cubicBezTo>
                        <a:pt x="22307" y="64"/>
                        <a:pt x="28704" y="6461"/>
                        <a:pt x="28704" y="14352"/>
                      </a:cubicBezTo>
                      <a:close/>
                    </a:path>
                  </a:pathLst>
                </a:custGeom>
                <a:grpFill/>
                <a:ln w="9525" cap="flat">
                  <a:solidFill>
                    <a:srgbClr val="000000"/>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225B61"/>
                    </a:solidFill>
                    <a:effectLst/>
                    <a:uLnTx/>
                    <a:uFillTx/>
                  </a:endParaRPr>
                </a:p>
              </p:txBody>
            </p:sp>
            <p:sp>
              <p:nvSpPr>
                <p:cNvPr id="277" name="Freeform: Shape 276">
                  <a:extLst>
                    <a:ext uri="{FF2B5EF4-FFF2-40B4-BE49-F238E27FC236}">
                      <a16:creationId xmlns:a16="http://schemas.microsoft.com/office/drawing/2014/main" id="{33A2934F-E904-7B26-67F9-230A66D37B1C}"/>
                    </a:ext>
                  </a:extLst>
                </p:cNvPr>
                <p:cNvSpPr/>
                <p:nvPr/>
              </p:nvSpPr>
              <p:spPr>
                <a:xfrm>
                  <a:off x="3778626" y="5069203"/>
                  <a:ext cx="28575" cy="28575"/>
                </a:xfrm>
                <a:custGeom>
                  <a:avLst/>
                  <a:gdLst>
                    <a:gd name="connsiteX0" fmla="*/ 14417 w 28575"/>
                    <a:gd name="connsiteY0" fmla="*/ 28639 h 28575"/>
                    <a:gd name="connsiteX1" fmla="*/ 28704 w 28575"/>
                    <a:gd name="connsiteY1" fmla="*/ 14352 h 28575"/>
                    <a:gd name="connsiteX2" fmla="*/ 14417 w 28575"/>
                    <a:gd name="connsiteY2" fmla="*/ 64 h 28575"/>
                    <a:gd name="connsiteX3" fmla="*/ 129 w 28575"/>
                    <a:gd name="connsiteY3" fmla="*/ 14352 h 28575"/>
                    <a:gd name="connsiteX4" fmla="*/ 14417 w 28575"/>
                    <a:gd name="connsiteY4" fmla="*/ 2863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4417" y="28639"/>
                      </a:moveTo>
                      <a:cubicBezTo>
                        <a:pt x="22307" y="28639"/>
                        <a:pt x="28704" y="22242"/>
                        <a:pt x="28704" y="14352"/>
                      </a:cubicBezTo>
                      <a:cubicBezTo>
                        <a:pt x="28704" y="6461"/>
                        <a:pt x="22307" y="64"/>
                        <a:pt x="14417" y="64"/>
                      </a:cubicBezTo>
                      <a:cubicBezTo>
                        <a:pt x="6526" y="64"/>
                        <a:pt x="129" y="6461"/>
                        <a:pt x="129" y="14352"/>
                      </a:cubicBezTo>
                      <a:cubicBezTo>
                        <a:pt x="129" y="22242"/>
                        <a:pt x="6526" y="28639"/>
                        <a:pt x="14417" y="28639"/>
                      </a:cubicBezTo>
                      <a:close/>
                    </a:path>
                  </a:pathLst>
                </a:custGeom>
                <a:grpFill/>
                <a:ln w="9525" cap="flat">
                  <a:solidFill>
                    <a:srgbClr val="000000"/>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225B61"/>
                    </a:solidFill>
                    <a:effectLst/>
                    <a:uLnTx/>
                    <a:uFillTx/>
                  </a:endParaRPr>
                </a:p>
              </p:txBody>
            </p:sp>
            <p:sp>
              <p:nvSpPr>
                <p:cNvPr id="278" name="Freeform: Shape 277">
                  <a:extLst>
                    <a:ext uri="{FF2B5EF4-FFF2-40B4-BE49-F238E27FC236}">
                      <a16:creationId xmlns:a16="http://schemas.microsoft.com/office/drawing/2014/main" id="{5CF78B34-FB72-E97B-292C-A20695192DAC}"/>
                    </a:ext>
                  </a:extLst>
                </p:cNvPr>
                <p:cNvSpPr/>
                <p:nvPr/>
              </p:nvSpPr>
              <p:spPr>
                <a:xfrm>
                  <a:off x="3911976" y="5069203"/>
                  <a:ext cx="28575" cy="28575"/>
                </a:xfrm>
                <a:custGeom>
                  <a:avLst/>
                  <a:gdLst>
                    <a:gd name="connsiteX0" fmla="*/ 28704 w 28575"/>
                    <a:gd name="connsiteY0" fmla="*/ 14352 h 28575"/>
                    <a:gd name="connsiteX1" fmla="*/ 14417 w 28575"/>
                    <a:gd name="connsiteY1" fmla="*/ 28639 h 28575"/>
                    <a:gd name="connsiteX2" fmla="*/ 129 w 28575"/>
                    <a:gd name="connsiteY2" fmla="*/ 14352 h 28575"/>
                    <a:gd name="connsiteX3" fmla="*/ 14417 w 28575"/>
                    <a:gd name="connsiteY3" fmla="*/ 64 h 28575"/>
                    <a:gd name="connsiteX4" fmla="*/ 28704 w 28575"/>
                    <a:gd name="connsiteY4" fmla="*/ 14352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8704" y="14352"/>
                      </a:moveTo>
                      <a:cubicBezTo>
                        <a:pt x="28704" y="22242"/>
                        <a:pt x="22307" y="28639"/>
                        <a:pt x="14417" y="28639"/>
                      </a:cubicBezTo>
                      <a:cubicBezTo>
                        <a:pt x="6526" y="28639"/>
                        <a:pt x="129" y="22242"/>
                        <a:pt x="129" y="14352"/>
                      </a:cubicBezTo>
                      <a:cubicBezTo>
                        <a:pt x="129" y="6461"/>
                        <a:pt x="6526" y="64"/>
                        <a:pt x="14417" y="64"/>
                      </a:cubicBezTo>
                      <a:cubicBezTo>
                        <a:pt x="22307" y="64"/>
                        <a:pt x="28704" y="6461"/>
                        <a:pt x="28704" y="14352"/>
                      </a:cubicBezTo>
                      <a:close/>
                    </a:path>
                  </a:pathLst>
                </a:custGeom>
                <a:grpFill/>
                <a:ln w="9525" cap="flat">
                  <a:solidFill>
                    <a:srgbClr val="000000"/>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225B61"/>
                    </a:solidFill>
                    <a:effectLst/>
                    <a:uLnTx/>
                    <a:uFillTx/>
                  </a:endParaRPr>
                </a:p>
              </p:txBody>
            </p:sp>
          </p:grpSp>
          <p:grpSp>
            <p:nvGrpSpPr>
              <p:cNvPr id="265" name="Group 264">
                <a:extLst>
                  <a:ext uri="{FF2B5EF4-FFF2-40B4-BE49-F238E27FC236}">
                    <a16:creationId xmlns:a16="http://schemas.microsoft.com/office/drawing/2014/main" id="{8A2139E6-94E5-35EC-E8FE-874D5ACBE612}"/>
                  </a:ext>
                </a:extLst>
              </p:cNvPr>
              <p:cNvGrpSpPr/>
              <p:nvPr/>
            </p:nvGrpSpPr>
            <p:grpSpPr>
              <a:xfrm>
                <a:off x="10932267" y="3542234"/>
                <a:ext cx="95015" cy="120928"/>
                <a:chOff x="3878639" y="6897922"/>
                <a:chExt cx="209550" cy="266701"/>
              </a:xfrm>
              <a:noFill/>
            </p:grpSpPr>
            <p:sp>
              <p:nvSpPr>
                <p:cNvPr id="270" name="Freeform: Shape 269">
                  <a:extLst>
                    <a:ext uri="{FF2B5EF4-FFF2-40B4-BE49-F238E27FC236}">
                      <a16:creationId xmlns:a16="http://schemas.microsoft.com/office/drawing/2014/main" id="{12833EB7-45EA-61DF-61E2-5CA4BC3D8C03}"/>
                    </a:ext>
                  </a:extLst>
                </p:cNvPr>
                <p:cNvSpPr/>
                <p:nvPr/>
              </p:nvSpPr>
              <p:spPr>
                <a:xfrm>
                  <a:off x="3878639" y="6963318"/>
                  <a:ext cx="209550" cy="201305"/>
                </a:xfrm>
                <a:custGeom>
                  <a:avLst/>
                  <a:gdLst>
                    <a:gd name="connsiteX0" fmla="*/ 257 w 209550"/>
                    <a:gd name="connsiteY0" fmla="*/ 64 h 201305"/>
                    <a:gd name="connsiteX1" fmla="*/ 257 w 209550"/>
                    <a:gd name="connsiteY1" fmla="*/ 153880 h 201305"/>
                    <a:gd name="connsiteX2" fmla="*/ 283 w 209550"/>
                    <a:gd name="connsiteY2" fmla="*/ 153880 h 201305"/>
                    <a:gd name="connsiteX3" fmla="*/ 9812 w 209550"/>
                    <a:gd name="connsiteY3" fmla="*/ 173663 h 201305"/>
                    <a:gd name="connsiteX4" fmla="*/ 32901 w 209550"/>
                    <a:gd name="connsiteY4" fmla="*/ 188450 h 201305"/>
                    <a:gd name="connsiteX5" fmla="*/ 105214 w 209550"/>
                    <a:gd name="connsiteY5" fmla="*/ 201369 h 201305"/>
                    <a:gd name="connsiteX6" fmla="*/ 177354 w 209550"/>
                    <a:gd name="connsiteY6" fmla="*/ 188446 h 201305"/>
                    <a:gd name="connsiteX7" fmla="*/ 200323 w 209550"/>
                    <a:gd name="connsiteY7" fmla="*/ 173648 h 201305"/>
                    <a:gd name="connsiteX8" fmla="*/ 209789 w 209550"/>
                    <a:gd name="connsiteY8" fmla="*/ 153691 h 201305"/>
                    <a:gd name="connsiteX9" fmla="*/ 209807 w 209550"/>
                    <a:gd name="connsiteY9" fmla="*/ 153691 h 201305"/>
                    <a:gd name="connsiteX10" fmla="*/ 209806 w 209550"/>
                    <a:gd name="connsiteY10" fmla="*/ 64 h 201305"/>
                    <a:gd name="connsiteX11" fmla="*/ 206523 w 209550"/>
                    <a:gd name="connsiteY11" fmla="*/ 3281 h 201305"/>
                    <a:gd name="connsiteX12" fmla="*/ 180584 w 209550"/>
                    <a:gd name="connsiteY12" fmla="*/ 17990 h 201305"/>
                    <a:gd name="connsiteX13" fmla="*/ 105032 w 209550"/>
                    <a:gd name="connsiteY13" fmla="*/ 29917 h 201305"/>
                    <a:gd name="connsiteX14" fmla="*/ 29480 w 209550"/>
                    <a:gd name="connsiteY14" fmla="*/ 17990 h 201305"/>
                    <a:gd name="connsiteX15" fmla="*/ 3541 w 209550"/>
                    <a:gd name="connsiteY15" fmla="*/ 3281 h 201305"/>
                    <a:gd name="connsiteX16" fmla="*/ 257 w 209550"/>
                    <a:gd name="connsiteY16" fmla="*/ 64 h 201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9550" h="201305">
                      <a:moveTo>
                        <a:pt x="257" y="64"/>
                      </a:moveTo>
                      <a:lnTo>
                        <a:pt x="257" y="153880"/>
                      </a:lnTo>
                      <a:lnTo>
                        <a:pt x="283" y="153880"/>
                      </a:lnTo>
                      <a:cubicBezTo>
                        <a:pt x="625" y="161435"/>
                        <a:pt x="4343" y="168113"/>
                        <a:pt x="9812" y="173663"/>
                      </a:cubicBezTo>
                      <a:cubicBezTo>
                        <a:pt x="15536" y="179471"/>
                        <a:pt x="23515" y="184421"/>
                        <a:pt x="32901" y="188450"/>
                      </a:cubicBezTo>
                      <a:cubicBezTo>
                        <a:pt x="51701" y="196519"/>
                        <a:pt x="77270" y="201369"/>
                        <a:pt x="105214" y="201369"/>
                      </a:cubicBezTo>
                      <a:cubicBezTo>
                        <a:pt x="133157" y="201369"/>
                        <a:pt x="158641" y="196519"/>
                        <a:pt x="177354" y="188446"/>
                      </a:cubicBezTo>
                      <a:cubicBezTo>
                        <a:pt x="186698" y="184416"/>
                        <a:pt x="194634" y="179461"/>
                        <a:pt x="200323" y="173648"/>
                      </a:cubicBezTo>
                      <a:cubicBezTo>
                        <a:pt x="205807" y="168046"/>
                        <a:pt x="209504" y="161306"/>
                        <a:pt x="209789" y="153691"/>
                      </a:cubicBezTo>
                      <a:lnTo>
                        <a:pt x="209807" y="153691"/>
                      </a:lnTo>
                      <a:lnTo>
                        <a:pt x="209806" y="64"/>
                      </a:lnTo>
                      <a:cubicBezTo>
                        <a:pt x="208751" y="1205"/>
                        <a:pt x="207649" y="2278"/>
                        <a:pt x="206523" y="3281"/>
                      </a:cubicBezTo>
                      <a:cubicBezTo>
                        <a:pt x="199653" y="9400"/>
                        <a:pt x="190556" y="14232"/>
                        <a:pt x="180584" y="17990"/>
                      </a:cubicBezTo>
                      <a:cubicBezTo>
                        <a:pt x="160530" y="25546"/>
                        <a:pt x="133816" y="29917"/>
                        <a:pt x="105032" y="29917"/>
                      </a:cubicBezTo>
                      <a:cubicBezTo>
                        <a:pt x="76248" y="29917"/>
                        <a:pt x="49534" y="25546"/>
                        <a:pt x="29480" y="17990"/>
                      </a:cubicBezTo>
                      <a:cubicBezTo>
                        <a:pt x="19508" y="14232"/>
                        <a:pt x="10411" y="9400"/>
                        <a:pt x="3541" y="3281"/>
                      </a:cubicBezTo>
                      <a:cubicBezTo>
                        <a:pt x="2415" y="2278"/>
                        <a:pt x="1313" y="1205"/>
                        <a:pt x="257" y="64"/>
                      </a:cubicBezTo>
                      <a:close/>
                    </a:path>
                  </a:pathLst>
                </a:custGeom>
                <a:grpFill/>
                <a:ln w="9525" cap="flat">
                  <a:solidFill>
                    <a:srgbClr val="000000"/>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225B61"/>
                    </a:solidFill>
                    <a:effectLst/>
                    <a:uLnTx/>
                    <a:uFillTx/>
                  </a:endParaRPr>
                </a:p>
              </p:txBody>
            </p:sp>
            <p:sp>
              <p:nvSpPr>
                <p:cNvPr id="271" name="Freeform: Shape 270">
                  <a:extLst>
                    <a:ext uri="{FF2B5EF4-FFF2-40B4-BE49-F238E27FC236}">
                      <a16:creationId xmlns:a16="http://schemas.microsoft.com/office/drawing/2014/main" id="{CA0F80CB-71C4-DFF7-1598-C5F24B186FF5}"/>
                    </a:ext>
                  </a:extLst>
                </p:cNvPr>
                <p:cNvSpPr/>
                <p:nvPr/>
              </p:nvSpPr>
              <p:spPr>
                <a:xfrm>
                  <a:off x="3878639" y="6897922"/>
                  <a:ext cx="209550" cy="85725"/>
                </a:xfrm>
                <a:custGeom>
                  <a:avLst/>
                  <a:gdLst>
                    <a:gd name="connsiteX0" fmla="*/ 209806 w 209550"/>
                    <a:gd name="connsiteY0" fmla="*/ 42771 h 85725"/>
                    <a:gd name="connsiteX1" fmla="*/ 209807 w 209550"/>
                    <a:gd name="connsiteY1" fmla="*/ 42927 h 85725"/>
                    <a:gd name="connsiteX2" fmla="*/ 209806 w 209550"/>
                    <a:gd name="connsiteY2" fmla="*/ 43082 h 85725"/>
                    <a:gd name="connsiteX3" fmla="*/ 200187 w 209550"/>
                    <a:gd name="connsiteY3" fmla="*/ 61565 h 85725"/>
                    <a:gd name="connsiteX4" fmla="*/ 177226 w 209550"/>
                    <a:gd name="connsiteY4" fmla="*/ 74474 h 85725"/>
                    <a:gd name="connsiteX5" fmla="*/ 105032 w 209550"/>
                    <a:gd name="connsiteY5" fmla="*/ 85789 h 85725"/>
                    <a:gd name="connsiteX6" fmla="*/ 32838 w 209550"/>
                    <a:gd name="connsiteY6" fmla="*/ 74474 h 85725"/>
                    <a:gd name="connsiteX7" fmla="*/ 12253 w 209550"/>
                    <a:gd name="connsiteY7" fmla="*/ 63539 h 85725"/>
                    <a:gd name="connsiteX8" fmla="*/ 11898 w 209550"/>
                    <a:gd name="connsiteY8" fmla="*/ 63261 h 85725"/>
                    <a:gd name="connsiteX9" fmla="*/ 9877 w 209550"/>
                    <a:gd name="connsiteY9" fmla="*/ 61565 h 85725"/>
                    <a:gd name="connsiteX10" fmla="*/ 257 w 209550"/>
                    <a:gd name="connsiteY10" fmla="*/ 42927 h 85725"/>
                    <a:gd name="connsiteX11" fmla="*/ 360 w 209550"/>
                    <a:gd name="connsiteY11" fmla="*/ 40889 h 85725"/>
                    <a:gd name="connsiteX12" fmla="*/ 438 w 209550"/>
                    <a:gd name="connsiteY12" fmla="*/ 40238 h 85725"/>
                    <a:gd name="connsiteX13" fmla="*/ 9877 w 209550"/>
                    <a:gd name="connsiteY13" fmla="*/ 24288 h 85725"/>
                    <a:gd name="connsiteX14" fmla="*/ 32838 w 209550"/>
                    <a:gd name="connsiteY14" fmla="*/ 11379 h 85725"/>
                    <a:gd name="connsiteX15" fmla="*/ 105032 w 209550"/>
                    <a:gd name="connsiteY15" fmla="*/ 64 h 85725"/>
                    <a:gd name="connsiteX16" fmla="*/ 177226 w 209550"/>
                    <a:gd name="connsiteY16" fmla="*/ 11379 h 85725"/>
                    <a:gd name="connsiteX17" fmla="*/ 200187 w 209550"/>
                    <a:gd name="connsiteY17" fmla="*/ 24288 h 85725"/>
                    <a:gd name="connsiteX18" fmla="*/ 201500 w 209550"/>
                    <a:gd name="connsiteY18" fmla="*/ 25510 h 85725"/>
                    <a:gd name="connsiteX19" fmla="*/ 209806 w 209550"/>
                    <a:gd name="connsiteY19" fmla="*/ 42771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09550" h="85725">
                      <a:moveTo>
                        <a:pt x="209806" y="42771"/>
                      </a:moveTo>
                      <a:lnTo>
                        <a:pt x="209807" y="42927"/>
                      </a:lnTo>
                      <a:lnTo>
                        <a:pt x="209806" y="43082"/>
                      </a:lnTo>
                      <a:cubicBezTo>
                        <a:pt x="209751" y="50314"/>
                        <a:pt x="205824" y="56544"/>
                        <a:pt x="200187" y="61565"/>
                      </a:cubicBezTo>
                      <a:cubicBezTo>
                        <a:pt x="194498" y="66633"/>
                        <a:pt x="186570" y="70953"/>
                        <a:pt x="177226" y="74474"/>
                      </a:cubicBezTo>
                      <a:cubicBezTo>
                        <a:pt x="158497" y="81531"/>
                        <a:pt x="132972" y="85789"/>
                        <a:pt x="105032" y="85789"/>
                      </a:cubicBezTo>
                      <a:cubicBezTo>
                        <a:pt x="77092" y="85789"/>
                        <a:pt x="51567" y="81531"/>
                        <a:pt x="32838" y="74474"/>
                      </a:cubicBezTo>
                      <a:cubicBezTo>
                        <a:pt x="24731" y="71420"/>
                        <a:pt x="17690" y="67763"/>
                        <a:pt x="12253" y="63539"/>
                      </a:cubicBezTo>
                      <a:lnTo>
                        <a:pt x="11898" y="63261"/>
                      </a:lnTo>
                      <a:cubicBezTo>
                        <a:pt x="11196" y="62705"/>
                        <a:pt x="10522" y="62140"/>
                        <a:pt x="9877" y="61565"/>
                      </a:cubicBezTo>
                      <a:cubicBezTo>
                        <a:pt x="4200" y="56508"/>
                        <a:pt x="257" y="50226"/>
                        <a:pt x="257" y="42927"/>
                      </a:cubicBezTo>
                      <a:cubicBezTo>
                        <a:pt x="257" y="42238"/>
                        <a:pt x="292" y="41559"/>
                        <a:pt x="360" y="40889"/>
                      </a:cubicBezTo>
                      <a:cubicBezTo>
                        <a:pt x="383" y="40671"/>
                        <a:pt x="408" y="40454"/>
                        <a:pt x="438" y="40238"/>
                      </a:cubicBezTo>
                      <a:cubicBezTo>
                        <a:pt x="1270" y="34076"/>
                        <a:pt x="4910" y="28712"/>
                        <a:pt x="9877" y="24288"/>
                      </a:cubicBezTo>
                      <a:cubicBezTo>
                        <a:pt x="15566" y="19220"/>
                        <a:pt x="23494" y="14900"/>
                        <a:pt x="32838" y="11379"/>
                      </a:cubicBezTo>
                      <a:cubicBezTo>
                        <a:pt x="51567" y="4322"/>
                        <a:pt x="77092" y="64"/>
                        <a:pt x="105032" y="64"/>
                      </a:cubicBezTo>
                      <a:cubicBezTo>
                        <a:pt x="132972" y="64"/>
                        <a:pt x="158497" y="4322"/>
                        <a:pt x="177226" y="11379"/>
                      </a:cubicBezTo>
                      <a:cubicBezTo>
                        <a:pt x="186570" y="14900"/>
                        <a:pt x="194498" y="19220"/>
                        <a:pt x="200187" y="24288"/>
                      </a:cubicBezTo>
                      <a:cubicBezTo>
                        <a:pt x="200636" y="24688"/>
                        <a:pt x="201074" y="25095"/>
                        <a:pt x="201500" y="25510"/>
                      </a:cubicBezTo>
                      <a:cubicBezTo>
                        <a:pt x="206425" y="30308"/>
                        <a:pt x="209756" y="36114"/>
                        <a:pt x="209806" y="42771"/>
                      </a:cubicBezTo>
                      <a:close/>
                    </a:path>
                  </a:pathLst>
                </a:custGeom>
                <a:grpFill/>
                <a:ln w="9525" cap="flat">
                  <a:solidFill>
                    <a:srgbClr val="000000"/>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225B61"/>
                    </a:solidFill>
                    <a:effectLst/>
                    <a:uLnTx/>
                    <a:uFillTx/>
                  </a:endParaRPr>
                </a:p>
              </p:txBody>
            </p:sp>
          </p:grpSp>
          <p:grpSp>
            <p:nvGrpSpPr>
              <p:cNvPr id="266" name="Group 265">
                <a:extLst>
                  <a:ext uri="{FF2B5EF4-FFF2-40B4-BE49-F238E27FC236}">
                    <a16:creationId xmlns:a16="http://schemas.microsoft.com/office/drawing/2014/main" id="{A29D3470-6561-8F1C-8EE9-B4C3B8FB81CD}"/>
                  </a:ext>
                </a:extLst>
              </p:cNvPr>
              <p:cNvGrpSpPr/>
              <p:nvPr/>
            </p:nvGrpSpPr>
            <p:grpSpPr>
              <a:xfrm>
                <a:off x="10473280" y="3544277"/>
                <a:ext cx="117689" cy="116843"/>
                <a:chOff x="5200133" y="3503044"/>
                <a:chExt cx="117689" cy="116843"/>
              </a:xfrm>
            </p:grpSpPr>
            <p:sp>
              <p:nvSpPr>
                <p:cNvPr id="267" name="Freeform: Shape 266">
                  <a:extLst>
                    <a:ext uri="{FF2B5EF4-FFF2-40B4-BE49-F238E27FC236}">
                      <a16:creationId xmlns:a16="http://schemas.microsoft.com/office/drawing/2014/main" id="{DFD320BA-1D2A-EEB8-B497-669525A3B305}"/>
                    </a:ext>
                  </a:extLst>
                </p:cNvPr>
                <p:cNvSpPr/>
                <p:nvPr/>
              </p:nvSpPr>
              <p:spPr>
                <a:xfrm>
                  <a:off x="5200133" y="3503044"/>
                  <a:ext cx="112290" cy="116843"/>
                </a:xfrm>
                <a:custGeom>
                  <a:avLst/>
                  <a:gdLst>
                    <a:gd name="connsiteX0" fmla="*/ 132057 w 247650"/>
                    <a:gd name="connsiteY0" fmla="*/ 257946 h 257690"/>
                    <a:gd name="connsiteX1" fmla="*/ 19306 w 247650"/>
                    <a:gd name="connsiteY1" fmla="*/ 257946 h 257690"/>
                    <a:gd name="connsiteX2" fmla="*/ 256 w 247650"/>
                    <a:gd name="connsiteY2" fmla="*/ 238896 h 257690"/>
                    <a:gd name="connsiteX3" fmla="*/ 256 w 247650"/>
                    <a:gd name="connsiteY3" fmla="*/ 114007 h 257690"/>
                    <a:gd name="connsiteX4" fmla="*/ 6533 w 247650"/>
                    <a:gd name="connsiteY4" fmla="*/ 99873 h 257690"/>
                    <a:gd name="connsiteX5" fmla="*/ 111317 w 247650"/>
                    <a:gd name="connsiteY5" fmla="*/ 5173 h 257690"/>
                    <a:gd name="connsiteX6" fmla="*/ 136864 w 247650"/>
                    <a:gd name="connsiteY6" fmla="*/ 5174 h 257690"/>
                    <a:gd name="connsiteX7" fmla="*/ 241630 w 247650"/>
                    <a:gd name="connsiteY7" fmla="*/ 99874 h 257690"/>
                    <a:gd name="connsiteX8" fmla="*/ 247906 w 247650"/>
                    <a:gd name="connsiteY8" fmla="*/ 114006 h 257690"/>
                    <a:gd name="connsiteX9" fmla="*/ 247906 w 247650"/>
                    <a:gd name="connsiteY9" fmla="*/ 200834 h 257690"/>
                    <a:gd name="connsiteX10" fmla="*/ 243144 w 247650"/>
                    <a:gd name="connsiteY10" fmla="*/ 200036 h 257690"/>
                    <a:gd name="connsiteX11" fmla="*/ 229905 w 247650"/>
                    <a:gd name="connsiteY11" fmla="*/ 208895 h 257690"/>
                    <a:gd name="connsiteX12" fmla="*/ 228857 w 247650"/>
                    <a:gd name="connsiteY12" fmla="*/ 210133 h 257690"/>
                    <a:gd name="connsiteX13" fmla="*/ 227809 w 247650"/>
                    <a:gd name="connsiteY13" fmla="*/ 208895 h 257690"/>
                    <a:gd name="connsiteX14" fmla="*/ 226403 w 247650"/>
                    <a:gd name="connsiteY14" fmla="*/ 206275 h 257690"/>
                    <a:gd name="connsiteX15" fmla="*/ 214569 w 247650"/>
                    <a:gd name="connsiteY15" fmla="*/ 200036 h 257690"/>
                    <a:gd name="connsiteX16" fmla="*/ 203893 w 247650"/>
                    <a:gd name="connsiteY16" fmla="*/ 204748 h 257690"/>
                    <a:gd name="connsiteX17" fmla="*/ 201330 w 247650"/>
                    <a:gd name="connsiteY17" fmla="*/ 208799 h 257690"/>
                    <a:gd name="connsiteX18" fmla="*/ 200282 w 247650"/>
                    <a:gd name="connsiteY18" fmla="*/ 210038 h 257690"/>
                    <a:gd name="connsiteX19" fmla="*/ 199234 w 247650"/>
                    <a:gd name="connsiteY19" fmla="*/ 208799 h 257690"/>
                    <a:gd name="connsiteX20" fmla="*/ 185899 w 247650"/>
                    <a:gd name="connsiteY20" fmla="*/ 199941 h 257690"/>
                    <a:gd name="connsiteX21" fmla="*/ 175905 w 247650"/>
                    <a:gd name="connsiteY21" fmla="*/ 204154 h 257690"/>
                    <a:gd name="connsiteX22" fmla="*/ 172755 w 247650"/>
                    <a:gd name="connsiteY22" fmla="*/ 208799 h 257690"/>
                    <a:gd name="connsiteX23" fmla="*/ 171707 w 247650"/>
                    <a:gd name="connsiteY23" fmla="*/ 210038 h 257690"/>
                    <a:gd name="connsiteX24" fmla="*/ 170659 w 247650"/>
                    <a:gd name="connsiteY24" fmla="*/ 208799 h 257690"/>
                    <a:gd name="connsiteX25" fmla="*/ 157324 w 247650"/>
                    <a:gd name="connsiteY25" fmla="*/ 199941 h 257690"/>
                    <a:gd name="connsiteX26" fmla="*/ 144180 w 247650"/>
                    <a:gd name="connsiteY26" fmla="*/ 209085 h 257690"/>
                    <a:gd name="connsiteX27" fmla="*/ 143608 w 247650"/>
                    <a:gd name="connsiteY27" fmla="*/ 210323 h 257690"/>
                    <a:gd name="connsiteX28" fmla="*/ 142370 w 247650"/>
                    <a:gd name="connsiteY28" fmla="*/ 210704 h 257690"/>
                    <a:gd name="connsiteX29" fmla="*/ 131607 w 247650"/>
                    <a:gd name="connsiteY29" fmla="*/ 227754 h 257690"/>
                    <a:gd name="connsiteX30" fmla="*/ 143668 w 247650"/>
                    <a:gd name="connsiteY30" fmla="*/ 238774 h 257690"/>
                    <a:gd name="connsiteX31" fmla="*/ 143608 w 247650"/>
                    <a:gd name="connsiteY31" fmla="*/ 238898 h 257690"/>
                    <a:gd name="connsiteX32" fmla="*/ 142370 w 247650"/>
                    <a:gd name="connsiteY32" fmla="*/ 239279 h 257690"/>
                    <a:gd name="connsiteX33" fmla="*/ 131607 w 247650"/>
                    <a:gd name="connsiteY33" fmla="*/ 256329 h 257690"/>
                    <a:gd name="connsiteX34" fmla="*/ 132057 w 247650"/>
                    <a:gd name="connsiteY34" fmla="*/ 257946 h 257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47650" h="257690">
                      <a:moveTo>
                        <a:pt x="132057" y="257946"/>
                      </a:moveTo>
                      <a:lnTo>
                        <a:pt x="19306" y="257946"/>
                      </a:lnTo>
                      <a:cubicBezTo>
                        <a:pt x="8785" y="257946"/>
                        <a:pt x="256" y="249418"/>
                        <a:pt x="256" y="238896"/>
                      </a:cubicBezTo>
                      <a:lnTo>
                        <a:pt x="256" y="114007"/>
                      </a:lnTo>
                      <a:cubicBezTo>
                        <a:pt x="256" y="108620"/>
                        <a:pt x="2536" y="103485"/>
                        <a:pt x="6533" y="99873"/>
                      </a:cubicBezTo>
                      <a:lnTo>
                        <a:pt x="111317" y="5173"/>
                      </a:lnTo>
                      <a:cubicBezTo>
                        <a:pt x="118571" y="-1383"/>
                        <a:pt x="129610" y="-1383"/>
                        <a:pt x="136864" y="5174"/>
                      </a:cubicBezTo>
                      <a:lnTo>
                        <a:pt x="241630" y="99874"/>
                      </a:lnTo>
                      <a:cubicBezTo>
                        <a:pt x="245626" y="103485"/>
                        <a:pt x="247906" y="108620"/>
                        <a:pt x="247906" y="114006"/>
                      </a:cubicBezTo>
                      <a:lnTo>
                        <a:pt x="247906" y="200834"/>
                      </a:lnTo>
                      <a:cubicBezTo>
                        <a:pt x="246411" y="200314"/>
                        <a:pt x="244807" y="200036"/>
                        <a:pt x="243144" y="200036"/>
                      </a:cubicBezTo>
                      <a:cubicBezTo>
                        <a:pt x="237239" y="200036"/>
                        <a:pt x="232095" y="203465"/>
                        <a:pt x="229905" y="208895"/>
                      </a:cubicBezTo>
                      <a:cubicBezTo>
                        <a:pt x="229809" y="209276"/>
                        <a:pt x="229333" y="209752"/>
                        <a:pt x="228857" y="210133"/>
                      </a:cubicBezTo>
                      <a:cubicBezTo>
                        <a:pt x="228381" y="209752"/>
                        <a:pt x="228000" y="209276"/>
                        <a:pt x="227809" y="208895"/>
                      </a:cubicBezTo>
                      <a:cubicBezTo>
                        <a:pt x="227436" y="207961"/>
                        <a:pt x="226962" y="207085"/>
                        <a:pt x="226403" y="206275"/>
                      </a:cubicBezTo>
                      <a:cubicBezTo>
                        <a:pt x="223811" y="202421"/>
                        <a:pt x="219441" y="200036"/>
                        <a:pt x="214569" y="200036"/>
                      </a:cubicBezTo>
                      <a:cubicBezTo>
                        <a:pt x="210358" y="200036"/>
                        <a:pt x="206535" y="201779"/>
                        <a:pt x="203893" y="204748"/>
                      </a:cubicBezTo>
                      <a:cubicBezTo>
                        <a:pt x="202814" y="205914"/>
                        <a:pt x="201938" y="207276"/>
                        <a:pt x="201330" y="208799"/>
                      </a:cubicBezTo>
                      <a:cubicBezTo>
                        <a:pt x="201234" y="209180"/>
                        <a:pt x="200758" y="209657"/>
                        <a:pt x="200282" y="210038"/>
                      </a:cubicBezTo>
                      <a:cubicBezTo>
                        <a:pt x="199806" y="209657"/>
                        <a:pt x="199425" y="209180"/>
                        <a:pt x="199234" y="208799"/>
                      </a:cubicBezTo>
                      <a:cubicBezTo>
                        <a:pt x="197043" y="203465"/>
                        <a:pt x="191995" y="199941"/>
                        <a:pt x="185899" y="199941"/>
                      </a:cubicBezTo>
                      <a:cubicBezTo>
                        <a:pt x="182024" y="200003"/>
                        <a:pt x="178477" y="201542"/>
                        <a:pt x="175905" y="204154"/>
                      </a:cubicBezTo>
                      <a:cubicBezTo>
                        <a:pt x="174553" y="205442"/>
                        <a:pt x="173470" y="207010"/>
                        <a:pt x="172755" y="208799"/>
                      </a:cubicBezTo>
                      <a:cubicBezTo>
                        <a:pt x="172659" y="209180"/>
                        <a:pt x="172183" y="209657"/>
                        <a:pt x="171707" y="210038"/>
                      </a:cubicBezTo>
                      <a:cubicBezTo>
                        <a:pt x="171231" y="209657"/>
                        <a:pt x="170850" y="209180"/>
                        <a:pt x="170659" y="208799"/>
                      </a:cubicBezTo>
                      <a:cubicBezTo>
                        <a:pt x="168468" y="203465"/>
                        <a:pt x="163420" y="199941"/>
                        <a:pt x="157324" y="199941"/>
                      </a:cubicBezTo>
                      <a:cubicBezTo>
                        <a:pt x="151419" y="200036"/>
                        <a:pt x="146275" y="203561"/>
                        <a:pt x="144180" y="209085"/>
                      </a:cubicBezTo>
                      <a:cubicBezTo>
                        <a:pt x="143799" y="209942"/>
                        <a:pt x="143608" y="210323"/>
                        <a:pt x="143608" y="210323"/>
                      </a:cubicBezTo>
                      <a:cubicBezTo>
                        <a:pt x="143418" y="210419"/>
                        <a:pt x="143132" y="210514"/>
                        <a:pt x="142370" y="210704"/>
                      </a:cubicBezTo>
                      <a:cubicBezTo>
                        <a:pt x="134750" y="212419"/>
                        <a:pt x="129892" y="220134"/>
                        <a:pt x="131607" y="227754"/>
                      </a:cubicBezTo>
                      <a:cubicBezTo>
                        <a:pt x="132898" y="233696"/>
                        <a:pt x="137693" y="238002"/>
                        <a:pt x="143668" y="238774"/>
                      </a:cubicBezTo>
                      <a:lnTo>
                        <a:pt x="143608" y="238898"/>
                      </a:lnTo>
                      <a:cubicBezTo>
                        <a:pt x="143418" y="238994"/>
                        <a:pt x="143132" y="239089"/>
                        <a:pt x="142370" y="239279"/>
                      </a:cubicBezTo>
                      <a:cubicBezTo>
                        <a:pt x="134750" y="240994"/>
                        <a:pt x="129892" y="248709"/>
                        <a:pt x="131607" y="256329"/>
                      </a:cubicBezTo>
                      <a:cubicBezTo>
                        <a:pt x="131727" y="256882"/>
                        <a:pt x="131877" y="257423"/>
                        <a:pt x="132057" y="257946"/>
                      </a:cubicBezTo>
                      <a:close/>
                    </a:path>
                  </a:pathLst>
                </a:custGeom>
                <a:noFill/>
                <a:ln w="9525" cap="flat">
                  <a:solidFill>
                    <a:srgbClr val="000000"/>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225B61"/>
                    </a:solidFill>
                    <a:effectLst/>
                    <a:uLnTx/>
                    <a:uFillTx/>
                  </a:endParaRPr>
                </a:p>
              </p:txBody>
            </p:sp>
            <p:sp>
              <p:nvSpPr>
                <p:cNvPr id="268" name="Freeform: Shape 267">
                  <a:extLst>
                    <a:ext uri="{FF2B5EF4-FFF2-40B4-BE49-F238E27FC236}">
                      <a16:creationId xmlns:a16="http://schemas.microsoft.com/office/drawing/2014/main" id="{16F91406-AD2F-520C-8E5A-58A3617A38CD}"/>
                    </a:ext>
                  </a:extLst>
                </p:cNvPr>
                <p:cNvSpPr/>
                <p:nvPr/>
              </p:nvSpPr>
              <p:spPr>
                <a:xfrm>
                  <a:off x="5263836" y="3597909"/>
                  <a:ext cx="53986" cy="9021"/>
                </a:xfrm>
                <a:custGeom>
                  <a:avLst/>
                  <a:gdLst>
                    <a:gd name="connsiteX0" fmla="*/ 19396 w 119064"/>
                    <a:gd name="connsiteY0" fmla="*/ 15812 h 19896"/>
                    <a:gd name="connsiteX1" fmla="*/ 17206 w 119064"/>
                    <a:gd name="connsiteY1" fmla="*/ 13839 h 19896"/>
                    <a:gd name="connsiteX2" fmla="*/ 15421 w 119064"/>
                    <a:gd name="connsiteY2" fmla="*/ 15600 h 19896"/>
                    <a:gd name="connsiteX3" fmla="*/ 6065 w 119064"/>
                    <a:gd name="connsiteY3" fmla="*/ 20036 h 19896"/>
                    <a:gd name="connsiteX4" fmla="*/ 373 w 119064"/>
                    <a:gd name="connsiteY4" fmla="*/ 16434 h 19896"/>
                    <a:gd name="connsiteX5" fmla="*/ 3975 w 119064"/>
                    <a:gd name="connsiteY5" fmla="*/ 10743 h 19896"/>
                    <a:gd name="connsiteX6" fmla="*/ 9216 w 119064"/>
                    <a:gd name="connsiteY6" fmla="*/ 8374 h 19896"/>
                    <a:gd name="connsiteX7" fmla="*/ 12486 w 119064"/>
                    <a:gd name="connsiteY7" fmla="*/ 3297 h 19896"/>
                    <a:gd name="connsiteX8" fmla="*/ 16481 w 119064"/>
                    <a:gd name="connsiteY8" fmla="*/ 277 h 19896"/>
                    <a:gd name="connsiteX9" fmla="*/ 16916 w 119064"/>
                    <a:gd name="connsiteY9" fmla="*/ 256 h 19896"/>
                    <a:gd name="connsiteX10" fmla="*/ 21339 w 119064"/>
                    <a:gd name="connsiteY10" fmla="*/ 3223 h 19896"/>
                    <a:gd name="connsiteX11" fmla="*/ 25311 w 119064"/>
                    <a:gd name="connsiteY11" fmla="*/ 8347 h 19896"/>
                    <a:gd name="connsiteX12" fmla="*/ 31142 w 119064"/>
                    <a:gd name="connsiteY12" fmla="*/ 10627 h 19896"/>
                    <a:gd name="connsiteX13" fmla="*/ 37074 w 119064"/>
                    <a:gd name="connsiteY13" fmla="*/ 8326 h 19896"/>
                    <a:gd name="connsiteX14" fmla="*/ 41049 w 119064"/>
                    <a:gd name="connsiteY14" fmla="*/ 3330 h 19896"/>
                    <a:gd name="connsiteX15" fmla="*/ 43704 w 119064"/>
                    <a:gd name="connsiteY15" fmla="*/ 609 h 19896"/>
                    <a:gd name="connsiteX16" fmla="*/ 45503 w 119064"/>
                    <a:gd name="connsiteY16" fmla="*/ 256 h 19896"/>
                    <a:gd name="connsiteX17" fmla="*/ 47300 w 119064"/>
                    <a:gd name="connsiteY17" fmla="*/ 609 h 19896"/>
                    <a:gd name="connsiteX18" fmla="*/ 49957 w 119064"/>
                    <a:gd name="connsiteY18" fmla="*/ 3331 h 19896"/>
                    <a:gd name="connsiteX19" fmla="*/ 53883 w 119064"/>
                    <a:gd name="connsiteY19" fmla="*/ 8347 h 19896"/>
                    <a:gd name="connsiteX20" fmla="*/ 59714 w 119064"/>
                    <a:gd name="connsiteY20" fmla="*/ 10627 h 19896"/>
                    <a:gd name="connsiteX21" fmla="*/ 65647 w 119064"/>
                    <a:gd name="connsiteY21" fmla="*/ 8326 h 19896"/>
                    <a:gd name="connsiteX22" fmla="*/ 69657 w 119064"/>
                    <a:gd name="connsiteY22" fmla="*/ 3244 h 19896"/>
                    <a:gd name="connsiteX23" fmla="*/ 69676 w 119064"/>
                    <a:gd name="connsiteY23" fmla="*/ 3197 h 19896"/>
                    <a:gd name="connsiteX24" fmla="*/ 72254 w 119064"/>
                    <a:gd name="connsiteY24" fmla="*/ 620 h 19896"/>
                    <a:gd name="connsiteX25" fmla="*/ 72361 w 119064"/>
                    <a:gd name="connsiteY25" fmla="*/ 577 h 19896"/>
                    <a:gd name="connsiteX26" fmla="*/ 75790 w 119064"/>
                    <a:gd name="connsiteY26" fmla="*/ 577 h 19896"/>
                    <a:gd name="connsiteX27" fmla="*/ 75899 w 119064"/>
                    <a:gd name="connsiteY27" fmla="*/ 620 h 19896"/>
                    <a:gd name="connsiteX28" fmla="*/ 78487 w 119064"/>
                    <a:gd name="connsiteY28" fmla="*/ 3223 h 19896"/>
                    <a:gd name="connsiteX29" fmla="*/ 82458 w 119064"/>
                    <a:gd name="connsiteY29" fmla="*/ 8347 h 19896"/>
                    <a:gd name="connsiteX30" fmla="*/ 88289 w 119064"/>
                    <a:gd name="connsiteY30" fmla="*/ 10627 h 19896"/>
                    <a:gd name="connsiteX31" fmla="*/ 94222 w 119064"/>
                    <a:gd name="connsiteY31" fmla="*/ 8326 h 19896"/>
                    <a:gd name="connsiteX32" fmla="*/ 98241 w 119064"/>
                    <a:gd name="connsiteY32" fmla="*/ 3223 h 19896"/>
                    <a:gd name="connsiteX33" fmla="*/ 100825 w 119064"/>
                    <a:gd name="connsiteY33" fmla="*/ 622 h 19896"/>
                    <a:gd name="connsiteX34" fmla="*/ 101188 w 119064"/>
                    <a:gd name="connsiteY34" fmla="*/ 487 h 19896"/>
                    <a:gd name="connsiteX35" fmla="*/ 102662 w 119064"/>
                    <a:gd name="connsiteY35" fmla="*/ 256 h 19896"/>
                    <a:gd name="connsiteX36" fmla="*/ 104448 w 119064"/>
                    <a:gd name="connsiteY36" fmla="*/ 609 h 19896"/>
                    <a:gd name="connsiteX37" fmla="*/ 106047 w 119064"/>
                    <a:gd name="connsiteY37" fmla="*/ 1680 h 19896"/>
                    <a:gd name="connsiteX38" fmla="*/ 107091 w 119064"/>
                    <a:gd name="connsiteY38" fmla="*/ 3297 h 19896"/>
                    <a:gd name="connsiteX39" fmla="*/ 110361 w 119064"/>
                    <a:gd name="connsiteY39" fmla="*/ 8374 h 19896"/>
                    <a:gd name="connsiteX40" fmla="*/ 115603 w 119064"/>
                    <a:gd name="connsiteY40" fmla="*/ 10743 h 19896"/>
                    <a:gd name="connsiteX41" fmla="*/ 119203 w 119064"/>
                    <a:gd name="connsiteY41" fmla="*/ 16434 h 19896"/>
                    <a:gd name="connsiteX42" fmla="*/ 113512 w 119064"/>
                    <a:gd name="connsiteY42" fmla="*/ 20036 h 19896"/>
                    <a:gd name="connsiteX43" fmla="*/ 104156 w 119064"/>
                    <a:gd name="connsiteY43" fmla="*/ 15600 h 19896"/>
                    <a:gd name="connsiteX44" fmla="*/ 102350 w 119064"/>
                    <a:gd name="connsiteY44" fmla="*/ 13814 h 19896"/>
                    <a:gd name="connsiteX45" fmla="*/ 100083 w 119064"/>
                    <a:gd name="connsiteY45" fmla="*/ 15834 h 19896"/>
                    <a:gd name="connsiteX46" fmla="*/ 88289 w 119064"/>
                    <a:gd name="connsiteY46" fmla="*/ 20152 h 19896"/>
                    <a:gd name="connsiteX47" fmla="*/ 76544 w 119064"/>
                    <a:gd name="connsiteY47" fmla="*/ 15812 h 19896"/>
                    <a:gd name="connsiteX48" fmla="*/ 74055 w 119064"/>
                    <a:gd name="connsiteY48" fmla="*/ 13526 h 19896"/>
                    <a:gd name="connsiteX49" fmla="*/ 71508 w 119064"/>
                    <a:gd name="connsiteY49" fmla="*/ 15834 h 19896"/>
                    <a:gd name="connsiteX50" fmla="*/ 59714 w 119064"/>
                    <a:gd name="connsiteY50" fmla="*/ 20152 h 19896"/>
                    <a:gd name="connsiteX51" fmla="*/ 47969 w 119064"/>
                    <a:gd name="connsiteY51" fmla="*/ 15812 h 19896"/>
                    <a:gd name="connsiteX52" fmla="*/ 45481 w 119064"/>
                    <a:gd name="connsiteY52" fmla="*/ 13527 h 19896"/>
                    <a:gd name="connsiteX53" fmla="*/ 42935 w 119064"/>
                    <a:gd name="connsiteY53" fmla="*/ 15834 h 19896"/>
                    <a:gd name="connsiteX54" fmla="*/ 31142 w 119064"/>
                    <a:gd name="connsiteY54" fmla="*/ 20152 h 19896"/>
                    <a:gd name="connsiteX55" fmla="*/ 19396 w 119064"/>
                    <a:gd name="connsiteY55" fmla="*/ 15812 h 19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19064" h="19896">
                      <a:moveTo>
                        <a:pt x="19396" y="15812"/>
                      </a:moveTo>
                      <a:cubicBezTo>
                        <a:pt x="18623" y="15201"/>
                        <a:pt x="17891" y="14539"/>
                        <a:pt x="17206" y="13839"/>
                      </a:cubicBezTo>
                      <a:cubicBezTo>
                        <a:pt x="16654" y="14464"/>
                        <a:pt x="16060" y="15051"/>
                        <a:pt x="15421" y="15600"/>
                      </a:cubicBezTo>
                      <a:cubicBezTo>
                        <a:pt x="12740" y="17902"/>
                        <a:pt x="9577" y="19245"/>
                        <a:pt x="6065" y="20036"/>
                      </a:cubicBezTo>
                      <a:cubicBezTo>
                        <a:pt x="3499" y="20613"/>
                        <a:pt x="950" y="19001"/>
                        <a:pt x="373" y="16434"/>
                      </a:cubicBezTo>
                      <a:cubicBezTo>
                        <a:pt x="-204" y="13868"/>
                        <a:pt x="1408" y="11320"/>
                        <a:pt x="3975" y="10743"/>
                      </a:cubicBezTo>
                      <a:cubicBezTo>
                        <a:pt x="6415" y="10193"/>
                        <a:pt x="8023" y="9399"/>
                        <a:pt x="9216" y="8374"/>
                      </a:cubicBezTo>
                      <a:cubicBezTo>
                        <a:pt x="10411" y="7348"/>
                        <a:pt x="11507" y="5820"/>
                        <a:pt x="12486" y="3297"/>
                      </a:cubicBezTo>
                      <a:cubicBezTo>
                        <a:pt x="13160" y="1559"/>
                        <a:pt x="14744" y="442"/>
                        <a:pt x="16481" y="277"/>
                      </a:cubicBezTo>
                      <a:cubicBezTo>
                        <a:pt x="16627" y="264"/>
                        <a:pt x="16771" y="257"/>
                        <a:pt x="16916" y="256"/>
                      </a:cubicBezTo>
                      <a:cubicBezTo>
                        <a:pt x="18799" y="252"/>
                        <a:pt x="20584" y="1372"/>
                        <a:pt x="21339" y="3223"/>
                      </a:cubicBezTo>
                      <a:cubicBezTo>
                        <a:pt x="22031" y="4922"/>
                        <a:pt x="23434" y="6861"/>
                        <a:pt x="25311" y="8347"/>
                      </a:cubicBezTo>
                      <a:cubicBezTo>
                        <a:pt x="27173" y="9822"/>
                        <a:pt x="29205" y="10627"/>
                        <a:pt x="31142" y="10627"/>
                      </a:cubicBezTo>
                      <a:cubicBezTo>
                        <a:pt x="33088" y="10627"/>
                        <a:pt x="35166" y="9814"/>
                        <a:pt x="37074" y="8326"/>
                      </a:cubicBezTo>
                      <a:cubicBezTo>
                        <a:pt x="38953" y="6859"/>
                        <a:pt x="40353" y="4972"/>
                        <a:pt x="41049" y="3330"/>
                      </a:cubicBezTo>
                      <a:cubicBezTo>
                        <a:pt x="41502" y="2137"/>
                        <a:pt x="42430" y="1129"/>
                        <a:pt x="43704" y="609"/>
                      </a:cubicBezTo>
                      <a:cubicBezTo>
                        <a:pt x="44293" y="369"/>
                        <a:pt x="44903" y="256"/>
                        <a:pt x="45503" y="256"/>
                      </a:cubicBezTo>
                      <a:cubicBezTo>
                        <a:pt x="46102" y="256"/>
                        <a:pt x="46711" y="369"/>
                        <a:pt x="47300" y="609"/>
                      </a:cubicBezTo>
                      <a:cubicBezTo>
                        <a:pt x="48575" y="1129"/>
                        <a:pt x="49503" y="2138"/>
                        <a:pt x="49957" y="3331"/>
                      </a:cubicBezTo>
                      <a:cubicBezTo>
                        <a:pt x="50663" y="5004"/>
                        <a:pt x="52046" y="6892"/>
                        <a:pt x="53883" y="8347"/>
                      </a:cubicBezTo>
                      <a:cubicBezTo>
                        <a:pt x="55745" y="9822"/>
                        <a:pt x="57778" y="10627"/>
                        <a:pt x="59714" y="10627"/>
                      </a:cubicBezTo>
                      <a:cubicBezTo>
                        <a:pt x="61660" y="10627"/>
                        <a:pt x="63739" y="9814"/>
                        <a:pt x="65647" y="8326"/>
                      </a:cubicBezTo>
                      <a:cubicBezTo>
                        <a:pt x="67559" y="6833"/>
                        <a:pt x="68975" y="4906"/>
                        <a:pt x="69657" y="3244"/>
                      </a:cubicBezTo>
                      <a:lnTo>
                        <a:pt x="69676" y="3197"/>
                      </a:lnTo>
                      <a:cubicBezTo>
                        <a:pt x="70179" y="1984"/>
                        <a:pt x="71127" y="1087"/>
                        <a:pt x="72254" y="620"/>
                      </a:cubicBezTo>
                      <a:lnTo>
                        <a:pt x="72361" y="577"/>
                      </a:lnTo>
                      <a:cubicBezTo>
                        <a:pt x="73428" y="166"/>
                        <a:pt x="74644" y="134"/>
                        <a:pt x="75790" y="577"/>
                      </a:cubicBezTo>
                      <a:lnTo>
                        <a:pt x="75899" y="620"/>
                      </a:lnTo>
                      <a:cubicBezTo>
                        <a:pt x="77033" y="1090"/>
                        <a:pt x="77987" y="1996"/>
                        <a:pt x="78487" y="3223"/>
                      </a:cubicBezTo>
                      <a:cubicBezTo>
                        <a:pt x="79179" y="4922"/>
                        <a:pt x="80582" y="6861"/>
                        <a:pt x="82458" y="8347"/>
                      </a:cubicBezTo>
                      <a:cubicBezTo>
                        <a:pt x="84320" y="9822"/>
                        <a:pt x="86353" y="10627"/>
                        <a:pt x="88289" y="10627"/>
                      </a:cubicBezTo>
                      <a:cubicBezTo>
                        <a:pt x="90235" y="10627"/>
                        <a:pt x="92314" y="9814"/>
                        <a:pt x="94222" y="8326"/>
                      </a:cubicBezTo>
                      <a:cubicBezTo>
                        <a:pt x="96141" y="6826"/>
                        <a:pt x="97562" y="4890"/>
                        <a:pt x="98241" y="3223"/>
                      </a:cubicBezTo>
                      <a:cubicBezTo>
                        <a:pt x="98740" y="1997"/>
                        <a:pt x="99691" y="1092"/>
                        <a:pt x="100825" y="622"/>
                      </a:cubicBezTo>
                      <a:cubicBezTo>
                        <a:pt x="100944" y="572"/>
                        <a:pt x="101065" y="528"/>
                        <a:pt x="101188" y="487"/>
                      </a:cubicBezTo>
                      <a:cubicBezTo>
                        <a:pt x="101675" y="330"/>
                        <a:pt x="102173" y="255"/>
                        <a:pt x="102662" y="256"/>
                      </a:cubicBezTo>
                      <a:cubicBezTo>
                        <a:pt x="103257" y="258"/>
                        <a:pt x="103862" y="371"/>
                        <a:pt x="104448" y="609"/>
                      </a:cubicBezTo>
                      <a:cubicBezTo>
                        <a:pt x="105068" y="863"/>
                        <a:pt x="105606" y="1230"/>
                        <a:pt x="106047" y="1680"/>
                      </a:cubicBezTo>
                      <a:cubicBezTo>
                        <a:pt x="106489" y="2129"/>
                        <a:pt x="106848" y="2673"/>
                        <a:pt x="107091" y="3297"/>
                      </a:cubicBezTo>
                      <a:cubicBezTo>
                        <a:pt x="108069" y="5820"/>
                        <a:pt x="109167" y="7348"/>
                        <a:pt x="110361" y="8374"/>
                      </a:cubicBezTo>
                      <a:cubicBezTo>
                        <a:pt x="111555" y="9399"/>
                        <a:pt x="113163" y="10193"/>
                        <a:pt x="115603" y="10743"/>
                      </a:cubicBezTo>
                      <a:cubicBezTo>
                        <a:pt x="118169" y="11320"/>
                        <a:pt x="119781" y="13868"/>
                        <a:pt x="119203" y="16434"/>
                      </a:cubicBezTo>
                      <a:cubicBezTo>
                        <a:pt x="118626" y="19001"/>
                        <a:pt x="116078" y="20613"/>
                        <a:pt x="113512" y="20036"/>
                      </a:cubicBezTo>
                      <a:cubicBezTo>
                        <a:pt x="109999" y="19245"/>
                        <a:pt x="106836" y="17902"/>
                        <a:pt x="104156" y="15600"/>
                      </a:cubicBezTo>
                      <a:cubicBezTo>
                        <a:pt x="103509" y="15045"/>
                        <a:pt x="102908" y="14448"/>
                        <a:pt x="102350" y="13814"/>
                      </a:cubicBezTo>
                      <a:cubicBezTo>
                        <a:pt x="101640" y="14533"/>
                        <a:pt x="100882" y="15210"/>
                        <a:pt x="100083" y="15834"/>
                      </a:cubicBezTo>
                      <a:cubicBezTo>
                        <a:pt x="96949" y="18279"/>
                        <a:pt x="92866" y="20152"/>
                        <a:pt x="88289" y="20152"/>
                      </a:cubicBezTo>
                      <a:cubicBezTo>
                        <a:pt x="83704" y="20152"/>
                        <a:pt x="79648" y="18272"/>
                        <a:pt x="76544" y="15812"/>
                      </a:cubicBezTo>
                      <a:cubicBezTo>
                        <a:pt x="75657" y="15110"/>
                        <a:pt x="74823" y="14343"/>
                        <a:pt x="74055" y="13526"/>
                      </a:cubicBezTo>
                      <a:cubicBezTo>
                        <a:pt x="73266" y="14352"/>
                        <a:pt x="72413" y="15127"/>
                        <a:pt x="71508" y="15834"/>
                      </a:cubicBezTo>
                      <a:cubicBezTo>
                        <a:pt x="68374" y="18279"/>
                        <a:pt x="64291" y="20152"/>
                        <a:pt x="59714" y="20152"/>
                      </a:cubicBezTo>
                      <a:cubicBezTo>
                        <a:pt x="55129" y="20152"/>
                        <a:pt x="51073" y="18272"/>
                        <a:pt x="47969" y="15812"/>
                      </a:cubicBezTo>
                      <a:cubicBezTo>
                        <a:pt x="47082" y="15110"/>
                        <a:pt x="46249" y="14343"/>
                        <a:pt x="45481" y="13527"/>
                      </a:cubicBezTo>
                      <a:cubicBezTo>
                        <a:pt x="44693" y="14353"/>
                        <a:pt x="43840" y="15127"/>
                        <a:pt x="42935" y="15834"/>
                      </a:cubicBezTo>
                      <a:cubicBezTo>
                        <a:pt x="39801" y="18279"/>
                        <a:pt x="35718" y="20152"/>
                        <a:pt x="31142" y="20152"/>
                      </a:cubicBezTo>
                      <a:cubicBezTo>
                        <a:pt x="26556" y="20152"/>
                        <a:pt x="22500" y="18272"/>
                        <a:pt x="19396" y="15812"/>
                      </a:cubicBezTo>
                      <a:close/>
                    </a:path>
                  </a:pathLst>
                </a:custGeom>
                <a:noFill/>
                <a:ln w="3175" cap="flat">
                  <a:solidFill>
                    <a:srgbClr val="000000"/>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225B61"/>
                    </a:solidFill>
                    <a:effectLst/>
                    <a:uLnTx/>
                    <a:uFillTx/>
                  </a:endParaRPr>
                </a:p>
              </p:txBody>
            </p:sp>
            <p:sp>
              <p:nvSpPr>
                <p:cNvPr id="269" name="Freeform: Shape 268">
                  <a:extLst>
                    <a:ext uri="{FF2B5EF4-FFF2-40B4-BE49-F238E27FC236}">
                      <a16:creationId xmlns:a16="http://schemas.microsoft.com/office/drawing/2014/main" id="{F95A8038-D1ED-1EC8-643A-18D697FCFAC6}"/>
                    </a:ext>
                  </a:extLst>
                </p:cNvPr>
                <p:cNvSpPr/>
                <p:nvPr/>
              </p:nvSpPr>
              <p:spPr>
                <a:xfrm>
                  <a:off x="5263836" y="3610866"/>
                  <a:ext cx="53986" cy="9021"/>
                </a:xfrm>
                <a:custGeom>
                  <a:avLst/>
                  <a:gdLst>
                    <a:gd name="connsiteX0" fmla="*/ 19396 w 119064"/>
                    <a:gd name="connsiteY0" fmla="*/ 15812 h 19896"/>
                    <a:gd name="connsiteX1" fmla="*/ 17206 w 119064"/>
                    <a:gd name="connsiteY1" fmla="*/ 13839 h 19896"/>
                    <a:gd name="connsiteX2" fmla="*/ 15421 w 119064"/>
                    <a:gd name="connsiteY2" fmla="*/ 15600 h 19896"/>
                    <a:gd name="connsiteX3" fmla="*/ 6065 w 119064"/>
                    <a:gd name="connsiteY3" fmla="*/ 20036 h 19896"/>
                    <a:gd name="connsiteX4" fmla="*/ 373 w 119064"/>
                    <a:gd name="connsiteY4" fmla="*/ 16434 h 19896"/>
                    <a:gd name="connsiteX5" fmla="*/ 3975 w 119064"/>
                    <a:gd name="connsiteY5" fmla="*/ 10743 h 19896"/>
                    <a:gd name="connsiteX6" fmla="*/ 9216 w 119064"/>
                    <a:gd name="connsiteY6" fmla="*/ 8374 h 19896"/>
                    <a:gd name="connsiteX7" fmla="*/ 12486 w 119064"/>
                    <a:gd name="connsiteY7" fmla="*/ 3297 h 19896"/>
                    <a:gd name="connsiteX8" fmla="*/ 16481 w 119064"/>
                    <a:gd name="connsiteY8" fmla="*/ 277 h 19896"/>
                    <a:gd name="connsiteX9" fmla="*/ 16916 w 119064"/>
                    <a:gd name="connsiteY9" fmla="*/ 256 h 19896"/>
                    <a:gd name="connsiteX10" fmla="*/ 21339 w 119064"/>
                    <a:gd name="connsiteY10" fmla="*/ 3223 h 19896"/>
                    <a:gd name="connsiteX11" fmla="*/ 25311 w 119064"/>
                    <a:gd name="connsiteY11" fmla="*/ 8347 h 19896"/>
                    <a:gd name="connsiteX12" fmla="*/ 31142 w 119064"/>
                    <a:gd name="connsiteY12" fmla="*/ 10627 h 19896"/>
                    <a:gd name="connsiteX13" fmla="*/ 37074 w 119064"/>
                    <a:gd name="connsiteY13" fmla="*/ 8326 h 19896"/>
                    <a:gd name="connsiteX14" fmla="*/ 41049 w 119064"/>
                    <a:gd name="connsiteY14" fmla="*/ 3330 h 19896"/>
                    <a:gd name="connsiteX15" fmla="*/ 43704 w 119064"/>
                    <a:gd name="connsiteY15" fmla="*/ 609 h 19896"/>
                    <a:gd name="connsiteX16" fmla="*/ 45503 w 119064"/>
                    <a:gd name="connsiteY16" fmla="*/ 256 h 19896"/>
                    <a:gd name="connsiteX17" fmla="*/ 47300 w 119064"/>
                    <a:gd name="connsiteY17" fmla="*/ 609 h 19896"/>
                    <a:gd name="connsiteX18" fmla="*/ 49957 w 119064"/>
                    <a:gd name="connsiteY18" fmla="*/ 3331 h 19896"/>
                    <a:gd name="connsiteX19" fmla="*/ 53883 w 119064"/>
                    <a:gd name="connsiteY19" fmla="*/ 8347 h 19896"/>
                    <a:gd name="connsiteX20" fmla="*/ 59714 w 119064"/>
                    <a:gd name="connsiteY20" fmla="*/ 10627 h 19896"/>
                    <a:gd name="connsiteX21" fmla="*/ 65647 w 119064"/>
                    <a:gd name="connsiteY21" fmla="*/ 8326 h 19896"/>
                    <a:gd name="connsiteX22" fmla="*/ 69657 w 119064"/>
                    <a:gd name="connsiteY22" fmla="*/ 3244 h 19896"/>
                    <a:gd name="connsiteX23" fmla="*/ 69676 w 119064"/>
                    <a:gd name="connsiteY23" fmla="*/ 3197 h 19896"/>
                    <a:gd name="connsiteX24" fmla="*/ 72254 w 119064"/>
                    <a:gd name="connsiteY24" fmla="*/ 620 h 19896"/>
                    <a:gd name="connsiteX25" fmla="*/ 72361 w 119064"/>
                    <a:gd name="connsiteY25" fmla="*/ 577 h 19896"/>
                    <a:gd name="connsiteX26" fmla="*/ 75790 w 119064"/>
                    <a:gd name="connsiteY26" fmla="*/ 577 h 19896"/>
                    <a:gd name="connsiteX27" fmla="*/ 75899 w 119064"/>
                    <a:gd name="connsiteY27" fmla="*/ 620 h 19896"/>
                    <a:gd name="connsiteX28" fmla="*/ 78487 w 119064"/>
                    <a:gd name="connsiteY28" fmla="*/ 3223 h 19896"/>
                    <a:gd name="connsiteX29" fmla="*/ 82458 w 119064"/>
                    <a:gd name="connsiteY29" fmla="*/ 8347 h 19896"/>
                    <a:gd name="connsiteX30" fmla="*/ 88289 w 119064"/>
                    <a:gd name="connsiteY30" fmla="*/ 10627 h 19896"/>
                    <a:gd name="connsiteX31" fmla="*/ 94222 w 119064"/>
                    <a:gd name="connsiteY31" fmla="*/ 8326 h 19896"/>
                    <a:gd name="connsiteX32" fmla="*/ 98241 w 119064"/>
                    <a:gd name="connsiteY32" fmla="*/ 3223 h 19896"/>
                    <a:gd name="connsiteX33" fmla="*/ 100825 w 119064"/>
                    <a:gd name="connsiteY33" fmla="*/ 622 h 19896"/>
                    <a:gd name="connsiteX34" fmla="*/ 101188 w 119064"/>
                    <a:gd name="connsiteY34" fmla="*/ 487 h 19896"/>
                    <a:gd name="connsiteX35" fmla="*/ 102662 w 119064"/>
                    <a:gd name="connsiteY35" fmla="*/ 256 h 19896"/>
                    <a:gd name="connsiteX36" fmla="*/ 104448 w 119064"/>
                    <a:gd name="connsiteY36" fmla="*/ 609 h 19896"/>
                    <a:gd name="connsiteX37" fmla="*/ 106047 w 119064"/>
                    <a:gd name="connsiteY37" fmla="*/ 1680 h 19896"/>
                    <a:gd name="connsiteX38" fmla="*/ 107091 w 119064"/>
                    <a:gd name="connsiteY38" fmla="*/ 3297 h 19896"/>
                    <a:gd name="connsiteX39" fmla="*/ 110361 w 119064"/>
                    <a:gd name="connsiteY39" fmla="*/ 8374 h 19896"/>
                    <a:gd name="connsiteX40" fmla="*/ 115603 w 119064"/>
                    <a:gd name="connsiteY40" fmla="*/ 10743 h 19896"/>
                    <a:gd name="connsiteX41" fmla="*/ 119203 w 119064"/>
                    <a:gd name="connsiteY41" fmla="*/ 16434 h 19896"/>
                    <a:gd name="connsiteX42" fmla="*/ 113512 w 119064"/>
                    <a:gd name="connsiteY42" fmla="*/ 20036 h 19896"/>
                    <a:gd name="connsiteX43" fmla="*/ 104156 w 119064"/>
                    <a:gd name="connsiteY43" fmla="*/ 15600 h 19896"/>
                    <a:gd name="connsiteX44" fmla="*/ 102350 w 119064"/>
                    <a:gd name="connsiteY44" fmla="*/ 13814 h 19896"/>
                    <a:gd name="connsiteX45" fmla="*/ 100083 w 119064"/>
                    <a:gd name="connsiteY45" fmla="*/ 15834 h 19896"/>
                    <a:gd name="connsiteX46" fmla="*/ 88289 w 119064"/>
                    <a:gd name="connsiteY46" fmla="*/ 20152 h 19896"/>
                    <a:gd name="connsiteX47" fmla="*/ 76544 w 119064"/>
                    <a:gd name="connsiteY47" fmla="*/ 15812 h 19896"/>
                    <a:gd name="connsiteX48" fmla="*/ 74055 w 119064"/>
                    <a:gd name="connsiteY48" fmla="*/ 13526 h 19896"/>
                    <a:gd name="connsiteX49" fmla="*/ 71508 w 119064"/>
                    <a:gd name="connsiteY49" fmla="*/ 15834 h 19896"/>
                    <a:gd name="connsiteX50" fmla="*/ 59714 w 119064"/>
                    <a:gd name="connsiteY50" fmla="*/ 20152 h 19896"/>
                    <a:gd name="connsiteX51" fmla="*/ 47969 w 119064"/>
                    <a:gd name="connsiteY51" fmla="*/ 15812 h 19896"/>
                    <a:gd name="connsiteX52" fmla="*/ 45481 w 119064"/>
                    <a:gd name="connsiteY52" fmla="*/ 13527 h 19896"/>
                    <a:gd name="connsiteX53" fmla="*/ 42935 w 119064"/>
                    <a:gd name="connsiteY53" fmla="*/ 15834 h 19896"/>
                    <a:gd name="connsiteX54" fmla="*/ 31142 w 119064"/>
                    <a:gd name="connsiteY54" fmla="*/ 20152 h 19896"/>
                    <a:gd name="connsiteX55" fmla="*/ 19396 w 119064"/>
                    <a:gd name="connsiteY55" fmla="*/ 15812 h 19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19064" h="19896">
                      <a:moveTo>
                        <a:pt x="19396" y="15812"/>
                      </a:moveTo>
                      <a:cubicBezTo>
                        <a:pt x="18623" y="15201"/>
                        <a:pt x="17891" y="14539"/>
                        <a:pt x="17206" y="13839"/>
                      </a:cubicBezTo>
                      <a:cubicBezTo>
                        <a:pt x="16654" y="14464"/>
                        <a:pt x="16060" y="15051"/>
                        <a:pt x="15421" y="15600"/>
                      </a:cubicBezTo>
                      <a:cubicBezTo>
                        <a:pt x="12740" y="17902"/>
                        <a:pt x="9577" y="19245"/>
                        <a:pt x="6065" y="20036"/>
                      </a:cubicBezTo>
                      <a:cubicBezTo>
                        <a:pt x="3499" y="20613"/>
                        <a:pt x="950" y="19001"/>
                        <a:pt x="373" y="16434"/>
                      </a:cubicBezTo>
                      <a:cubicBezTo>
                        <a:pt x="-204" y="13868"/>
                        <a:pt x="1408" y="11320"/>
                        <a:pt x="3975" y="10743"/>
                      </a:cubicBezTo>
                      <a:cubicBezTo>
                        <a:pt x="6415" y="10193"/>
                        <a:pt x="8023" y="9399"/>
                        <a:pt x="9216" y="8374"/>
                      </a:cubicBezTo>
                      <a:cubicBezTo>
                        <a:pt x="10411" y="7348"/>
                        <a:pt x="11507" y="5820"/>
                        <a:pt x="12486" y="3297"/>
                      </a:cubicBezTo>
                      <a:cubicBezTo>
                        <a:pt x="13160" y="1559"/>
                        <a:pt x="14744" y="442"/>
                        <a:pt x="16481" y="277"/>
                      </a:cubicBezTo>
                      <a:cubicBezTo>
                        <a:pt x="16627" y="264"/>
                        <a:pt x="16771" y="257"/>
                        <a:pt x="16916" y="256"/>
                      </a:cubicBezTo>
                      <a:cubicBezTo>
                        <a:pt x="18799" y="252"/>
                        <a:pt x="20584" y="1372"/>
                        <a:pt x="21339" y="3223"/>
                      </a:cubicBezTo>
                      <a:cubicBezTo>
                        <a:pt x="22031" y="4922"/>
                        <a:pt x="23434" y="6861"/>
                        <a:pt x="25311" y="8347"/>
                      </a:cubicBezTo>
                      <a:cubicBezTo>
                        <a:pt x="27173" y="9822"/>
                        <a:pt x="29205" y="10627"/>
                        <a:pt x="31142" y="10627"/>
                      </a:cubicBezTo>
                      <a:cubicBezTo>
                        <a:pt x="33088" y="10627"/>
                        <a:pt x="35166" y="9814"/>
                        <a:pt x="37074" y="8326"/>
                      </a:cubicBezTo>
                      <a:cubicBezTo>
                        <a:pt x="38953" y="6859"/>
                        <a:pt x="40353" y="4972"/>
                        <a:pt x="41049" y="3330"/>
                      </a:cubicBezTo>
                      <a:cubicBezTo>
                        <a:pt x="41502" y="2137"/>
                        <a:pt x="42430" y="1129"/>
                        <a:pt x="43704" y="609"/>
                      </a:cubicBezTo>
                      <a:cubicBezTo>
                        <a:pt x="44293" y="369"/>
                        <a:pt x="44903" y="256"/>
                        <a:pt x="45503" y="256"/>
                      </a:cubicBezTo>
                      <a:cubicBezTo>
                        <a:pt x="46102" y="256"/>
                        <a:pt x="46711" y="369"/>
                        <a:pt x="47300" y="609"/>
                      </a:cubicBezTo>
                      <a:cubicBezTo>
                        <a:pt x="48575" y="1129"/>
                        <a:pt x="49503" y="2138"/>
                        <a:pt x="49957" y="3331"/>
                      </a:cubicBezTo>
                      <a:cubicBezTo>
                        <a:pt x="50663" y="5004"/>
                        <a:pt x="52046" y="6892"/>
                        <a:pt x="53883" y="8347"/>
                      </a:cubicBezTo>
                      <a:cubicBezTo>
                        <a:pt x="55745" y="9822"/>
                        <a:pt x="57778" y="10627"/>
                        <a:pt x="59714" y="10627"/>
                      </a:cubicBezTo>
                      <a:cubicBezTo>
                        <a:pt x="61660" y="10627"/>
                        <a:pt x="63739" y="9814"/>
                        <a:pt x="65647" y="8326"/>
                      </a:cubicBezTo>
                      <a:cubicBezTo>
                        <a:pt x="67559" y="6833"/>
                        <a:pt x="68975" y="4906"/>
                        <a:pt x="69657" y="3244"/>
                      </a:cubicBezTo>
                      <a:lnTo>
                        <a:pt x="69676" y="3197"/>
                      </a:lnTo>
                      <a:cubicBezTo>
                        <a:pt x="70179" y="1984"/>
                        <a:pt x="71127" y="1087"/>
                        <a:pt x="72254" y="620"/>
                      </a:cubicBezTo>
                      <a:cubicBezTo>
                        <a:pt x="72290" y="606"/>
                        <a:pt x="72325" y="591"/>
                        <a:pt x="72361" y="577"/>
                      </a:cubicBezTo>
                      <a:cubicBezTo>
                        <a:pt x="73428" y="166"/>
                        <a:pt x="74644" y="134"/>
                        <a:pt x="75790" y="577"/>
                      </a:cubicBezTo>
                      <a:cubicBezTo>
                        <a:pt x="75826" y="591"/>
                        <a:pt x="75863" y="606"/>
                        <a:pt x="75899" y="620"/>
                      </a:cubicBezTo>
                      <a:cubicBezTo>
                        <a:pt x="77033" y="1090"/>
                        <a:pt x="77987" y="1996"/>
                        <a:pt x="78487" y="3223"/>
                      </a:cubicBezTo>
                      <a:cubicBezTo>
                        <a:pt x="79179" y="4922"/>
                        <a:pt x="80582" y="6861"/>
                        <a:pt x="82458" y="8347"/>
                      </a:cubicBezTo>
                      <a:cubicBezTo>
                        <a:pt x="84320" y="9822"/>
                        <a:pt x="86353" y="10627"/>
                        <a:pt x="88289" y="10627"/>
                      </a:cubicBezTo>
                      <a:cubicBezTo>
                        <a:pt x="90235" y="10627"/>
                        <a:pt x="92314" y="9814"/>
                        <a:pt x="94222" y="8326"/>
                      </a:cubicBezTo>
                      <a:cubicBezTo>
                        <a:pt x="96141" y="6826"/>
                        <a:pt x="97562" y="4890"/>
                        <a:pt x="98241" y="3223"/>
                      </a:cubicBezTo>
                      <a:cubicBezTo>
                        <a:pt x="98740" y="1997"/>
                        <a:pt x="99691" y="1092"/>
                        <a:pt x="100825" y="622"/>
                      </a:cubicBezTo>
                      <a:cubicBezTo>
                        <a:pt x="100944" y="572"/>
                        <a:pt x="101065" y="528"/>
                        <a:pt x="101188" y="487"/>
                      </a:cubicBezTo>
                      <a:cubicBezTo>
                        <a:pt x="101675" y="330"/>
                        <a:pt x="102173" y="255"/>
                        <a:pt x="102662" y="256"/>
                      </a:cubicBezTo>
                      <a:cubicBezTo>
                        <a:pt x="103257" y="258"/>
                        <a:pt x="103862" y="371"/>
                        <a:pt x="104448" y="609"/>
                      </a:cubicBezTo>
                      <a:cubicBezTo>
                        <a:pt x="105068" y="863"/>
                        <a:pt x="105606" y="1230"/>
                        <a:pt x="106047" y="1680"/>
                      </a:cubicBezTo>
                      <a:cubicBezTo>
                        <a:pt x="106489" y="2129"/>
                        <a:pt x="106848" y="2673"/>
                        <a:pt x="107091" y="3297"/>
                      </a:cubicBezTo>
                      <a:cubicBezTo>
                        <a:pt x="108069" y="5820"/>
                        <a:pt x="109167" y="7348"/>
                        <a:pt x="110361" y="8374"/>
                      </a:cubicBezTo>
                      <a:cubicBezTo>
                        <a:pt x="111555" y="9399"/>
                        <a:pt x="113163" y="10193"/>
                        <a:pt x="115603" y="10743"/>
                      </a:cubicBezTo>
                      <a:cubicBezTo>
                        <a:pt x="118169" y="11320"/>
                        <a:pt x="119781" y="13868"/>
                        <a:pt x="119203" y="16434"/>
                      </a:cubicBezTo>
                      <a:cubicBezTo>
                        <a:pt x="118626" y="19001"/>
                        <a:pt x="116078" y="20613"/>
                        <a:pt x="113512" y="20036"/>
                      </a:cubicBezTo>
                      <a:cubicBezTo>
                        <a:pt x="109999" y="19245"/>
                        <a:pt x="106836" y="17902"/>
                        <a:pt x="104156" y="15600"/>
                      </a:cubicBezTo>
                      <a:cubicBezTo>
                        <a:pt x="103509" y="15045"/>
                        <a:pt x="102908" y="14448"/>
                        <a:pt x="102350" y="13814"/>
                      </a:cubicBezTo>
                      <a:cubicBezTo>
                        <a:pt x="101640" y="14533"/>
                        <a:pt x="100882" y="15210"/>
                        <a:pt x="100083" y="15834"/>
                      </a:cubicBezTo>
                      <a:cubicBezTo>
                        <a:pt x="96949" y="18279"/>
                        <a:pt x="92866" y="20152"/>
                        <a:pt x="88289" y="20152"/>
                      </a:cubicBezTo>
                      <a:cubicBezTo>
                        <a:pt x="83704" y="20152"/>
                        <a:pt x="79648" y="18272"/>
                        <a:pt x="76544" y="15812"/>
                      </a:cubicBezTo>
                      <a:cubicBezTo>
                        <a:pt x="75657" y="15110"/>
                        <a:pt x="74823" y="14343"/>
                        <a:pt x="74055" y="13526"/>
                      </a:cubicBezTo>
                      <a:cubicBezTo>
                        <a:pt x="73266" y="14352"/>
                        <a:pt x="72413" y="15127"/>
                        <a:pt x="71508" y="15834"/>
                      </a:cubicBezTo>
                      <a:cubicBezTo>
                        <a:pt x="68374" y="18279"/>
                        <a:pt x="64291" y="20152"/>
                        <a:pt x="59714" y="20152"/>
                      </a:cubicBezTo>
                      <a:cubicBezTo>
                        <a:pt x="55129" y="20152"/>
                        <a:pt x="51073" y="18272"/>
                        <a:pt x="47969" y="15812"/>
                      </a:cubicBezTo>
                      <a:cubicBezTo>
                        <a:pt x="47082" y="15110"/>
                        <a:pt x="46249" y="14343"/>
                        <a:pt x="45481" y="13527"/>
                      </a:cubicBezTo>
                      <a:cubicBezTo>
                        <a:pt x="44693" y="14353"/>
                        <a:pt x="43840" y="15127"/>
                        <a:pt x="42935" y="15834"/>
                      </a:cubicBezTo>
                      <a:cubicBezTo>
                        <a:pt x="39801" y="18279"/>
                        <a:pt x="35718" y="20152"/>
                        <a:pt x="31142" y="20152"/>
                      </a:cubicBezTo>
                      <a:cubicBezTo>
                        <a:pt x="26556" y="20152"/>
                        <a:pt x="22500" y="18272"/>
                        <a:pt x="19396" y="15812"/>
                      </a:cubicBezTo>
                      <a:close/>
                    </a:path>
                  </a:pathLst>
                </a:custGeom>
                <a:noFill/>
                <a:ln w="3175" cap="flat">
                  <a:solidFill>
                    <a:srgbClr val="000000"/>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225B61"/>
                    </a:solidFill>
                    <a:effectLst/>
                    <a:uLnTx/>
                    <a:uFillTx/>
                  </a:endParaRPr>
                </a:p>
              </p:txBody>
            </p:sp>
          </p:grpSp>
        </p:grpSp>
      </p:grpSp>
      <p:pic>
        <p:nvPicPr>
          <p:cNvPr id="393" name="Picture 370">
            <a:extLst>
              <a:ext uri="{FF2B5EF4-FFF2-40B4-BE49-F238E27FC236}">
                <a16:creationId xmlns:a16="http://schemas.microsoft.com/office/drawing/2014/main" id="{DE66AC7E-5A95-496C-8832-894D96ACDE85}"/>
              </a:ext>
            </a:extLst>
          </p:cNvPr>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a:xfrm rot="1">
            <a:off x="7737799" y="99410"/>
            <a:ext cx="854595" cy="854595"/>
          </a:xfrm>
          <a:prstGeom prst="rect">
            <a:avLst/>
          </a:prstGeom>
          <a:noFill/>
          <a:effectDag name="">
            <a:xfrm kx="1"/>
          </a:effectDag>
        </p:spPr>
      </p:pic>
    </p:spTree>
    <p:extLst>
      <p:ext uri="{BB962C8B-B14F-4D97-AF65-F5344CB8AC3E}">
        <p14:creationId xmlns:p14="http://schemas.microsoft.com/office/powerpoint/2010/main" val="9794202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501967-4BB7-E66F-4A97-B59276D072C2}"/>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07635395-B31C-AEDA-9D76-B6ADE5B00E1A}"/>
              </a:ext>
            </a:extLst>
          </p:cNvPr>
          <p:cNvSpPr>
            <a:spLocks noGrp="1"/>
          </p:cNvSpPr>
          <p:nvPr>
            <p:ph type="title"/>
          </p:nvPr>
        </p:nvSpPr>
        <p:spPr>
          <a:xfrm>
            <a:off x="600258" y="284424"/>
            <a:ext cx="10271539" cy="369332"/>
          </a:xfrm>
        </p:spPr>
        <p:txBody>
          <a:bodyPr/>
          <a:lstStyle/>
          <a:p>
            <a:r>
              <a:rPr lang="en-IN">
                <a:latin typeface="+mn-lt"/>
              </a:rPr>
              <a:t>Activate your data for AI innovation</a:t>
            </a:r>
            <a:endParaRPr lang="en-IN">
              <a:solidFill>
                <a:schemeClr val="tx2"/>
              </a:solidFill>
              <a:latin typeface="+mn-lt"/>
            </a:endParaRPr>
          </a:p>
        </p:txBody>
      </p:sp>
      <p:sp>
        <p:nvSpPr>
          <p:cNvPr id="2" name="Rounded Rectangle 8_1">
            <a:extLst>
              <a:ext uri="{FF2B5EF4-FFF2-40B4-BE49-F238E27FC236}">
                <a16:creationId xmlns:a16="http://schemas.microsoft.com/office/drawing/2014/main" id="{738239A2-A560-5A9B-7541-B2B7EBD96F7C}"/>
              </a:ext>
              <a:ext uri="{C183D7F6-B498-43B3-948B-1728B52AA6E4}">
                <adec:decorative xmlns:adec="http://schemas.microsoft.com/office/drawing/2017/decorative" val="1"/>
              </a:ext>
            </a:extLst>
          </p:cNvPr>
          <p:cNvSpPr/>
          <p:nvPr/>
        </p:nvSpPr>
        <p:spPr bwMode="auto">
          <a:xfrm>
            <a:off x="586664" y="1783080"/>
            <a:ext cx="11024311" cy="4137744"/>
          </a:xfrm>
          <a:prstGeom prst="roundRect">
            <a:avLst>
              <a:gd name="adj" fmla="val 3144"/>
            </a:avLst>
          </a:prstGeom>
          <a:solidFill>
            <a:srgbClr val="F9F9F9">
              <a:alpha val="70000"/>
            </a:srgbClr>
          </a:solidFill>
          <a:ln>
            <a:noFill/>
            <a:headEnd type="none" w="med" len="med"/>
            <a:tailEnd type="none" w="med" len="med"/>
          </a:ln>
          <a:effectLst>
            <a:outerShdw blurRad="2286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ct val="20000"/>
              </a:spcBef>
              <a:spcAft>
                <a:spcPts val="0"/>
              </a:spcAft>
              <a:buClrTx/>
              <a:buSzPct val="90000"/>
              <a:buFontTx/>
              <a:buNone/>
              <a:tabLst/>
              <a:defRPr/>
            </a:pPr>
            <a:endParaRPr kumimoji="0" lang="en-US" sz="1200" b="0" i="0" u="none" strike="noStrike" kern="1200" cap="none" spc="0" normalizeH="0" baseline="0" noProof="0">
              <a:ln>
                <a:noFill/>
              </a:ln>
              <a:gradFill>
                <a:gsLst>
                  <a:gs pos="2874">
                    <a:srgbClr val="FFFFFF"/>
                  </a:gs>
                  <a:gs pos="17978">
                    <a:srgbClr val="FFFFFF"/>
                  </a:gs>
                </a:gsLst>
                <a:lin ang="2700000" scaled="0"/>
              </a:gradFill>
              <a:effectLst/>
              <a:uLnTx/>
              <a:uFillTx/>
              <a:ea typeface="+mn-ea"/>
              <a:cs typeface="+mn-cs"/>
            </a:endParaRPr>
          </a:p>
        </p:txBody>
      </p:sp>
      <p:sp>
        <p:nvSpPr>
          <p:cNvPr id="4" name="Freeform: Shape 3">
            <a:extLst>
              <a:ext uri="{FF2B5EF4-FFF2-40B4-BE49-F238E27FC236}">
                <a16:creationId xmlns:a16="http://schemas.microsoft.com/office/drawing/2014/main" id="{B2188A69-05CC-EF18-8C87-75481EFFCB9E}"/>
              </a:ext>
              <a:ext uri="{C183D7F6-B498-43B3-948B-1728B52AA6E4}">
                <adec:decorative xmlns:adec="http://schemas.microsoft.com/office/drawing/2017/decorative" val="1"/>
              </a:ext>
            </a:extLst>
          </p:cNvPr>
          <p:cNvSpPr>
            <a:spLocks/>
          </p:cNvSpPr>
          <p:nvPr/>
        </p:nvSpPr>
        <p:spPr bwMode="auto">
          <a:xfrm>
            <a:off x="1058618" y="4638056"/>
            <a:ext cx="10424473" cy="1153971"/>
          </a:xfrm>
          <a:custGeom>
            <a:avLst/>
            <a:gdLst>
              <a:gd name="connsiteX0" fmla="*/ 86190 w 10677523"/>
              <a:gd name="connsiteY0" fmla="*/ 0 h 1181983"/>
              <a:gd name="connsiteX1" fmla="*/ 1155823 w 10677523"/>
              <a:gd name="connsiteY1" fmla="*/ 0 h 1181983"/>
              <a:gd name="connsiteX2" fmla="*/ 1213781 w 10677523"/>
              <a:gd name="connsiteY2" fmla="*/ 85964 h 1181983"/>
              <a:gd name="connsiteX3" fmla="*/ 1411378 w 10677523"/>
              <a:gd name="connsiteY3" fmla="*/ 167811 h 1181983"/>
              <a:gd name="connsiteX4" fmla="*/ 1608976 w 10677523"/>
              <a:gd name="connsiteY4" fmla="*/ 85964 h 1181983"/>
              <a:gd name="connsiteX5" fmla="*/ 1666934 w 10677523"/>
              <a:gd name="connsiteY5" fmla="*/ 0 h 1181983"/>
              <a:gd name="connsiteX6" fmla="*/ 4906995 w 10677523"/>
              <a:gd name="connsiteY6" fmla="*/ 0 h 1181983"/>
              <a:gd name="connsiteX7" fmla="*/ 4964953 w 10677523"/>
              <a:gd name="connsiteY7" fmla="*/ 85964 h 1181983"/>
              <a:gd name="connsiteX8" fmla="*/ 5162550 w 10677523"/>
              <a:gd name="connsiteY8" fmla="*/ 167811 h 1181983"/>
              <a:gd name="connsiteX9" fmla="*/ 5360148 w 10677523"/>
              <a:gd name="connsiteY9" fmla="*/ 85964 h 1181983"/>
              <a:gd name="connsiteX10" fmla="*/ 5418106 w 10677523"/>
              <a:gd name="connsiteY10" fmla="*/ 0 h 1181983"/>
              <a:gd name="connsiteX11" fmla="*/ 8658165 w 10677523"/>
              <a:gd name="connsiteY11" fmla="*/ 0 h 1181983"/>
              <a:gd name="connsiteX12" fmla="*/ 8716124 w 10677523"/>
              <a:gd name="connsiteY12" fmla="*/ 85964 h 1181983"/>
              <a:gd name="connsiteX13" fmla="*/ 8913721 w 10677523"/>
              <a:gd name="connsiteY13" fmla="*/ 167811 h 1181983"/>
              <a:gd name="connsiteX14" fmla="*/ 9111318 w 10677523"/>
              <a:gd name="connsiteY14" fmla="*/ 85964 h 1181983"/>
              <a:gd name="connsiteX15" fmla="*/ 9169277 w 10677523"/>
              <a:gd name="connsiteY15" fmla="*/ 0 h 1181983"/>
              <a:gd name="connsiteX16" fmla="*/ 10591333 w 10677523"/>
              <a:gd name="connsiteY16" fmla="*/ 0 h 1181983"/>
              <a:gd name="connsiteX17" fmla="*/ 10677523 w 10677523"/>
              <a:gd name="connsiteY17" fmla="*/ 86190 h 1181983"/>
              <a:gd name="connsiteX18" fmla="*/ 10677523 w 10677523"/>
              <a:gd name="connsiteY18" fmla="*/ 1095793 h 1181983"/>
              <a:gd name="connsiteX19" fmla="*/ 10591333 w 10677523"/>
              <a:gd name="connsiteY19" fmla="*/ 1181983 h 1181983"/>
              <a:gd name="connsiteX20" fmla="*/ 86190 w 10677523"/>
              <a:gd name="connsiteY20" fmla="*/ 1181983 h 1181983"/>
              <a:gd name="connsiteX21" fmla="*/ 0 w 10677523"/>
              <a:gd name="connsiteY21" fmla="*/ 1095793 h 1181983"/>
              <a:gd name="connsiteX22" fmla="*/ 0 w 10677523"/>
              <a:gd name="connsiteY22" fmla="*/ 1025062 h 1181983"/>
              <a:gd name="connsiteX23" fmla="*/ 5684 w 10677523"/>
              <a:gd name="connsiteY23" fmla="*/ 1025635 h 1181983"/>
              <a:gd name="connsiteX24" fmla="*/ 439992 w 10677523"/>
              <a:gd name="connsiteY24" fmla="*/ 590991 h 1181983"/>
              <a:gd name="connsiteX25" fmla="*/ 5684 w 10677523"/>
              <a:gd name="connsiteY25" fmla="*/ 156347 h 1181983"/>
              <a:gd name="connsiteX26" fmla="*/ 0 w 10677523"/>
              <a:gd name="connsiteY26" fmla="*/ 156921 h 1181983"/>
              <a:gd name="connsiteX27" fmla="*/ 0 w 10677523"/>
              <a:gd name="connsiteY27" fmla="*/ 86190 h 1181983"/>
              <a:gd name="connsiteX28" fmla="*/ 86190 w 10677523"/>
              <a:gd name="connsiteY28" fmla="*/ 0 h 1181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677523" h="1181983">
                <a:moveTo>
                  <a:pt x="86190" y="0"/>
                </a:moveTo>
                <a:lnTo>
                  <a:pt x="1155823" y="0"/>
                </a:lnTo>
                <a:lnTo>
                  <a:pt x="1213781" y="85964"/>
                </a:lnTo>
                <a:cubicBezTo>
                  <a:pt x="1264350" y="136533"/>
                  <a:pt x="1334212" y="167811"/>
                  <a:pt x="1411378" y="167811"/>
                </a:cubicBezTo>
                <a:cubicBezTo>
                  <a:pt x="1488545" y="167811"/>
                  <a:pt x="1558406" y="136533"/>
                  <a:pt x="1608976" y="85964"/>
                </a:cubicBezTo>
                <a:lnTo>
                  <a:pt x="1666934" y="0"/>
                </a:lnTo>
                <a:lnTo>
                  <a:pt x="4906995" y="0"/>
                </a:lnTo>
                <a:lnTo>
                  <a:pt x="4964953" y="85964"/>
                </a:lnTo>
                <a:cubicBezTo>
                  <a:pt x="5015523" y="136533"/>
                  <a:pt x="5085384" y="167811"/>
                  <a:pt x="5162550" y="167811"/>
                </a:cubicBezTo>
                <a:cubicBezTo>
                  <a:pt x="5239717" y="167811"/>
                  <a:pt x="5309578" y="136533"/>
                  <a:pt x="5360148" y="85964"/>
                </a:cubicBezTo>
                <a:lnTo>
                  <a:pt x="5418106" y="0"/>
                </a:lnTo>
                <a:lnTo>
                  <a:pt x="8658165" y="0"/>
                </a:lnTo>
                <a:lnTo>
                  <a:pt x="8716124" y="85964"/>
                </a:lnTo>
                <a:cubicBezTo>
                  <a:pt x="8766693" y="136533"/>
                  <a:pt x="8836554" y="167811"/>
                  <a:pt x="8913721" y="167811"/>
                </a:cubicBezTo>
                <a:cubicBezTo>
                  <a:pt x="8990887" y="167811"/>
                  <a:pt x="9060749" y="136533"/>
                  <a:pt x="9111318" y="85964"/>
                </a:cubicBezTo>
                <a:lnTo>
                  <a:pt x="9169277" y="0"/>
                </a:lnTo>
                <a:lnTo>
                  <a:pt x="10591333" y="0"/>
                </a:lnTo>
                <a:cubicBezTo>
                  <a:pt x="10638934" y="0"/>
                  <a:pt x="10677523" y="38589"/>
                  <a:pt x="10677523" y="86190"/>
                </a:cubicBezTo>
                <a:lnTo>
                  <a:pt x="10677523" y="1095793"/>
                </a:lnTo>
                <a:cubicBezTo>
                  <a:pt x="10677523" y="1143394"/>
                  <a:pt x="10638934" y="1181983"/>
                  <a:pt x="10591333" y="1181983"/>
                </a:cubicBezTo>
                <a:lnTo>
                  <a:pt x="86190" y="1181983"/>
                </a:lnTo>
                <a:cubicBezTo>
                  <a:pt x="38589" y="1181983"/>
                  <a:pt x="0" y="1143394"/>
                  <a:pt x="0" y="1095793"/>
                </a:cubicBezTo>
                <a:lnTo>
                  <a:pt x="0" y="1025062"/>
                </a:lnTo>
                <a:lnTo>
                  <a:pt x="5684" y="1025635"/>
                </a:lnTo>
                <a:cubicBezTo>
                  <a:pt x="245546" y="1025635"/>
                  <a:pt x="439992" y="831038"/>
                  <a:pt x="439992" y="590991"/>
                </a:cubicBezTo>
                <a:cubicBezTo>
                  <a:pt x="439992" y="350944"/>
                  <a:pt x="245546" y="156347"/>
                  <a:pt x="5684" y="156347"/>
                </a:cubicBezTo>
                <a:lnTo>
                  <a:pt x="0" y="156921"/>
                </a:lnTo>
                <a:lnTo>
                  <a:pt x="0" y="86190"/>
                </a:lnTo>
                <a:cubicBezTo>
                  <a:pt x="0" y="38589"/>
                  <a:pt x="38589" y="0"/>
                  <a:pt x="86190" y="0"/>
                </a:cubicBezTo>
                <a:close/>
              </a:path>
            </a:pathLst>
          </a:custGeom>
          <a:solidFill>
            <a:srgbClr val="FFFFFF"/>
          </a:solidFill>
          <a:ln>
            <a:noFill/>
            <a:headEnd type="none" w="med" len="med"/>
            <a:tailEnd type="none" w="med" len="med"/>
          </a:ln>
          <a:effectLst>
            <a:outerShdw blurRad="2286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Pct val="90000"/>
              <a:buFontTx/>
              <a:buNone/>
              <a:tabLst/>
              <a:defRPr/>
            </a:pPr>
            <a:endParaRPr kumimoji="0" lang="en-US" sz="1200" b="0" i="0" u="none" strike="noStrike" kern="1200" cap="none" spc="0" normalizeH="0" baseline="0" noProof="0">
              <a:ln>
                <a:noFill/>
              </a:ln>
              <a:gradFill>
                <a:gsLst>
                  <a:gs pos="2874">
                    <a:srgbClr val="FFFFFF"/>
                  </a:gs>
                  <a:gs pos="17978">
                    <a:srgbClr val="FFFFFF"/>
                  </a:gs>
                </a:gsLst>
                <a:lin ang="2700000" scaled="0"/>
              </a:gradFill>
              <a:effectLst/>
              <a:uLnTx/>
              <a:uFillTx/>
              <a:ea typeface="+mn-ea"/>
              <a:cs typeface="+mn-cs"/>
            </a:endParaRPr>
          </a:p>
        </p:txBody>
      </p:sp>
      <p:sp>
        <p:nvSpPr>
          <p:cNvPr id="5" name="Freeform: Shape 4">
            <a:extLst>
              <a:ext uri="{FF2B5EF4-FFF2-40B4-BE49-F238E27FC236}">
                <a16:creationId xmlns:a16="http://schemas.microsoft.com/office/drawing/2014/main" id="{B39BA007-05B6-7705-3A91-55D19B519B74}"/>
              </a:ext>
              <a:ext uri="{C183D7F6-B498-43B3-948B-1728B52AA6E4}">
                <adec:decorative xmlns:adec="http://schemas.microsoft.com/office/drawing/2017/decorative" val="1"/>
              </a:ext>
            </a:extLst>
          </p:cNvPr>
          <p:cNvSpPr>
            <a:spLocks/>
          </p:cNvSpPr>
          <p:nvPr/>
        </p:nvSpPr>
        <p:spPr bwMode="auto">
          <a:xfrm>
            <a:off x="714546" y="2257116"/>
            <a:ext cx="3444004" cy="2162962"/>
          </a:xfrm>
          <a:custGeom>
            <a:avLst/>
            <a:gdLst>
              <a:gd name="connsiteX0" fmla="*/ 93714 w 3527606"/>
              <a:gd name="connsiteY0" fmla="*/ 0 h 2215467"/>
              <a:gd name="connsiteX1" fmla="*/ 1324419 w 3527606"/>
              <a:gd name="connsiteY1" fmla="*/ 0 h 2215467"/>
              <a:gd name="connsiteX2" fmla="*/ 1323939 w 3527606"/>
              <a:gd name="connsiteY2" fmla="*/ 4765 h 2215467"/>
              <a:gd name="connsiteX3" fmla="*/ 1763803 w 3527606"/>
              <a:gd name="connsiteY3" fmla="*/ 444969 h 2215467"/>
              <a:gd name="connsiteX4" fmla="*/ 2203667 w 3527606"/>
              <a:gd name="connsiteY4" fmla="*/ 4765 h 2215467"/>
              <a:gd name="connsiteX5" fmla="*/ 2203187 w 3527606"/>
              <a:gd name="connsiteY5" fmla="*/ 0 h 2215467"/>
              <a:gd name="connsiteX6" fmla="*/ 3433892 w 3527606"/>
              <a:gd name="connsiteY6" fmla="*/ 0 h 2215467"/>
              <a:gd name="connsiteX7" fmla="*/ 3527606 w 3527606"/>
              <a:gd name="connsiteY7" fmla="*/ 93714 h 2215467"/>
              <a:gd name="connsiteX8" fmla="*/ 3527606 w 3527606"/>
              <a:gd name="connsiteY8" fmla="*/ 854235 h 2215467"/>
              <a:gd name="connsiteX9" fmla="*/ 3484310 w 3527606"/>
              <a:gd name="connsiteY9" fmla="*/ 877735 h 2215467"/>
              <a:gd name="connsiteX10" fmla="*/ 3362021 w 3527606"/>
              <a:gd name="connsiteY10" fmla="*/ 1107733 h 2215467"/>
              <a:gd name="connsiteX11" fmla="*/ 3484310 w 3527606"/>
              <a:gd name="connsiteY11" fmla="*/ 1337731 h 2215467"/>
              <a:gd name="connsiteX12" fmla="*/ 3527606 w 3527606"/>
              <a:gd name="connsiteY12" fmla="*/ 1361231 h 2215467"/>
              <a:gd name="connsiteX13" fmla="*/ 3527606 w 3527606"/>
              <a:gd name="connsiteY13" fmla="*/ 2121753 h 2215467"/>
              <a:gd name="connsiteX14" fmla="*/ 3433892 w 3527606"/>
              <a:gd name="connsiteY14" fmla="*/ 2215467 h 2215467"/>
              <a:gd name="connsiteX15" fmla="*/ 2019358 w 3527606"/>
              <a:gd name="connsiteY15" fmla="*/ 2215467 h 2215467"/>
              <a:gd name="connsiteX16" fmla="*/ 1961400 w 3527606"/>
              <a:gd name="connsiteY16" fmla="*/ 2129505 h 2215467"/>
              <a:gd name="connsiteX17" fmla="*/ 1763803 w 3527606"/>
              <a:gd name="connsiteY17" fmla="*/ 2047657 h 2215467"/>
              <a:gd name="connsiteX18" fmla="*/ 1566206 w 3527606"/>
              <a:gd name="connsiteY18" fmla="*/ 2129505 h 2215467"/>
              <a:gd name="connsiteX19" fmla="*/ 1508248 w 3527606"/>
              <a:gd name="connsiteY19" fmla="*/ 2215467 h 2215467"/>
              <a:gd name="connsiteX20" fmla="*/ 93714 w 3527606"/>
              <a:gd name="connsiteY20" fmla="*/ 2215467 h 2215467"/>
              <a:gd name="connsiteX21" fmla="*/ 0 w 3527606"/>
              <a:gd name="connsiteY21" fmla="*/ 2121753 h 2215467"/>
              <a:gd name="connsiteX22" fmla="*/ 0 w 3527606"/>
              <a:gd name="connsiteY22" fmla="*/ 93714 h 2215467"/>
              <a:gd name="connsiteX23" fmla="*/ 93714 w 3527606"/>
              <a:gd name="connsiteY23" fmla="*/ 0 h 2215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527606" h="2215467">
                <a:moveTo>
                  <a:pt x="93714" y="0"/>
                </a:moveTo>
                <a:lnTo>
                  <a:pt x="1324419" y="0"/>
                </a:lnTo>
                <a:lnTo>
                  <a:pt x="1323939" y="4765"/>
                </a:lnTo>
                <a:cubicBezTo>
                  <a:pt x="1323939" y="247883"/>
                  <a:pt x="1520873" y="444969"/>
                  <a:pt x="1763803" y="444969"/>
                </a:cubicBezTo>
                <a:cubicBezTo>
                  <a:pt x="2006733" y="444969"/>
                  <a:pt x="2203667" y="247883"/>
                  <a:pt x="2203667" y="4765"/>
                </a:cubicBezTo>
                <a:lnTo>
                  <a:pt x="2203187" y="0"/>
                </a:lnTo>
                <a:lnTo>
                  <a:pt x="3433892" y="0"/>
                </a:lnTo>
                <a:cubicBezTo>
                  <a:pt x="3485649" y="0"/>
                  <a:pt x="3527606" y="41957"/>
                  <a:pt x="3527606" y="93714"/>
                </a:cubicBezTo>
                <a:lnTo>
                  <a:pt x="3527606" y="854235"/>
                </a:lnTo>
                <a:lnTo>
                  <a:pt x="3484310" y="877735"/>
                </a:lnTo>
                <a:cubicBezTo>
                  <a:pt x="3410530" y="927580"/>
                  <a:pt x="3362021" y="1011992"/>
                  <a:pt x="3362021" y="1107733"/>
                </a:cubicBezTo>
                <a:cubicBezTo>
                  <a:pt x="3362021" y="1203474"/>
                  <a:pt x="3410530" y="1287886"/>
                  <a:pt x="3484310" y="1337731"/>
                </a:cubicBezTo>
                <a:lnTo>
                  <a:pt x="3527606" y="1361231"/>
                </a:lnTo>
                <a:lnTo>
                  <a:pt x="3527606" y="2121753"/>
                </a:lnTo>
                <a:cubicBezTo>
                  <a:pt x="3527606" y="2173510"/>
                  <a:pt x="3485649" y="2215467"/>
                  <a:pt x="3433892" y="2215467"/>
                </a:cubicBezTo>
                <a:lnTo>
                  <a:pt x="2019358" y="2215467"/>
                </a:lnTo>
                <a:lnTo>
                  <a:pt x="1961400" y="2129505"/>
                </a:lnTo>
                <a:cubicBezTo>
                  <a:pt x="1910831" y="2078935"/>
                  <a:pt x="1840970" y="2047657"/>
                  <a:pt x="1763803" y="2047657"/>
                </a:cubicBezTo>
                <a:cubicBezTo>
                  <a:pt x="1686637" y="2047657"/>
                  <a:pt x="1616775" y="2078935"/>
                  <a:pt x="1566206" y="2129505"/>
                </a:cubicBezTo>
                <a:lnTo>
                  <a:pt x="1508248" y="2215467"/>
                </a:lnTo>
                <a:lnTo>
                  <a:pt x="93714" y="2215467"/>
                </a:lnTo>
                <a:cubicBezTo>
                  <a:pt x="41957" y="2215467"/>
                  <a:pt x="0" y="2173510"/>
                  <a:pt x="0" y="2121753"/>
                </a:cubicBezTo>
                <a:lnTo>
                  <a:pt x="0" y="93714"/>
                </a:lnTo>
                <a:cubicBezTo>
                  <a:pt x="0" y="41957"/>
                  <a:pt x="41957" y="0"/>
                  <a:pt x="93714" y="0"/>
                </a:cubicBezTo>
                <a:close/>
              </a:path>
            </a:pathLst>
          </a:custGeom>
          <a:solidFill>
            <a:srgbClr val="FFFFFF"/>
          </a:solidFill>
          <a:ln>
            <a:noFill/>
            <a:headEnd type="none" w="med" len="med"/>
            <a:tailEnd type="none" w="med" len="med"/>
          </a:ln>
          <a:effectLst>
            <a:outerShdw blurRad="2286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Pct val="90000"/>
              <a:buFontTx/>
              <a:buNone/>
              <a:tabLst/>
              <a:defRPr/>
            </a:pPr>
            <a:endParaRPr kumimoji="0" lang="en-US" sz="1200" b="0" i="0" u="none" strike="noStrike" kern="1200" cap="none" spc="0" normalizeH="0" baseline="0" noProof="0">
              <a:ln>
                <a:noFill/>
              </a:ln>
              <a:gradFill>
                <a:gsLst>
                  <a:gs pos="2874">
                    <a:srgbClr val="FFFFFF"/>
                  </a:gs>
                  <a:gs pos="17978">
                    <a:srgbClr val="FFFFFF"/>
                  </a:gs>
                </a:gsLst>
                <a:lin ang="2700000" scaled="0"/>
              </a:gradFill>
              <a:effectLst/>
              <a:uLnTx/>
              <a:uFillTx/>
              <a:ea typeface="+mn-ea"/>
              <a:cs typeface="+mn-cs"/>
            </a:endParaRPr>
          </a:p>
        </p:txBody>
      </p:sp>
      <p:sp>
        <p:nvSpPr>
          <p:cNvPr id="6" name="Freeform: Shape 5">
            <a:extLst>
              <a:ext uri="{FF2B5EF4-FFF2-40B4-BE49-F238E27FC236}">
                <a16:creationId xmlns:a16="http://schemas.microsoft.com/office/drawing/2014/main" id="{E1A13847-BBE3-8CA0-EB0B-5F9E29AB4DB0}"/>
              </a:ext>
              <a:ext uri="{C183D7F6-B498-43B3-948B-1728B52AA6E4}">
                <adec:decorative xmlns:adec="http://schemas.microsoft.com/office/drawing/2017/decorative" val="1"/>
              </a:ext>
            </a:extLst>
          </p:cNvPr>
          <p:cNvSpPr>
            <a:spLocks/>
          </p:cNvSpPr>
          <p:nvPr/>
        </p:nvSpPr>
        <p:spPr bwMode="auto">
          <a:xfrm flipH="1">
            <a:off x="8039088" y="2257116"/>
            <a:ext cx="3444004" cy="2162962"/>
          </a:xfrm>
          <a:custGeom>
            <a:avLst/>
            <a:gdLst>
              <a:gd name="connsiteX0" fmla="*/ 93714 w 3527606"/>
              <a:gd name="connsiteY0" fmla="*/ 0 h 2215467"/>
              <a:gd name="connsiteX1" fmla="*/ 1324419 w 3527606"/>
              <a:gd name="connsiteY1" fmla="*/ 0 h 2215467"/>
              <a:gd name="connsiteX2" fmla="*/ 1323939 w 3527606"/>
              <a:gd name="connsiteY2" fmla="*/ 4765 h 2215467"/>
              <a:gd name="connsiteX3" fmla="*/ 1763803 w 3527606"/>
              <a:gd name="connsiteY3" fmla="*/ 444969 h 2215467"/>
              <a:gd name="connsiteX4" fmla="*/ 2203667 w 3527606"/>
              <a:gd name="connsiteY4" fmla="*/ 4765 h 2215467"/>
              <a:gd name="connsiteX5" fmla="*/ 2203187 w 3527606"/>
              <a:gd name="connsiteY5" fmla="*/ 0 h 2215467"/>
              <a:gd name="connsiteX6" fmla="*/ 3433892 w 3527606"/>
              <a:gd name="connsiteY6" fmla="*/ 0 h 2215467"/>
              <a:gd name="connsiteX7" fmla="*/ 3527606 w 3527606"/>
              <a:gd name="connsiteY7" fmla="*/ 93714 h 2215467"/>
              <a:gd name="connsiteX8" fmla="*/ 3527606 w 3527606"/>
              <a:gd name="connsiteY8" fmla="*/ 854235 h 2215467"/>
              <a:gd name="connsiteX9" fmla="*/ 3484310 w 3527606"/>
              <a:gd name="connsiteY9" fmla="*/ 877735 h 2215467"/>
              <a:gd name="connsiteX10" fmla="*/ 3362021 w 3527606"/>
              <a:gd name="connsiteY10" fmla="*/ 1107733 h 2215467"/>
              <a:gd name="connsiteX11" fmla="*/ 3484310 w 3527606"/>
              <a:gd name="connsiteY11" fmla="*/ 1337731 h 2215467"/>
              <a:gd name="connsiteX12" fmla="*/ 3527606 w 3527606"/>
              <a:gd name="connsiteY12" fmla="*/ 1361231 h 2215467"/>
              <a:gd name="connsiteX13" fmla="*/ 3527606 w 3527606"/>
              <a:gd name="connsiteY13" fmla="*/ 2121753 h 2215467"/>
              <a:gd name="connsiteX14" fmla="*/ 3433892 w 3527606"/>
              <a:gd name="connsiteY14" fmla="*/ 2215467 h 2215467"/>
              <a:gd name="connsiteX15" fmla="*/ 2019358 w 3527606"/>
              <a:gd name="connsiteY15" fmla="*/ 2215467 h 2215467"/>
              <a:gd name="connsiteX16" fmla="*/ 1961400 w 3527606"/>
              <a:gd name="connsiteY16" fmla="*/ 2129505 h 2215467"/>
              <a:gd name="connsiteX17" fmla="*/ 1763803 w 3527606"/>
              <a:gd name="connsiteY17" fmla="*/ 2047657 h 2215467"/>
              <a:gd name="connsiteX18" fmla="*/ 1566206 w 3527606"/>
              <a:gd name="connsiteY18" fmla="*/ 2129505 h 2215467"/>
              <a:gd name="connsiteX19" fmla="*/ 1508248 w 3527606"/>
              <a:gd name="connsiteY19" fmla="*/ 2215467 h 2215467"/>
              <a:gd name="connsiteX20" fmla="*/ 93714 w 3527606"/>
              <a:gd name="connsiteY20" fmla="*/ 2215467 h 2215467"/>
              <a:gd name="connsiteX21" fmla="*/ 0 w 3527606"/>
              <a:gd name="connsiteY21" fmla="*/ 2121753 h 2215467"/>
              <a:gd name="connsiteX22" fmla="*/ 0 w 3527606"/>
              <a:gd name="connsiteY22" fmla="*/ 93714 h 2215467"/>
              <a:gd name="connsiteX23" fmla="*/ 93714 w 3527606"/>
              <a:gd name="connsiteY23" fmla="*/ 0 h 2215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527606" h="2215467">
                <a:moveTo>
                  <a:pt x="93714" y="0"/>
                </a:moveTo>
                <a:lnTo>
                  <a:pt x="1324419" y="0"/>
                </a:lnTo>
                <a:lnTo>
                  <a:pt x="1323939" y="4765"/>
                </a:lnTo>
                <a:cubicBezTo>
                  <a:pt x="1323939" y="247883"/>
                  <a:pt x="1520873" y="444969"/>
                  <a:pt x="1763803" y="444969"/>
                </a:cubicBezTo>
                <a:cubicBezTo>
                  <a:pt x="2006733" y="444969"/>
                  <a:pt x="2203667" y="247883"/>
                  <a:pt x="2203667" y="4765"/>
                </a:cubicBezTo>
                <a:lnTo>
                  <a:pt x="2203187" y="0"/>
                </a:lnTo>
                <a:lnTo>
                  <a:pt x="3433892" y="0"/>
                </a:lnTo>
                <a:cubicBezTo>
                  <a:pt x="3485649" y="0"/>
                  <a:pt x="3527606" y="41957"/>
                  <a:pt x="3527606" y="93714"/>
                </a:cubicBezTo>
                <a:lnTo>
                  <a:pt x="3527606" y="854235"/>
                </a:lnTo>
                <a:lnTo>
                  <a:pt x="3484310" y="877735"/>
                </a:lnTo>
                <a:cubicBezTo>
                  <a:pt x="3410530" y="927580"/>
                  <a:pt x="3362021" y="1011992"/>
                  <a:pt x="3362021" y="1107733"/>
                </a:cubicBezTo>
                <a:cubicBezTo>
                  <a:pt x="3362021" y="1203474"/>
                  <a:pt x="3410530" y="1287886"/>
                  <a:pt x="3484310" y="1337731"/>
                </a:cubicBezTo>
                <a:lnTo>
                  <a:pt x="3527606" y="1361231"/>
                </a:lnTo>
                <a:lnTo>
                  <a:pt x="3527606" y="2121753"/>
                </a:lnTo>
                <a:cubicBezTo>
                  <a:pt x="3527606" y="2173510"/>
                  <a:pt x="3485649" y="2215467"/>
                  <a:pt x="3433892" y="2215467"/>
                </a:cubicBezTo>
                <a:lnTo>
                  <a:pt x="2019358" y="2215467"/>
                </a:lnTo>
                <a:lnTo>
                  <a:pt x="1961400" y="2129505"/>
                </a:lnTo>
                <a:cubicBezTo>
                  <a:pt x="1910831" y="2078935"/>
                  <a:pt x="1840970" y="2047657"/>
                  <a:pt x="1763803" y="2047657"/>
                </a:cubicBezTo>
                <a:cubicBezTo>
                  <a:pt x="1686637" y="2047657"/>
                  <a:pt x="1616775" y="2078935"/>
                  <a:pt x="1566206" y="2129505"/>
                </a:cubicBezTo>
                <a:lnTo>
                  <a:pt x="1508248" y="2215467"/>
                </a:lnTo>
                <a:lnTo>
                  <a:pt x="93714" y="2215467"/>
                </a:lnTo>
                <a:cubicBezTo>
                  <a:pt x="41957" y="2215467"/>
                  <a:pt x="0" y="2173510"/>
                  <a:pt x="0" y="2121753"/>
                </a:cubicBezTo>
                <a:lnTo>
                  <a:pt x="0" y="93714"/>
                </a:lnTo>
                <a:cubicBezTo>
                  <a:pt x="0" y="41957"/>
                  <a:pt x="41957" y="0"/>
                  <a:pt x="93714" y="0"/>
                </a:cubicBezTo>
                <a:close/>
              </a:path>
            </a:pathLst>
          </a:custGeom>
          <a:solidFill>
            <a:srgbClr val="FFFFFF"/>
          </a:solidFill>
          <a:ln>
            <a:noFill/>
            <a:headEnd type="none" w="med" len="med"/>
            <a:tailEnd type="none" w="med" len="med"/>
          </a:ln>
          <a:effectLst>
            <a:outerShdw blurRad="2286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Pct val="90000"/>
              <a:buFontTx/>
              <a:buNone/>
              <a:tabLst/>
              <a:defRPr/>
            </a:pPr>
            <a:endParaRPr kumimoji="0" lang="en-US" sz="1200" b="0" i="0" u="none" strike="noStrike" kern="1200" cap="none" spc="0" normalizeH="0" baseline="0" noProof="0">
              <a:ln>
                <a:noFill/>
              </a:ln>
              <a:gradFill>
                <a:gsLst>
                  <a:gs pos="2874">
                    <a:srgbClr val="FFFFFF"/>
                  </a:gs>
                  <a:gs pos="17978">
                    <a:srgbClr val="FFFFFF"/>
                  </a:gs>
                </a:gsLst>
                <a:lin ang="2700000" scaled="0"/>
              </a:gradFill>
              <a:effectLst/>
              <a:uLnTx/>
              <a:uFillTx/>
              <a:ea typeface="+mn-ea"/>
              <a:cs typeface="+mn-cs"/>
            </a:endParaRPr>
          </a:p>
        </p:txBody>
      </p:sp>
      <p:sp>
        <p:nvSpPr>
          <p:cNvPr id="7" name="Freeform: Shape 6">
            <a:extLst>
              <a:ext uri="{FF2B5EF4-FFF2-40B4-BE49-F238E27FC236}">
                <a16:creationId xmlns:a16="http://schemas.microsoft.com/office/drawing/2014/main" id="{5429B317-3D8F-CF2E-8C0D-A08B49284584}"/>
              </a:ext>
              <a:ext uri="{C183D7F6-B498-43B3-948B-1728B52AA6E4}">
                <adec:decorative xmlns:adec="http://schemas.microsoft.com/office/drawing/2017/decorative" val="1"/>
              </a:ext>
            </a:extLst>
          </p:cNvPr>
          <p:cNvSpPr>
            <a:spLocks/>
          </p:cNvSpPr>
          <p:nvPr/>
        </p:nvSpPr>
        <p:spPr bwMode="auto">
          <a:xfrm>
            <a:off x="4376817" y="2257116"/>
            <a:ext cx="3444004" cy="2162962"/>
          </a:xfrm>
          <a:custGeom>
            <a:avLst/>
            <a:gdLst>
              <a:gd name="connsiteX0" fmla="*/ 93714 w 3527606"/>
              <a:gd name="connsiteY0" fmla="*/ 0 h 2215467"/>
              <a:gd name="connsiteX1" fmla="*/ 1324419 w 3527606"/>
              <a:gd name="connsiteY1" fmla="*/ 0 h 2215467"/>
              <a:gd name="connsiteX2" fmla="*/ 1323939 w 3527606"/>
              <a:gd name="connsiteY2" fmla="*/ 4765 h 2215467"/>
              <a:gd name="connsiteX3" fmla="*/ 1763803 w 3527606"/>
              <a:gd name="connsiteY3" fmla="*/ 444969 h 2215467"/>
              <a:gd name="connsiteX4" fmla="*/ 2203667 w 3527606"/>
              <a:gd name="connsiteY4" fmla="*/ 4765 h 2215467"/>
              <a:gd name="connsiteX5" fmla="*/ 2203187 w 3527606"/>
              <a:gd name="connsiteY5" fmla="*/ 0 h 2215467"/>
              <a:gd name="connsiteX6" fmla="*/ 3433892 w 3527606"/>
              <a:gd name="connsiteY6" fmla="*/ 0 h 2215467"/>
              <a:gd name="connsiteX7" fmla="*/ 3527606 w 3527606"/>
              <a:gd name="connsiteY7" fmla="*/ 93714 h 2215467"/>
              <a:gd name="connsiteX8" fmla="*/ 3527606 w 3527606"/>
              <a:gd name="connsiteY8" fmla="*/ 854235 h 2215467"/>
              <a:gd name="connsiteX9" fmla="*/ 3484310 w 3527606"/>
              <a:gd name="connsiteY9" fmla="*/ 877735 h 2215467"/>
              <a:gd name="connsiteX10" fmla="*/ 3362021 w 3527606"/>
              <a:gd name="connsiteY10" fmla="*/ 1107733 h 2215467"/>
              <a:gd name="connsiteX11" fmla="*/ 3484310 w 3527606"/>
              <a:gd name="connsiteY11" fmla="*/ 1337731 h 2215467"/>
              <a:gd name="connsiteX12" fmla="*/ 3527606 w 3527606"/>
              <a:gd name="connsiteY12" fmla="*/ 1361231 h 2215467"/>
              <a:gd name="connsiteX13" fmla="*/ 3527606 w 3527606"/>
              <a:gd name="connsiteY13" fmla="*/ 2121753 h 2215467"/>
              <a:gd name="connsiteX14" fmla="*/ 3433892 w 3527606"/>
              <a:gd name="connsiteY14" fmla="*/ 2215467 h 2215467"/>
              <a:gd name="connsiteX15" fmla="*/ 2019358 w 3527606"/>
              <a:gd name="connsiteY15" fmla="*/ 2215467 h 2215467"/>
              <a:gd name="connsiteX16" fmla="*/ 1961401 w 3527606"/>
              <a:gd name="connsiteY16" fmla="*/ 2129505 h 2215467"/>
              <a:gd name="connsiteX17" fmla="*/ 1763803 w 3527606"/>
              <a:gd name="connsiteY17" fmla="*/ 2047657 h 2215467"/>
              <a:gd name="connsiteX18" fmla="*/ 1566206 w 3527606"/>
              <a:gd name="connsiteY18" fmla="*/ 2129505 h 2215467"/>
              <a:gd name="connsiteX19" fmla="*/ 1508248 w 3527606"/>
              <a:gd name="connsiteY19" fmla="*/ 2215467 h 2215467"/>
              <a:gd name="connsiteX20" fmla="*/ 93714 w 3527606"/>
              <a:gd name="connsiteY20" fmla="*/ 2215467 h 2215467"/>
              <a:gd name="connsiteX21" fmla="*/ 0 w 3527606"/>
              <a:gd name="connsiteY21" fmla="*/ 2121753 h 2215467"/>
              <a:gd name="connsiteX22" fmla="*/ 0 w 3527606"/>
              <a:gd name="connsiteY22" fmla="*/ 1361232 h 2215467"/>
              <a:gd name="connsiteX23" fmla="*/ 43297 w 3527606"/>
              <a:gd name="connsiteY23" fmla="*/ 1337731 h 2215467"/>
              <a:gd name="connsiteX24" fmla="*/ 165586 w 3527606"/>
              <a:gd name="connsiteY24" fmla="*/ 1107733 h 2215467"/>
              <a:gd name="connsiteX25" fmla="*/ 43297 w 3527606"/>
              <a:gd name="connsiteY25" fmla="*/ 877735 h 2215467"/>
              <a:gd name="connsiteX26" fmla="*/ 0 w 3527606"/>
              <a:gd name="connsiteY26" fmla="*/ 854234 h 2215467"/>
              <a:gd name="connsiteX27" fmla="*/ 0 w 3527606"/>
              <a:gd name="connsiteY27" fmla="*/ 93714 h 2215467"/>
              <a:gd name="connsiteX28" fmla="*/ 93714 w 3527606"/>
              <a:gd name="connsiteY28" fmla="*/ 0 h 2215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527606" h="2215467">
                <a:moveTo>
                  <a:pt x="93714" y="0"/>
                </a:moveTo>
                <a:lnTo>
                  <a:pt x="1324419" y="0"/>
                </a:lnTo>
                <a:lnTo>
                  <a:pt x="1323939" y="4765"/>
                </a:lnTo>
                <a:cubicBezTo>
                  <a:pt x="1323939" y="247883"/>
                  <a:pt x="1520873" y="444969"/>
                  <a:pt x="1763803" y="444969"/>
                </a:cubicBezTo>
                <a:cubicBezTo>
                  <a:pt x="2006733" y="444969"/>
                  <a:pt x="2203667" y="247883"/>
                  <a:pt x="2203667" y="4765"/>
                </a:cubicBezTo>
                <a:lnTo>
                  <a:pt x="2203187" y="0"/>
                </a:lnTo>
                <a:lnTo>
                  <a:pt x="3433892" y="0"/>
                </a:lnTo>
                <a:cubicBezTo>
                  <a:pt x="3485649" y="0"/>
                  <a:pt x="3527606" y="41957"/>
                  <a:pt x="3527606" y="93714"/>
                </a:cubicBezTo>
                <a:lnTo>
                  <a:pt x="3527606" y="854235"/>
                </a:lnTo>
                <a:lnTo>
                  <a:pt x="3484310" y="877735"/>
                </a:lnTo>
                <a:cubicBezTo>
                  <a:pt x="3410530" y="927580"/>
                  <a:pt x="3362021" y="1011992"/>
                  <a:pt x="3362021" y="1107733"/>
                </a:cubicBezTo>
                <a:cubicBezTo>
                  <a:pt x="3362021" y="1203474"/>
                  <a:pt x="3410530" y="1287886"/>
                  <a:pt x="3484310" y="1337731"/>
                </a:cubicBezTo>
                <a:lnTo>
                  <a:pt x="3527606" y="1361231"/>
                </a:lnTo>
                <a:lnTo>
                  <a:pt x="3527606" y="2121753"/>
                </a:lnTo>
                <a:cubicBezTo>
                  <a:pt x="3527606" y="2173510"/>
                  <a:pt x="3485649" y="2215467"/>
                  <a:pt x="3433892" y="2215467"/>
                </a:cubicBezTo>
                <a:lnTo>
                  <a:pt x="2019358" y="2215467"/>
                </a:lnTo>
                <a:lnTo>
                  <a:pt x="1961401" y="2129505"/>
                </a:lnTo>
                <a:cubicBezTo>
                  <a:pt x="1910831" y="2078935"/>
                  <a:pt x="1840970" y="2047657"/>
                  <a:pt x="1763803" y="2047657"/>
                </a:cubicBezTo>
                <a:cubicBezTo>
                  <a:pt x="1686637" y="2047657"/>
                  <a:pt x="1616776" y="2078935"/>
                  <a:pt x="1566206" y="2129505"/>
                </a:cubicBezTo>
                <a:lnTo>
                  <a:pt x="1508248" y="2215467"/>
                </a:lnTo>
                <a:lnTo>
                  <a:pt x="93714" y="2215467"/>
                </a:lnTo>
                <a:cubicBezTo>
                  <a:pt x="41957" y="2215467"/>
                  <a:pt x="0" y="2173510"/>
                  <a:pt x="0" y="2121753"/>
                </a:cubicBezTo>
                <a:lnTo>
                  <a:pt x="0" y="1361232"/>
                </a:lnTo>
                <a:lnTo>
                  <a:pt x="43297" y="1337731"/>
                </a:lnTo>
                <a:cubicBezTo>
                  <a:pt x="117078" y="1287886"/>
                  <a:pt x="165586" y="1203474"/>
                  <a:pt x="165586" y="1107733"/>
                </a:cubicBezTo>
                <a:cubicBezTo>
                  <a:pt x="165586" y="1011992"/>
                  <a:pt x="117078" y="927580"/>
                  <a:pt x="43297" y="877735"/>
                </a:cubicBezTo>
                <a:lnTo>
                  <a:pt x="0" y="854234"/>
                </a:lnTo>
                <a:lnTo>
                  <a:pt x="0" y="93714"/>
                </a:lnTo>
                <a:cubicBezTo>
                  <a:pt x="0" y="41957"/>
                  <a:pt x="41957" y="0"/>
                  <a:pt x="93714" y="0"/>
                </a:cubicBezTo>
                <a:close/>
              </a:path>
            </a:pathLst>
          </a:custGeom>
          <a:solidFill>
            <a:srgbClr val="FFFFFF"/>
          </a:solidFill>
          <a:ln>
            <a:noFill/>
            <a:headEnd type="none" w="med" len="med"/>
            <a:tailEnd type="none" w="med" len="med"/>
          </a:ln>
          <a:effectLst>
            <a:outerShdw blurRad="2286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Pct val="90000"/>
              <a:buFontTx/>
              <a:buNone/>
              <a:tabLst/>
              <a:defRPr/>
            </a:pPr>
            <a:endParaRPr kumimoji="0" lang="en-US" sz="1200" b="0" i="0" u="none" strike="noStrike" kern="1200" cap="none" spc="0" normalizeH="0" baseline="0" noProof="0">
              <a:ln>
                <a:noFill/>
              </a:ln>
              <a:gradFill>
                <a:gsLst>
                  <a:gs pos="2874">
                    <a:srgbClr val="FFFFFF"/>
                  </a:gs>
                  <a:gs pos="17978">
                    <a:srgbClr val="FFFFFF"/>
                  </a:gs>
                </a:gsLst>
                <a:lin ang="2700000" scaled="0"/>
              </a:gradFill>
              <a:effectLst/>
              <a:uLnTx/>
              <a:uFillTx/>
              <a:ea typeface="+mn-ea"/>
              <a:cs typeface="+mn-cs"/>
            </a:endParaRPr>
          </a:p>
        </p:txBody>
      </p:sp>
      <p:grpSp>
        <p:nvGrpSpPr>
          <p:cNvPr id="8" name="Group 7">
            <a:extLst>
              <a:ext uri="{FF2B5EF4-FFF2-40B4-BE49-F238E27FC236}">
                <a16:creationId xmlns:a16="http://schemas.microsoft.com/office/drawing/2014/main" id="{9041B8F4-17F2-2987-C92E-AF9741ACDE4F}"/>
              </a:ext>
              <a:ext uri="{C183D7F6-B498-43B3-948B-1728B52AA6E4}">
                <adec:decorative xmlns:adec="http://schemas.microsoft.com/office/drawing/2017/decorative" val="1"/>
              </a:ext>
            </a:extLst>
          </p:cNvPr>
          <p:cNvGrpSpPr>
            <a:grpSpLocks/>
          </p:cNvGrpSpPr>
          <p:nvPr/>
        </p:nvGrpSpPr>
        <p:grpSpPr>
          <a:xfrm>
            <a:off x="2076901" y="1911877"/>
            <a:ext cx="699242" cy="699783"/>
            <a:chOff x="8563973" y="2266950"/>
            <a:chExt cx="947420" cy="947420"/>
          </a:xfrm>
        </p:grpSpPr>
        <p:sp>
          <p:nvSpPr>
            <p:cNvPr id="9" name="Oval 8">
              <a:extLst>
                <a:ext uri="{FF2B5EF4-FFF2-40B4-BE49-F238E27FC236}">
                  <a16:creationId xmlns:a16="http://schemas.microsoft.com/office/drawing/2014/main" id="{70E2CE03-E158-0E5B-49EB-A927435DFFC4}"/>
                </a:ext>
              </a:extLst>
            </p:cNvPr>
            <p:cNvSpPr/>
            <p:nvPr/>
          </p:nvSpPr>
          <p:spPr>
            <a:xfrm>
              <a:off x="8563973" y="2266950"/>
              <a:ext cx="947420" cy="947420"/>
            </a:xfrm>
            <a:prstGeom prst="ellipse">
              <a:avLst/>
            </a:prstGeom>
            <a:gradFill>
              <a:gsLst>
                <a:gs pos="80712">
                  <a:srgbClr val="7A75C1"/>
                </a:gs>
                <a:gs pos="18000">
                  <a:schemeClr val="bg2"/>
                </a:gs>
                <a:gs pos="96000">
                  <a:schemeClr val="accent3"/>
                </a:gs>
              </a:gsLst>
              <a:lin ang="2700000" scaled="1"/>
            </a:gradFill>
            <a:ln>
              <a:noFill/>
            </a:ln>
            <a:effectLst>
              <a:outerShdw blurRad="101600" dist="50800" dir="2700000" algn="tl" rotWithShape="0">
                <a:schemeClr val="bg1">
                  <a:lumMod val="50000"/>
                  <a:lumOff val="50000"/>
                  <a:alpha val="2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32472" rtl="0" eaLnBrk="1" fontAlgn="base"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225B61"/>
                </a:solidFill>
                <a:effectLst/>
                <a:uLnTx/>
                <a:uFillTx/>
                <a:ea typeface="+mn-ea"/>
                <a:cs typeface="Segoe Sans Display Semibold" pitchFamily="2" charset="0"/>
              </a:endParaRPr>
            </a:p>
          </p:txBody>
        </p:sp>
        <p:sp>
          <p:nvSpPr>
            <p:cNvPr id="10" name="Oval 9">
              <a:extLst>
                <a:ext uri="{FF2B5EF4-FFF2-40B4-BE49-F238E27FC236}">
                  <a16:creationId xmlns:a16="http://schemas.microsoft.com/office/drawing/2014/main" id="{0934F7CD-4E85-9FF7-F4C0-D757DD2880C1}"/>
                </a:ext>
              </a:extLst>
            </p:cNvPr>
            <p:cNvSpPr/>
            <p:nvPr/>
          </p:nvSpPr>
          <p:spPr>
            <a:xfrm>
              <a:off x="8620576" y="2323553"/>
              <a:ext cx="834214" cy="834214"/>
            </a:xfrm>
            <a:prstGeom prst="ellipse">
              <a:avLst/>
            </a:prstGeom>
            <a:solidFill>
              <a:srgbClr val="FFFFFF"/>
            </a:solidFill>
            <a:ln>
              <a:noFill/>
            </a:ln>
            <a:effectLst>
              <a:outerShdw blurRad="101600" dist="50800" dir="2700000" algn="tl" rotWithShape="0">
                <a:schemeClr val="bg1">
                  <a:lumMod val="50000"/>
                  <a:lumOff val="50000"/>
                  <a:alpha val="2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32472" rtl="0" eaLnBrk="1" fontAlgn="base"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a:ln>
                  <a:noFill/>
                </a:ln>
                <a:solidFill>
                  <a:srgbClr val="225B61"/>
                </a:solidFill>
                <a:effectLst/>
                <a:uLnTx/>
                <a:uFillTx/>
                <a:ea typeface="+mn-ea"/>
                <a:cs typeface="Segoe Sans Display Semibold" pitchFamily="2" charset="0"/>
              </a:endParaRPr>
            </a:p>
          </p:txBody>
        </p:sp>
      </p:grpSp>
      <p:grpSp>
        <p:nvGrpSpPr>
          <p:cNvPr id="11" name="Group 10">
            <a:extLst>
              <a:ext uri="{FF2B5EF4-FFF2-40B4-BE49-F238E27FC236}">
                <a16:creationId xmlns:a16="http://schemas.microsoft.com/office/drawing/2014/main" id="{6FB3A39C-88BA-C999-2A0C-629D0682A91C}"/>
              </a:ext>
              <a:ext uri="{C183D7F6-B498-43B3-948B-1728B52AA6E4}">
                <adec:decorative xmlns:adec="http://schemas.microsoft.com/office/drawing/2017/decorative" val="1"/>
              </a:ext>
            </a:extLst>
          </p:cNvPr>
          <p:cNvGrpSpPr>
            <a:grpSpLocks/>
          </p:cNvGrpSpPr>
          <p:nvPr/>
        </p:nvGrpSpPr>
        <p:grpSpPr>
          <a:xfrm>
            <a:off x="5749198" y="1911877"/>
            <a:ext cx="699242" cy="699783"/>
            <a:chOff x="8563973" y="2266950"/>
            <a:chExt cx="947420" cy="947420"/>
          </a:xfrm>
        </p:grpSpPr>
        <p:sp>
          <p:nvSpPr>
            <p:cNvPr id="12" name="Oval 11">
              <a:extLst>
                <a:ext uri="{FF2B5EF4-FFF2-40B4-BE49-F238E27FC236}">
                  <a16:creationId xmlns:a16="http://schemas.microsoft.com/office/drawing/2014/main" id="{3C28BB3B-415B-4E04-FAE3-AD4419260534}"/>
                </a:ext>
              </a:extLst>
            </p:cNvPr>
            <p:cNvSpPr/>
            <p:nvPr/>
          </p:nvSpPr>
          <p:spPr>
            <a:xfrm>
              <a:off x="8563973" y="2266950"/>
              <a:ext cx="947420" cy="947420"/>
            </a:xfrm>
            <a:prstGeom prst="ellipse">
              <a:avLst/>
            </a:prstGeom>
            <a:gradFill>
              <a:gsLst>
                <a:gs pos="80712">
                  <a:srgbClr val="7A75C1"/>
                </a:gs>
                <a:gs pos="18000">
                  <a:schemeClr val="bg2"/>
                </a:gs>
                <a:gs pos="96000">
                  <a:schemeClr val="accent3"/>
                </a:gs>
              </a:gsLst>
              <a:lin ang="2700000" scaled="1"/>
            </a:gradFill>
            <a:ln>
              <a:noFill/>
            </a:ln>
            <a:effectLst>
              <a:outerShdw blurRad="101600" dist="50800" dir="2700000" algn="tl" rotWithShape="0">
                <a:schemeClr val="bg1">
                  <a:lumMod val="50000"/>
                  <a:lumOff val="50000"/>
                  <a:alpha val="2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32472" rtl="0" eaLnBrk="1" fontAlgn="base"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225B61"/>
                </a:solidFill>
                <a:effectLst/>
                <a:uLnTx/>
                <a:uFillTx/>
                <a:ea typeface="+mn-ea"/>
                <a:cs typeface="Segoe Sans Display Semibold" pitchFamily="2" charset="0"/>
              </a:endParaRPr>
            </a:p>
          </p:txBody>
        </p:sp>
        <p:sp>
          <p:nvSpPr>
            <p:cNvPr id="13" name="Oval 12">
              <a:extLst>
                <a:ext uri="{FF2B5EF4-FFF2-40B4-BE49-F238E27FC236}">
                  <a16:creationId xmlns:a16="http://schemas.microsoft.com/office/drawing/2014/main" id="{5A5898A8-96E0-A9DB-A0A5-A8815C7AE2BE}"/>
                </a:ext>
              </a:extLst>
            </p:cNvPr>
            <p:cNvSpPr/>
            <p:nvPr/>
          </p:nvSpPr>
          <p:spPr>
            <a:xfrm>
              <a:off x="8620576" y="2323553"/>
              <a:ext cx="834214" cy="834214"/>
            </a:xfrm>
            <a:prstGeom prst="ellipse">
              <a:avLst/>
            </a:prstGeom>
            <a:solidFill>
              <a:srgbClr val="FFFFFF"/>
            </a:solidFill>
            <a:ln>
              <a:noFill/>
            </a:ln>
            <a:effectLst>
              <a:outerShdw blurRad="101600" dist="50800" dir="2700000" algn="tl" rotWithShape="0">
                <a:schemeClr val="bg1">
                  <a:lumMod val="50000"/>
                  <a:lumOff val="50000"/>
                  <a:alpha val="2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32472" rtl="0" eaLnBrk="1" fontAlgn="base"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a:ln>
                  <a:noFill/>
                </a:ln>
                <a:solidFill>
                  <a:srgbClr val="225B61"/>
                </a:solidFill>
                <a:effectLst/>
                <a:uLnTx/>
                <a:uFillTx/>
                <a:ea typeface="+mn-ea"/>
                <a:cs typeface="Segoe Sans Display Semibold" pitchFamily="2" charset="0"/>
              </a:endParaRPr>
            </a:p>
          </p:txBody>
        </p:sp>
      </p:grpSp>
      <p:grpSp>
        <p:nvGrpSpPr>
          <p:cNvPr id="14" name="Group 13">
            <a:extLst>
              <a:ext uri="{FF2B5EF4-FFF2-40B4-BE49-F238E27FC236}">
                <a16:creationId xmlns:a16="http://schemas.microsoft.com/office/drawing/2014/main" id="{41850A47-5989-8AE5-545B-645AD928C885}"/>
              </a:ext>
              <a:ext uri="{C183D7F6-B498-43B3-948B-1728B52AA6E4}">
                <adec:decorative xmlns:adec="http://schemas.microsoft.com/office/drawing/2017/decorative" val="1"/>
              </a:ext>
            </a:extLst>
          </p:cNvPr>
          <p:cNvGrpSpPr>
            <a:grpSpLocks/>
          </p:cNvGrpSpPr>
          <p:nvPr/>
        </p:nvGrpSpPr>
        <p:grpSpPr>
          <a:xfrm>
            <a:off x="9411469" y="1911877"/>
            <a:ext cx="699242" cy="699783"/>
            <a:chOff x="8563973" y="2266950"/>
            <a:chExt cx="947420" cy="947420"/>
          </a:xfrm>
        </p:grpSpPr>
        <p:sp>
          <p:nvSpPr>
            <p:cNvPr id="15" name="Oval 14">
              <a:extLst>
                <a:ext uri="{FF2B5EF4-FFF2-40B4-BE49-F238E27FC236}">
                  <a16:creationId xmlns:a16="http://schemas.microsoft.com/office/drawing/2014/main" id="{6107AA64-7DB5-6534-4620-B99E34B32FC3}"/>
                </a:ext>
              </a:extLst>
            </p:cNvPr>
            <p:cNvSpPr/>
            <p:nvPr/>
          </p:nvSpPr>
          <p:spPr>
            <a:xfrm>
              <a:off x="8563973" y="2266950"/>
              <a:ext cx="947420" cy="947420"/>
            </a:xfrm>
            <a:prstGeom prst="ellipse">
              <a:avLst/>
            </a:prstGeom>
            <a:gradFill>
              <a:gsLst>
                <a:gs pos="80712">
                  <a:srgbClr val="7A75C1"/>
                </a:gs>
                <a:gs pos="18000">
                  <a:schemeClr val="bg2"/>
                </a:gs>
                <a:gs pos="96000">
                  <a:schemeClr val="accent3"/>
                </a:gs>
              </a:gsLst>
              <a:lin ang="2700000" scaled="1"/>
            </a:gradFill>
            <a:ln>
              <a:noFill/>
            </a:ln>
            <a:effectLst>
              <a:outerShdw blurRad="101600" dist="50800" dir="2700000" algn="tl" rotWithShape="0">
                <a:schemeClr val="bg1">
                  <a:lumMod val="50000"/>
                  <a:lumOff val="50000"/>
                  <a:alpha val="2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32472" rtl="0" eaLnBrk="1" fontAlgn="base"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225B61"/>
                </a:solidFill>
                <a:effectLst/>
                <a:uLnTx/>
                <a:uFillTx/>
                <a:ea typeface="+mn-ea"/>
                <a:cs typeface="Segoe Sans Display Semibold" pitchFamily="2" charset="0"/>
              </a:endParaRPr>
            </a:p>
          </p:txBody>
        </p:sp>
        <p:sp>
          <p:nvSpPr>
            <p:cNvPr id="16" name="Oval 15">
              <a:extLst>
                <a:ext uri="{FF2B5EF4-FFF2-40B4-BE49-F238E27FC236}">
                  <a16:creationId xmlns:a16="http://schemas.microsoft.com/office/drawing/2014/main" id="{790C0008-D185-379B-79AD-7F47E35FC60A}"/>
                </a:ext>
              </a:extLst>
            </p:cNvPr>
            <p:cNvSpPr/>
            <p:nvPr/>
          </p:nvSpPr>
          <p:spPr>
            <a:xfrm>
              <a:off x="8620576" y="2323553"/>
              <a:ext cx="834214" cy="834214"/>
            </a:xfrm>
            <a:prstGeom prst="ellipse">
              <a:avLst/>
            </a:prstGeom>
            <a:solidFill>
              <a:srgbClr val="FFFFFF"/>
            </a:solidFill>
            <a:ln>
              <a:noFill/>
            </a:ln>
            <a:effectLst>
              <a:outerShdw blurRad="101600" dist="50800" dir="2700000" algn="tl" rotWithShape="0">
                <a:schemeClr val="bg1">
                  <a:lumMod val="50000"/>
                  <a:lumOff val="50000"/>
                  <a:alpha val="2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32472" rtl="0" eaLnBrk="1" fontAlgn="base"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a:ln>
                  <a:noFill/>
                </a:ln>
                <a:solidFill>
                  <a:srgbClr val="225B61"/>
                </a:solidFill>
                <a:effectLst/>
                <a:uLnTx/>
                <a:uFillTx/>
                <a:ea typeface="+mn-ea"/>
                <a:cs typeface="Segoe Sans Display Semibold" pitchFamily="2" charset="0"/>
              </a:endParaRPr>
            </a:p>
          </p:txBody>
        </p:sp>
      </p:grpSp>
      <p:sp>
        <p:nvSpPr>
          <p:cNvPr id="17" name="Oval 16">
            <a:extLst>
              <a:ext uri="{FF2B5EF4-FFF2-40B4-BE49-F238E27FC236}">
                <a16:creationId xmlns:a16="http://schemas.microsoft.com/office/drawing/2014/main" id="{D1277B88-24DC-C076-8655-E8C01CB56A34}"/>
              </a:ext>
              <a:ext uri="{C183D7F6-B498-43B3-948B-1728B52AA6E4}">
                <adec:decorative xmlns:adec="http://schemas.microsoft.com/office/drawing/2017/decorative" val="1"/>
              </a:ext>
            </a:extLst>
          </p:cNvPr>
          <p:cNvSpPr/>
          <p:nvPr/>
        </p:nvSpPr>
        <p:spPr bwMode="auto">
          <a:xfrm rot="16200000">
            <a:off x="2226767" y="4319287"/>
            <a:ext cx="419561" cy="419561"/>
          </a:xfrm>
          <a:prstGeom prst="ellipse">
            <a:avLst/>
          </a:prstGeom>
          <a:solidFill>
            <a:srgbClr val="FFFFFF">
              <a:alpha val="94098"/>
            </a:srgbClr>
          </a:solidFill>
          <a:ln>
            <a:noFill/>
            <a:headEnd type="none" w="med" len="med"/>
            <a:tailEnd type="none" w="med" len="med"/>
          </a:ln>
          <a:effectLst>
            <a:outerShdw blurRad="235585" dist="12700" algn="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800"/>
              </a:spcAft>
              <a:buClrTx/>
              <a:buSzTx/>
              <a:buFontTx/>
              <a:buNone/>
              <a:tabLst/>
              <a:defRPr/>
            </a:pPr>
            <a:endParaRPr kumimoji="0" lang="en-US" sz="1400" b="1" i="0" u="none" strike="noStrike" kern="1200" cap="none" spc="0" normalizeH="0" baseline="0" noProof="0">
              <a:ln>
                <a:noFill/>
              </a:ln>
              <a:solidFill>
                <a:srgbClr val="49C5B1"/>
              </a:solidFill>
              <a:effectLst/>
              <a:uLnTx/>
              <a:uFillTx/>
              <a:ea typeface="+mn-ea"/>
              <a:cs typeface="Segoe UI" pitchFamily="34" charset="0"/>
            </a:endParaRPr>
          </a:p>
        </p:txBody>
      </p:sp>
      <p:sp>
        <p:nvSpPr>
          <p:cNvPr id="18" name="Oval 17">
            <a:extLst>
              <a:ext uri="{FF2B5EF4-FFF2-40B4-BE49-F238E27FC236}">
                <a16:creationId xmlns:a16="http://schemas.microsoft.com/office/drawing/2014/main" id="{327AFC89-AC78-9688-C5EC-7386A090D87F}"/>
              </a:ext>
              <a:ext uri="{C183D7F6-B498-43B3-948B-1728B52AA6E4}">
                <adec:decorative xmlns:adec="http://schemas.microsoft.com/office/drawing/2017/decorative" val="1"/>
              </a:ext>
            </a:extLst>
          </p:cNvPr>
          <p:cNvSpPr/>
          <p:nvPr/>
        </p:nvSpPr>
        <p:spPr bwMode="auto">
          <a:xfrm rot="16200000">
            <a:off x="5889039" y="4319287"/>
            <a:ext cx="419561" cy="419561"/>
          </a:xfrm>
          <a:prstGeom prst="ellipse">
            <a:avLst/>
          </a:prstGeom>
          <a:solidFill>
            <a:srgbClr val="FFFFFF">
              <a:alpha val="94098"/>
            </a:srgbClr>
          </a:solidFill>
          <a:ln>
            <a:noFill/>
            <a:headEnd type="none" w="med" len="med"/>
            <a:tailEnd type="none" w="med" len="med"/>
          </a:ln>
          <a:effectLst>
            <a:outerShdw blurRad="235585" dist="12700" algn="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800"/>
              </a:spcAft>
              <a:buClrTx/>
              <a:buSzTx/>
              <a:buFontTx/>
              <a:buNone/>
              <a:tabLst/>
              <a:defRPr/>
            </a:pPr>
            <a:endParaRPr kumimoji="0" lang="en-US" sz="1400" b="1" i="0" u="none" strike="noStrike" kern="1200" cap="none" spc="0" normalizeH="0" baseline="0" noProof="0">
              <a:ln>
                <a:noFill/>
              </a:ln>
              <a:solidFill>
                <a:srgbClr val="49C5B1"/>
              </a:solidFill>
              <a:effectLst/>
              <a:uLnTx/>
              <a:uFillTx/>
              <a:ea typeface="+mn-ea"/>
              <a:cs typeface="Segoe UI" pitchFamily="34" charset="0"/>
            </a:endParaRPr>
          </a:p>
        </p:txBody>
      </p:sp>
      <p:sp>
        <p:nvSpPr>
          <p:cNvPr id="19" name="Oval 18">
            <a:extLst>
              <a:ext uri="{FF2B5EF4-FFF2-40B4-BE49-F238E27FC236}">
                <a16:creationId xmlns:a16="http://schemas.microsoft.com/office/drawing/2014/main" id="{137B2D79-BF5A-8A8F-DFAF-9DDC47A4D9FC}"/>
              </a:ext>
              <a:ext uri="{C183D7F6-B498-43B3-948B-1728B52AA6E4}">
                <adec:decorative xmlns:adec="http://schemas.microsoft.com/office/drawing/2017/decorative" val="1"/>
              </a:ext>
            </a:extLst>
          </p:cNvPr>
          <p:cNvSpPr/>
          <p:nvPr/>
        </p:nvSpPr>
        <p:spPr bwMode="auto">
          <a:xfrm rot="16200000">
            <a:off x="9551310" y="4319287"/>
            <a:ext cx="419561" cy="419561"/>
          </a:xfrm>
          <a:prstGeom prst="ellipse">
            <a:avLst/>
          </a:prstGeom>
          <a:solidFill>
            <a:srgbClr val="FFFFFF">
              <a:alpha val="94098"/>
            </a:srgbClr>
          </a:solidFill>
          <a:ln>
            <a:noFill/>
            <a:headEnd type="none" w="med" len="med"/>
            <a:tailEnd type="none" w="med" len="med"/>
          </a:ln>
          <a:effectLst>
            <a:outerShdw blurRad="235585" dist="12700" algn="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800"/>
              </a:spcAft>
              <a:buClrTx/>
              <a:buSzTx/>
              <a:buFontTx/>
              <a:buNone/>
              <a:tabLst/>
              <a:defRPr/>
            </a:pPr>
            <a:endParaRPr kumimoji="0" lang="en-US" sz="1400" b="1" i="0" u="none" strike="noStrike" kern="1200" cap="none" spc="0" normalizeH="0" baseline="0" noProof="0">
              <a:ln>
                <a:noFill/>
              </a:ln>
              <a:solidFill>
                <a:srgbClr val="49C5B1"/>
              </a:solidFill>
              <a:effectLst/>
              <a:uLnTx/>
              <a:uFillTx/>
              <a:ea typeface="+mn-ea"/>
              <a:cs typeface="Segoe UI" pitchFamily="34" charset="0"/>
            </a:endParaRPr>
          </a:p>
        </p:txBody>
      </p:sp>
      <p:sp>
        <p:nvSpPr>
          <p:cNvPr id="20" name="Oval 19">
            <a:extLst>
              <a:ext uri="{FF2B5EF4-FFF2-40B4-BE49-F238E27FC236}">
                <a16:creationId xmlns:a16="http://schemas.microsoft.com/office/drawing/2014/main" id="{993009E8-DB88-ECD2-4D5C-1EDD5752B64B}"/>
              </a:ext>
              <a:ext uri="{C183D7F6-B498-43B3-948B-1728B52AA6E4}">
                <adec:decorative xmlns:adec="http://schemas.microsoft.com/office/drawing/2017/decorative" val="1"/>
              </a:ext>
            </a:extLst>
          </p:cNvPr>
          <p:cNvSpPr/>
          <p:nvPr/>
        </p:nvSpPr>
        <p:spPr bwMode="auto">
          <a:xfrm>
            <a:off x="4057903" y="3128816"/>
            <a:ext cx="419561" cy="419561"/>
          </a:xfrm>
          <a:prstGeom prst="ellipse">
            <a:avLst/>
          </a:prstGeom>
          <a:solidFill>
            <a:srgbClr val="FFFFFF">
              <a:alpha val="94098"/>
            </a:srgbClr>
          </a:solidFill>
          <a:ln>
            <a:noFill/>
            <a:headEnd type="none" w="med" len="med"/>
            <a:tailEnd type="none" w="med" len="med"/>
          </a:ln>
          <a:effectLst>
            <a:outerShdw blurRad="235585" dist="12700" algn="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800"/>
              </a:spcAft>
              <a:buClrTx/>
              <a:buSzTx/>
              <a:buFontTx/>
              <a:buNone/>
              <a:tabLst/>
              <a:defRPr/>
            </a:pPr>
            <a:endParaRPr kumimoji="0" lang="en-US" sz="1400" b="1" i="0" u="none" strike="noStrike" kern="1200" cap="none" spc="0" normalizeH="0" baseline="0" noProof="0">
              <a:ln>
                <a:noFill/>
              </a:ln>
              <a:solidFill>
                <a:srgbClr val="49C5B1"/>
              </a:solidFill>
              <a:effectLst/>
              <a:uLnTx/>
              <a:uFillTx/>
              <a:ea typeface="+mn-ea"/>
              <a:cs typeface="Segoe UI" pitchFamily="34" charset="0"/>
            </a:endParaRPr>
          </a:p>
        </p:txBody>
      </p:sp>
      <p:sp>
        <p:nvSpPr>
          <p:cNvPr id="21" name="Oval 20">
            <a:extLst>
              <a:ext uri="{FF2B5EF4-FFF2-40B4-BE49-F238E27FC236}">
                <a16:creationId xmlns:a16="http://schemas.microsoft.com/office/drawing/2014/main" id="{C92FE9F3-45E9-191E-F699-D40517DEDEF2}"/>
              </a:ext>
              <a:ext uri="{C183D7F6-B498-43B3-948B-1728B52AA6E4}">
                <adec:decorative xmlns:adec="http://schemas.microsoft.com/office/drawing/2017/decorative" val="1"/>
              </a:ext>
            </a:extLst>
          </p:cNvPr>
          <p:cNvSpPr/>
          <p:nvPr/>
        </p:nvSpPr>
        <p:spPr bwMode="auto">
          <a:xfrm>
            <a:off x="7720175" y="3128816"/>
            <a:ext cx="419561" cy="419561"/>
          </a:xfrm>
          <a:prstGeom prst="ellipse">
            <a:avLst/>
          </a:prstGeom>
          <a:solidFill>
            <a:srgbClr val="FFFFFF">
              <a:alpha val="94098"/>
            </a:srgbClr>
          </a:solidFill>
          <a:ln>
            <a:noFill/>
            <a:headEnd type="none" w="med" len="med"/>
            <a:tailEnd type="none" w="med" len="med"/>
          </a:ln>
          <a:effectLst>
            <a:outerShdw blurRad="235585" dist="12700" algn="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800"/>
              </a:spcAft>
              <a:buClrTx/>
              <a:buSzTx/>
              <a:buFontTx/>
              <a:buNone/>
              <a:tabLst/>
              <a:defRPr/>
            </a:pPr>
            <a:endParaRPr kumimoji="0" lang="en-US" sz="1400" b="1" i="0" u="none" strike="noStrike" kern="1200" cap="none" spc="0" normalizeH="0" baseline="0" noProof="0">
              <a:ln>
                <a:noFill/>
              </a:ln>
              <a:solidFill>
                <a:srgbClr val="49C5B1"/>
              </a:solidFill>
              <a:effectLst/>
              <a:uLnTx/>
              <a:uFillTx/>
              <a:ea typeface="+mn-ea"/>
              <a:cs typeface="Segoe UI" pitchFamily="34" charset="0"/>
            </a:endParaRPr>
          </a:p>
        </p:txBody>
      </p:sp>
      <p:sp>
        <p:nvSpPr>
          <p:cNvPr id="22" name="Rectangle 21">
            <a:extLst>
              <a:ext uri="{FF2B5EF4-FFF2-40B4-BE49-F238E27FC236}">
                <a16:creationId xmlns:a16="http://schemas.microsoft.com/office/drawing/2014/main" id="{E48E3CE7-1198-78D6-6F8B-168B9CD75F81}"/>
              </a:ext>
            </a:extLst>
          </p:cNvPr>
          <p:cNvSpPr/>
          <p:nvPr/>
        </p:nvSpPr>
        <p:spPr>
          <a:xfrm>
            <a:off x="2325139" y="2046325"/>
            <a:ext cx="222818" cy="430887"/>
          </a:xfrm>
          <a:prstGeom prst="rect">
            <a:avLst/>
          </a:prstGeom>
          <a:noFill/>
          <a:ln>
            <a:noFill/>
          </a:ln>
          <a:effectLst>
            <a:outerShdw blurRad="101600" dist="50800" dir="2700000" algn="tl" rotWithShape="0">
              <a:schemeClr val="bg1">
                <a:lumMod val="50000"/>
                <a:lumOff val="50000"/>
                <a:alpha val="2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wrap="none" lIns="0" tIns="0" rIns="0" bIns="0" rtlCol="0" anchor="ctr">
            <a:spAutoFit/>
          </a:bodyPr>
          <a:lstStyle/>
          <a:p>
            <a:pPr marL="0" marR="0" lvl="0" indent="0" algn="ctr" defTabSz="932472" rtl="0" eaLnBrk="1" fontAlgn="base"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rgbClr val="225B61"/>
                </a:solidFill>
                <a:effectLst/>
                <a:uLnTx/>
                <a:uFillTx/>
                <a:ea typeface="+mn-ea"/>
                <a:cs typeface="Segoe Sans Display Semibold" pitchFamily="2" charset="0"/>
              </a:rPr>
              <a:t>1</a:t>
            </a:r>
          </a:p>
        </p:txBody>
      </p:sp>
      <p:sp>
        <p:nvSpPr>
          <p:cNvPr id="23" name="TextBox 22">
            <a:extLst>
              <a:ext uri="{FF2B5EF4-FFF2-40B4-BE49-F238E27FC236}">
                <a16:creationId xmlns:a16="http://schemas.microsoft.com/office/drawing/2014/main" id="{20B6EABF-5CAB-7FB2-891F-9FF3EE6EE77C}"/>
              </a:ext>
            </a:extLst>
          </p:cNvPr>
          <p:cNvSpPr txBox="1"/>
          <p:nvPr/>
        </p:nvSpPr>
        <p:spPr>
          <a:xfrm>
            <a:off x="1574007" y="2975666"/>
            <a:ext cx="1705080" cy="615553"/>
          </a:xfrm>
          <a:prstGeom prst="rect">
            <a:avLst/>
          </a:prstGeom>
          <a:noFill/>
        </p:spPr>
        <p:txBody>
          <a:bodyPr wrap="square" lIns="0" tIns="0" rIns="0" bIns="0" rtlCol="0" anchor="t" anchorCtr="0">
            <a:spAutoFit/>
          </a:bodyPr>
          <a:lstStyle>
            <a:defPPr>
              <a:defRPr lang="en-US"/>
            </a:defPPr>
            <a:lvl1pPr marL="285750" marR="0" lvl="0" indent="-285750" fontAlgn="auto">
              <a:lnSpc>
                <a:spcPct val="100000"/>
              </a:lnSpc>
              <a:spcBef>
                <a:spcPts val="0"/>
              </a:spcBef>
              <a:spcAft>
                <a:spcPts val="0"/>
              </a:spcAft>
              <a:buClr>
                <a:srgbClr val="0078D4"/>
              </a:buClr>
              <a:buSzTx/>
              <a:buFont typeface="Arial" panose="020B0604020202020204" pitchFamily="34" charset="0"/>
              <a:buChar char="•"/>
              <a:tabLst/>
              <a:defRPr kumimoji="0" sz="1400" b="0" i="0" u="none" strike="noStrike" cap="none" spc="0" normalizeH="0" baseline="0">
                <a:ln>
                  <a:noFill/>
                </a:ln>
                <a:solidFill>
                  <a:prstClr val="white"/>
                </a:solidFill>
                <a:effectLst/>
                <a:uLnTx/>
                <a:uFillTx/>
                <a:latin typeface="Segoe Pro" panose="020B0502040504020203" pitchFamily="34" charset="0"/>
              </a:defRPr>
            </a:lvl1pPr>
            <a:lvl2pPr lvl="1">
              <a:defRPr>
                <a:solidFill>
                  <a:schemeClr val="bg1"/>
                </a:solidFill>
              </a:defRPr>
            </a:lvl2pPr>
          </a:lstStyle>
          <a:p>
            <a:pPr marL="0" marR="0" lvl="0" indent="0" algn="ctr" defTabSz="914367" rtl="0" eaLnBrk="1" fontAlgn="auto" latinLnBrk="0" hangingPunct="1">
              <a:lnSpc>
                <a:spcPct val="100000"/>
              </a:lnSpc>
              <a:spcBef>
                <a:spcPts val="3600"/>
              </a:spcBef>
              <a:spcAft>
                <a:spcPts val="0"/>
              </a:spcAft>
              <a:buClrTx/>
              <a:buSzTx/>
              <a:buFont typeface="Arial" panose="020B0604020202020204" pitchFamily="34" charset="0"/>
              <a:buNone/>
              <a:tabLst/>
              <a:defRPr/>
            </a:pPr>
            <a:r>
              <a:rPr kumimoji="0" lang="en-US" sz="2000" b="0" i="0" u="none" strike="noStrike" kern="1200" cap="none" spc="0" normalizeH="0" baseline="0" noProof="0">
                <a:ln w="3175">
                  <a:noFill/>
                </a:ln>
                <a:solidFill>
                  <a:srgbClr val="000000"/>
                </a:solidFill>
                <a:effectLst/>
                <a:uLnTx/>
                <a:uFillTx/>
                <a:latin typeface="+mn-lt"/>
                <a:ea typeface="+mn-ea"/>
                <a:cs typeface="Segoe Sans Display Semibold" pitchFamily="2" charset="0"/>
              </a:rPr>
              <a:t>Unify your data estate</a:t>
            </a:r>
          </a:p>
        </p:txBody>
      </p:sp>
      <p:grpSp>
        <p:nvGrpSpPr>
          <p:cNvPr id="24" name="Group 23" descr="Arrow pointing towards the right">
            <a:extLst>
              <a:ext uri="{FF2B5EF4-FFF2-40B4-BE49-F238E27FC236}">
                <a16:creationId xmlns:a16="http://schemas.microsoft.com/office/drawing/2014/main" id="{7B72C36C-BE7F-346B-6FD4-644EAF2AC851}"/>
              </a:ext>
            </a:extLst>
          </p:cNvPr>
          <p:cNvGrpSpPr/>
          <p:nvPr/>
        </p:nvGrpSpPr>
        <p:grpSpPr>
          <a:xfrm>
            <a:off x="4127572" y="3267513"/>
            <a:ext cx="219285" cy="142167"/>
            <a:chOff x="3047591" y="2787258"/>
            <a:chExt cx="303157" cy="196543"/>
          </a:xfrm>
        </p:grpSpPr>
        <p:sp>
          <p:nvSpPr>
            <p:cNvPr id="25" name="Freeform 59">
              <a:extLst>
                <a:ext uri="{FF2B5EF4-FFF2-40B4-BE49-F238E27FC236}">
                  <a16:creationId xmlns:a16="http://schemas.microsoft.com/office/drawing/2014/main" id="{7F99AC26-3633-FF3C-848E-567DD4D150F3}"/>
                </a:ext>
              </a:extLst>
            </p:cNvPr>
            <p:cNvSpPr/>
            <p:nvPr/>
          </p:nvSpPr>
          <p:spPr bwMode="auto">
            <a:xfrm rot="18900000">
              <a:off x="3047591" y="2787258"/>
              <a:ext cx="196547" cy="196543"/>
            </a:xfrm>
            <a:custGeom>
              <a:avLst/>
              <a:gdLst>
                <a:gd name="connsiteX0" fmla="*/ 1592338 w 1648494"/>
                <a:gd name="connsiteY0" fmla="*/ 56156 h 1648493"/>
                <a:gd name="connsiteX1" fmla="*/ 1648494 w 1648494"/>
                <a:gd name="connsiteY1" fmla="*/ 191729 h 1648493"/>
                <a:gd name="connsiteX2" fmla="*/ 1648494 w 1648494"/>
                <a:gd name="connsiteY2" fmla="*/ 1452716 h 1648493"/>
                <a:gd name="connsiteX3" fmla="*/ 1592338 w 1648494"/>
                <a:gd name="connsiteY3" fmla="*/ 1588289 h 1648493"/>
                <a:gd name="connsiteX4" fmla="*/ 1589920 w 1648494"/>
                <a:gd name="connsiteY4" fmla="*/ 1589919 h 1648493"/>
                <a:gd name="connsiteX5" fmla="*/ 1588289 w 1648494"/>
                <a:gd name="connsiteY5" fmla="*/ 1592338 h 1648493"/>
                <a:gd name="connsiteX6" fmla="*/ 1452717 w 1648494"/>
                <a:gd name="connsiteY6" fmla="*/ 1648493 h 1648493"/>
                <a:gd name="connsiteX7" fmla="*/ 191729 w 1648494"/>
                <a:gd name="connsiteY7" fmla="*/ 1648493 h 1648493"/>
                <a:gd name="connsiteX8" fmla="*/ 0 w 1648494"/>
                <a:gd name="connsiteY8" fmla="*/ 1456764 h 1648493"/>
                <a:gd name="connsiteX9" fmla="*/ 191729 w 1648494"/>
                <a:gd name="connsiteY9" fmla="*/ 1265036 h 1648493"/>
                <a:gd name="connsiteX10" fmla="*/ 1265036 w 1648494"/>
                <a:gd name="connsiteY10" fmla="*/ 1265036 h 1648493"/>
                <a:gd name="connsiteX11" fmla="*/ 1265036 w 1648494"/>
                <a:gd name="connsiteY11" fmla="*/ 191729 h 1648493"/>
                <a:gd name="connsiteX12" fmla="*/ 1456765 w 1648494"/>
                <a:gd name="connsiteY12" fmla="*/ 0 h 1648493"/>
                <a:gd name="connsiteX13" fmla="*/ 1592338 w 1648494"/>
                <a:gd name="connsiteY13" fmla="*/ 56156 h 1648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48494" h="1648493">
                  <a:moveTo>
                    <a:pt x="1592338" y="56156"/>
                  </a:moveTo>
                  <a:cubicBezTo>
                    <a:pt x="1627034" y="90852"/>
                    <a:pt x="1648494" y="138785"/>
                    <a:pt x="1648494" y="191729"/>
                  </a:cubicBezTo>
                  <a:lnTo>
                    <a:pt x="1648494" y="1452716"/>
                  </a:lnTo>
                  <a:cubicBezTo>
                    <a:pt x="1648494" y="1505661"/>
                    <a:pt x="1627034" y="1553593"/>
                    <a:pt x="1592338" y="1588289"/>
                  </a:cubicBezTo>
                  <a:lnTo>
                    <a:pt x="1589920" y="1589919"/>
                  </a:lnTo>
                  <a:lnTo>
                    <a:pt x="1588289" y="1592338"/>
                  </a:lnTo>
                  <a:cubicBezTo>
                    <a:pt x="1553593" y="1627034"/>
                    <a:pt x="1505661" y="1648493"/>
                    <a:pt x="1452717" y="1648493"/>
                  </a:cubicBezTo>
                  <a:lnTo>
                    <a:pt x="191729" y="1648493"/>
                  </a:lnTo>
                  <a:cubicBezTo>
                    <a:pt x="85840" y="1648494"/>
                    <a:pt x="0" y="1562654"/>
                    <a:pt x="0" y="1456764"/>
                  </a:cubicBezTo>
                  <a:cubicBezTo>
                    <a:pt x="0" y="1350876"/>
                    <a:pt x="85841" y="1265035"/>
                    <a:pt x="191729" y="1265036"/>
                  </a:cubicBezTo>
                  <a:lnTo>
                    <a:pt x="1265036" y="1265036"/>
                  </a:lnTo>
                  <a:lnTo>
                    <a:pt x="1265036" y="191729"/>
                  </a:lnTo>
                  <a:cubicBezTo>
                    <a:pt x="1265036" y="85840"/>
                    <a:pt x="1350876" y="0"/>
                    <a:pt x="1456765" y="0"/>
                  </a:cubicBezTo>
                  <a:cubicBezTo>
                    <a:pt x="1509710" y="0"/>
                    <a:pt x="1557642" y="21460"/>
                    <a:pt x="1592338" y="56156"/>
                  </a:cubicBezTo>
                  <a:close/>
                </a:path>
              </a:pathLst>
            </a:cu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ea typeface="Segoe UI" pitchFamily="34" charset="0"/>
                <a:cs typeface="Segoe UI" pitchFamily="34" charset="0"/>
              </a:endParaRPr>
            </a:p>
          </p:txBody>
        </p:sp>
        <p:sp>
          <p:nvSpPr>
            <p:cNvPr id="26" name="Freeform 60">
              <a:extLst>
                <a:ext uri="{FF2B5EF4-FFF2-40B4-BE49-F238E27FC236}">
                  <a16:creationId xmlns:a16="http://schemas.microsoft.com/office/drawing/2014/main" id="{A1B3DC2C-81E3-9B50-D827-9E83E691CF33}"/>
                </a:ext>
              </a:extLst>
            </p:cNvPr>
            <p:cNvSpPr/>
            <p:nvPr/>
          </p:nvSpPr>
          <p:spPr bwMode="auto">
            <a:xfrm rot="18900000">
              <a:off x="3154201" y="2787258"/>
              <a:ext cx="196547" cy="196543"/>
            </a:xfrm>
            <a:custGeom>
              <a:avLst/>
              <a:gdLst>
                <a:gd name="connsiteX0" fmla="*/ 1592338 w 1648494"/>
                <a:gd name="connsiteY0" fmla="*/ 56156 h 1648493"/>
                <a:gd name="connsiteX1" fmla="*/ 1648494 w 1648494"/>
                <a:gd name="connsiteY1" fmla="*/ 191729 h 1648493"/>
                <a:gd name="connsiteX2" fmla="*/ 1648494 w 1648494"/>
                <a:gd name="connsiteY2" fmla="*/ 1452716 h 1648493"/>
                <a:gd name="connsiteX3" fmla="*/ 1592338 w 1648494"/>
                <a:gd name="connsiteY3" fmla="*/ 1588289 h 1648493"/>
                <a:gd name="connsiteX4" fmla="*/ 1589920 w 1648494"/>
                <a:gd name="connsiteY4" fmla="*/ 1589919 h 1648493"/>
                <a:gd name="connsiteX5" fmla="*/ 1588289 w 1648494"/>
                <a:gd name="connsiteY5" fmla="*/ 1592338 h 1648493"/>
                <a:gd name="connsiteX6" fmla="*/ 1452717 w 1648494"/>
                <a:gd name="connsiteY6" fmla="*/ 1648493 h 1648493"/>
                <a:gd name="connsiteX7" fmla="*/ 191729 w 1648494"/>
                <a:gd name="connsiteY7" fmla="*/ 1648493 h 1648493"/>
                <a:gd name="connsiteX8" fmla="*/ 0 w 1648494"/>
                <a:gd name="connsiteY8" fmla="*/ 1456764 h 1648493"/>
                <a:gd name="connsiteX9" fmla="*/ 191729 w 1648494"/>
                <a:gd name="connsiteY9" fmla="*/ 1265036 h 1648493"/>
                <a:gd name="connsiteX10" fmla="*/ 1265036 w 1648494"/>
                <a:gd name="connsiteY10" fmla="*/ 1265036 h 1648493"/>
                <a:gd name="connsiteX11" fmla="*/ 1265036 w 1648494"/>
                <a:gd name="connsiteY11" fmla="*/ 191729 h 1648493"/>
                <a:gd name="connsiteX12" fmla="*/ 1456765 w 1648494"/>
                <a:gd name="connsiteY12" fmla="*/ 0 h 1648493"/>
                <a:gd name="connsiteX13" fmla="*/ 1592338 w 1648494"/>
                <a:gd name="connsiteY13" fmla="*/ 56156 h 1648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48494" h="1648493">
                  <a:moveTo>
                    <a:pt x="1592338" y="56156"/>
                  </a:moveTo>
                  <a:cubicBezTo>
                    <a:pt x="1627034" y="90852"/>
                    <a:pt x="1648494" y="138785"/>
                    <a:pt x="1648494" y="191729"/>
                  </a:cubicBezTo>
                  <a:lnTo>
                    <a:pt x="1648494" y="1452716"/>
                  </a:lnTo>
                  <a:cubicBezTo>
                    <a:pt x="1648494" y="1505661"/>
                    <a:pt x="1627034" y="1553593"/>
                    <a:pt x="1592338" y="1588289"/>
                  </a:cubicBezTo>
                  <a:lnTo>
                    <a:pt x="1589920" y="1589919"/>
                  </a:lnTo>
                  <a:lnTo>
                    <a:pt x="1588289" y="1592338"/>
                  </a:lnTo>
                  <a:cubicBezTo>
                    <a:pt x="1553593" y="1627034"/>
                    <a:pt x="1505661" y="1648493"/>
                    <a:pt x="1452717" y="1648493"/>
                  </a:cubicBezTo>
                  <a:lnTo>
                    <a:pt x="191729" y="1648493"/>
                  </a:lnTo>
                  <a:cubicBezTo>
                    <a:pt x="85840" y="1648494"/>
                    <a:pt x="0" y="1562654"/>
                    <a:pt x="0" y="1456764"/>
                  </a:cubicBezTo>
                  <a:cubicBezTo>
                    <a:pt x="0" y="1350876"/>
                    <a:pt x="85841" y="1265035"/>
                    <a:pt x="191729" y="1265036"/>
                  </a:cubicBezTo>
                  <a:lnTo>
                    <a:pt x="1265036" y="1265036"/>
                  </a:lnTo>
                  <a:lnTo>
                    <a:pt x="1265036" y="191729"/>
                  </a:lnTo>
                  <a:cubicBezTo>
                    <a:pt x="1265036" y="85840"/>
                    <a:pt x="1350876" y="0"/>
                    <a:pt x="1456765" y="0"/>
                  </a:cubicBezTo>
                  <a:cubicBezTo>
                    <a:pt x="1509710" y="0"/>
                    <a:pt x="1557642" y="21460"/>
                    <a:pt x="1592338" y="56156"/>
                  </a:cubicBezTo>
                  <a:close/>
                </a:path>
              </a:pathLst>
            </a:cu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ea typeface="Segoe UI" pitchFamily="34" charset="0"/>
                <a:cs typeface="Segoe UI" pitchFamily="34" charset="0"/>
              </a:endParaRPr>
            </a:p>
          </p:txBody>
        </p:sp>
      </p:grpSp>
      <p:sp>
        <p:nvSpPr>
          <p:cNvPr id="27" name="Rectangle 26">
            <a:extLst>
              <a:ext uri="{FF2B5EF4-FFF2-40B4-BE49-F238E27FC236}">
                <a16:creationId xmlns:a16="http://schemas.microsoft.com/office/drawing/2014/main" id="{8E6A167F-7141-35FC-7899-ABE1E4A96613}"/>
              </a:ext>
            </a:extLst>
          </p:cNvPr>
          <p:cNvSpPr/>
          <p:nvPr/>
        </p:nvSpPr>
        <p:spPr>
          <a:xfrm>
            <a:off x="5987410" y="2046325"/>
            <a:ext cx="222818" cy="430887"/>
          </a:xfrm>
          <a:prstGeom prst="rect">
            <a:avLst/>
          </a:prstGeom>
          <a:noFill/>
          <a:ln>
            <a:noFill/>
          </a:ln>
          <a:effectLst>
            <a:outerShdw blurRad="101600" dist="50800" dir="2700000" algn="tl" rotWithShape="0">
              <a:schemeClr val="bg1">
                <a:lumMod val="50000"/>
                <a:lumOff val="50000"/>
                <a:alpha val="2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wrap="none" lIns="0" tIns="0" rIns="0" bIns="0" rtlCol="0" anchor="ctr">
            <a:spAutoFit/>
          </a:bodyPr>
          <a:lstStyle/>
          <a:p>
            <a:pPr marL="0" marR="0" lvl="0" indent="0" algn="ctr" defTabSz="932472" rtl="0" eaLnBrk="1" fontAlgn="base"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rgbClr val="225B61"/>
                </a:solidFill>
                <a:effectLst/>
                <a:uLnTx/>
                <a:uFillTx/>
                <a:ea typeface="+mn-ea"/>
                <a:cs typeface="Segoe Sans Display Semibold" pitchFamily="2" charset="0"/>
              </a:rPr>
              <a:t>2</a:t>
            </a:r>
          </a:p>
        </p:txBody>
      </p:sp>
      <p:sp>
        <p:nvSpPr>
          <p:cNvPr id="28" name="TextBox 27">
            <a:extLst>
              <a:ext uri="{FF2B5EF4-FFF2-40B4-BE49-F238E27FC236}">
                <a16:creationId xmlns:a16="http://schemas.microsoft.com/office/drawing/2014/main" id="{76497AB7-FCA6-8E27-1C80-4B6628DAACC6}"/>
              </a:ext>
            </a:extLst>
          </p:cNvPr>
          <p:cNvSpPr txBox="1"/>
          <p:nvPr/>
        </p:nvSpPr>
        <p:spPr>
          <a:xfrm>
            <a:off x="4869508" y="2975666"/>
            <a:ext cx="2458622" cy="615553"/>
          </a:xfrm>
          <a:prstGeom prst="rect">
            <a:avLst/>
          </a:prstGeom>
          <a:noFill/>
        </p:spPr>
        <p:txBody>
          <a:bodyPr wrap="square" lIns="0" tIns="0" rIns="0" bIns="0" rtlCol="0" anchor="t" anchorCtr="0">
            <a:spAutoFit/>
          </a:bodyPr>
          <a:lstStyle>
            <a:defPPr>
              <a:defRPr lang="en-US"/>
            </a:defPPr>
            <a:lvl1pPr marL="285750" marR="0" lvl="0" indent="-285750" fontAlgn="auto">
              <a:lnSpc>
                <a:spcPct val="100000"/>
              </a:lnSpc>
              <a:spcBef>
                <a:spcPts val="0"/>
              </a:spcBef>
              <a:spcAft>
                <a:spcPts val="0"/>
              </a:spcAft>
              <a:buClr>
                <a:srgbClr val="0078D4"/>
              </a:buClr>
              <a:buSzTx/>
              <a:buFont typeface="Arial" panose="020B0604020202020204" pitchFamily="34" charset="0"/>
              <a:buChar char="•"/>
              <a:tabLst/>
              <a:defRPr kumimoji="0" sz="1400" b="0" i="0" u="none" strike="noStrike" cap="none" spc="0" normalizeH="0" baseline="0">
                <a:ln>
                  <a:noFill/>
                </a:ln>
                <a:solidFill>
                  <a:prstClr val="white"/>
                </a:solidFill>
                <a:effectLst/>
                <a:uLnTx/>
                <a:uFillTx/>
                <a:latin typeface="Segoe Pro" panose="020B0502040504020203" pitchFamily="34" charset="0"/>
              </a:defRPr>
            </a:lvl1pPr>
            <a:lvl2pPr lvl="1">
              <a:defRPr>
                <a:solidFill>
                  <a:schemeClr val="bg1"/>
                </a:solidFill>
              </a:defRPr>
            </a:lvl2pPr>
          </a:lstStyle>
          <a:p>
            <a:pPr marL="0" marR="0" lvl="0" indent="0" algn="ctr" defTabSz="914367" rtl="0" eaLnBrk="1" fontAlgn="auto" latinLnBrk="0" hangingPunct="1">
              <a:lnSpc>
                <a:spcPct val="100000"/>
              </a:lnSpc>
              <a:spcBef>
                <a:spcPts val="3600"/>
              </a:spcBef>
              <a:spcAft>
                <a:spcPts val="0"/>
              </a:spcAft>
              <a:buClrTx/>
              <a:buSzTx/>
              <a:buFont typeface="Arial" panose="020B0604020202020204" pitchFamily="34" charset="0"/>
              <a:buNone/>
              <a:tabLst/>
              <a:defRPr/>
            </a:pPr>
            <a:r>
              <a:rPr kumimoji="0" lang="en-US" sz="2000" b="0" i="0" u="none" strike="noStrike" kern="1200" cap="none" spc="0" normalizeH="0" baseline="0" noProof="0">
                <a:ln w="3175">
                  <a:noFill/>
                </a:ln>
                <a:solidFill>
                  <a:srgbClr val="000000"/>
                </a:solidFill>
                <a:effectLst/>
                <a:uLnTx/>
                <a:uFillTx/>
                <a:latin typeface="+mn-lt"/>
                <a:ea typeface="+mn-ea"/>
                <a:cs typeface="Segoe Sans Display Semibold" pitchFamily="2" charset="0"/>
              </a:rPr>
              <a:t>Transform data for powerful AI solutions</a:t>
            </a:r>
          </a:p>
        </p:txBody>
      </p:sp>
      <p:grpSp>
        <p:nvGrpSpPr>
          <p:cNvPr id="29" name="Group 28" descr="Arrow pointing towards the right">
            <a:extLst>
              <a:ext uri="{FF2B5EF4-FFF2-40B4-BE49-F238E27FC236}">
                <a16:creationId xmlns:a16="http://schemas.microsoft.com/office/drawing/2014/main" id="{C9108532-ADAD-0E88-416F-9BD420A816D9}"/>
              </a:ext>
            </a:extLst>
          </p:cNvPr>
          <p:cNvGrpSpPr/>
          <p:nvPr/>
        </p:nvGrpSpPr>
        <p:grpSpPr>
          <a:xfrm>
            <a:off x="7789844" y="3267513"/>
            <a:ext cx="219285" cy="142167"/>
            <a:chOff x="3047591" y="2787258"/>
            <a:chExt cx="303157" cy="196543"/>
          </a:xfrm>
        </p:grpSpPr>
        <p:sp>
          <p:nvSpPr>
            <p:cNvPr id="30" name="Freeform 59">
              <a:extLst>
                <a:ext uri="{FF2B5EF4-FFF2-40B4-BE49-F238E27FC236}">
                  <a16:creationId xmlns:a16="http://schemas.microsoft.com/office/drawing/2014/main" id="{EC6A54E1-6AA6-1BA2-B4F3-6EE11EE25FD7}"/>
                </a:ext>
              </a:extLst>
            </p:cNvPr>
            <p:cNvSpPr/>
            <p:nvPr/>
          </p:nvSpPr>
          <p:spPr bwMode="auto">
            <a:xfrm rot="18900000">
              <a:off x="3047591" y="2787258"/>
              <a:ext cx="196547" cy="196543"/>
            </a:xfrm>
            <a:custGeom>
              <a:avLst/>
              <a:gdLst>
                <a:gd name="connsiteX0" fmla="*/ 1592338 w 1648494"/>
                <a:gd name="connsiteY0" fmla="*/ 56156 h 1648493"/>
                <a:gd name="connsiteX1" fmla="*/ 1648494 w 1648494"/>
                <a:gd name="connsiteY1" fmla="*/ 191729 h 1648493"/>
                <a:gd name="connsiteX2" fmla="*/ 1648494 w 1648494"/>
                <a:gd name="connsiteY2" fmla="*/ 1452716 h 1648493"/>
                <a:gd name="connsiteX3" fmla="*/ 1592338 w 1648494"/>
                <a:gd name="connsiteY3" fmla="*/ 1588289 h 1648493"/>
                <a:gd name="connsiteX4" fmla="*/ 1589920 w 1648494"/>
                <a:gd name="connsiteY4" fmla="*/ 1589919 h 1648493"/>
                <a:gd name="connsiteX5" fmla="*/ 1588289 w 1648494"/>
                <a:gd name="connsiteY5" fmla="*/ 1592338 h 1648493"/>
                <a:gd name="connsiteX6" fmla="*/ 1452717 w 1648494"/>
                <a:gd name="connsiteY6" fmla="*/ 1648493 h 1648493"/>
                <a:gd name="connsiteX7" fmla="*/ 191729 w 1648494"/>
                <a:gd name="connsiteY7" fmla="*/ 1648493 h 1648493"/>
                <a:gd name="connsiteX8" fmla="*/ 0 w 1648494"/>
                <a:gd name="connsiteY8" fmla="*/ 1456764 h 1648493"/>
                <a:gd name="connsiteX9" fmla="*/ 191729 w 1648494"/>
                <a:gd name="connsiteY9" fmla="*/ 1265036 h 1648493"/>
                <a:gd name="connsiteX10" fmla="*/ 1265036 w 1648494"/>
                <a:gd name="connsiteY10" fmla="*/ 1265036 h 1648493"/>
                <a:gd name="connsiteX11" fmla="*/ 1265036 w 1648494"/>
                <a:gd name="connsiteY11" fmla="*/ 191729 h 1648493"/>
                <a:gd name="connsiteX12" fmla="*/ 1456765 w 1648494"/>
                <a:gd name="connsiteY12" fmla="*/ 0 h 1648493"/>
                <a:gd name="connsiteX13" fmla="*/ 1592338 w 1648494"/>
                <a:gd name="connsiteY13" fmla="*/ 56156 h 1648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48494" h="1648493">
                  <a:moveTo>
                    <a:pt x="1592338" y="56156"/>
                  </a:moveTo>
                  <a:cubicBezTo>
                    <a:pt x="1627034" y="90852"/>
                    <a:pt x="1648494" y="138785"/>
                    <a:pt x="1648494" y="191729"/>
                  </a:cubicBezTo>
                  <a:lnTo>
                    <a:pt x="1648494" y="1452716"/>
                  </a:lnTo>
                  <a:cubicBezTo>
                    <a:pt x="1648494" y="1505661"/>
                    <a:pt x="1627034" y="1553593"/>
                    <a:pt x="1592338" y="1588289"/>
                  </a:cubicBezTo>
                  <a:lnTo>
                    <a:pt x="1589920" y="1589919"/>
                  </a:lnTo>
                  <a:lnTo>
                    <a:pt x="1588289" y="1592338"/>
                  </a:lnTo>
                  <a:cubicBezTo>
                    <a:pt x="1553593" y="1627034"/>
                    <a:pt x="1505661" y="1648493"/>
                    <a:pt x="1452717" y="1648493"/>
                  </a:cubicBezTo>
                  <a:lnTo>
                    <a:pt x="191729" y="1648493"/>
                  </a:lnTo>
                  <a:cubicBezTo>
                    <a:pt x="85840" y="1648494"/>
                    <a:pt x="0" y="1562654"/>
                    <a:pt x="0" y="1456764"/>
                  </a:cubicBezTo>
                  <a:cubicBezTo>
                    <a:pt x="0" y="1350876"/>
                    <a:pt x="85841" y="1265035"/>
                    <a:pt x="191729" y="1265036"/>
                  </a:cubicBezTo>
                  <a:lnTo>
                    <a:pt x="1265036" y="1265036"/>
                  </a:lnTo>
                  <a:lnTo>
                    <a:pt x="1265036" y="191729"/>
                  </a:lnTo>
                  <a:cubicBezTo>
                    <a:pt x="1265036" y="85840"/>
                    <a:pt x="1350876" y="0"/>
                    <a:pt x="1456765" y="0"/>
                  </a:cubicBezTo>
                  <a:cubicBezTo>
                    <a:pt x="1509710" y="0"/>
                    <a:pt x="1557642" y="21460"/>
                    <a:pt x="1592338" y="56156"/>
                  </a:cubicBezTo>
                  <a:close/>
                </a:path>
              </a:pathLst>
            </a:cu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ea typeface="Segoe UI" pitchFamily="34" charset="0"/>
                <a:cs typeface="Segoe UI" pitchFamily="34" charset="0"/>
              </a:endParaRPr>
            </a:p>
          </p:txBody>
        </p:sp>
        <p:sp>
          <p:nvSpPr>
            <p:cNvPr id="31" name="Freeform 60">
              <a:extLst>
                <a:ext uri="{FF2B5EF4-FFF2-40B4-BE49-F238E27FC236}">
                  <a16:creationId xmlns:a16="http://schemas.microsoft.com/office/drawing/2014/main" id="{E257B51B-48CA-7344-45B4-FEF71F4BB1FE}"/>
                </a:ext>
              </a:extLst>
            </p:cNvPr>
            <p:cNvSpPr/>
            <p:nvPr/>
          </p:nvSpPr>
          <p:spPr bwMode="auto">
            <a:xfrm rot="18900000">
              <a:off x="3154201" y="2787258"/>
              <a:ext cx="196547" cy="196543"/>
            </a:xfrm>
            <a:custGeom>
              <a:avLst/>
              <a:gdLst>
                <a:gd name="connsiteX0" fmla="*/ 1592338 w 1648494"/>
                <a:gd name="connsiteY0" fmla="*/ 56156 h 1648493"/>
                <a:gd name="connsiteX1" fmla="*/ 1648494 w 1648494"/>
                <a:gd name="connsiteY1" fmla="*/ 191729 h 1648493"/>
                <a:gd name="connsiteX2" fmla="*/ 1648494 w 1648494"/>
                <a:gd name="connsiteY2" fmla="*/ 1452716 h 1648493"/>
                <a:gd name="connsiteX3" fmla="*/ 1592338 w 1648494"/>
                <a:gd name="connsiteY3" fmla="*/ 1588289 h 1648493"/>
                <a:gd name="connsiteX4" fmla="*/ 1589920 w 1648494"/>
                <a:gd name="connsiteY4" fmla="*/ 1589919 h 1648493"/>
                <a:gd name="connsiteX5" fmla="*/ 1588289 w 1648494"/>
                <a:gd name="connsiteY5" fmla="*/ 1592338 h 1648493"/>
                <a:gd name="connsiteX6" fmla="*/ 1452717 w 1648494"/>
                <a:gd name="connsiteY6" fmla="*/ 1648493 h 1648493"/>
                <a:gd name="connsiteX7" fmla="*/ 191729 w 1648494"/>
                <a:gd name="connsiteY7" fmla="*/ 1648493 h 1648493"/>
                <a:gd name="connsiteX8" fmla="*/ 0 w 1648494"/>
                <a:gd name="connsiteY8" fmla="*/ 1456764 h 1648493"/>
                <a:gd name="connsiteX9" fmla="*/ 191729 w 1648494"/>
                <a:gd name="connsiteY9" fmla="*/ 1265036 h 1648493"/>
                <a:gd name="connsiteX10" fmla="*/ 1265036 w 1648494"/>
                <a:gd name="connsiteY10" fmla="*/ 1265036 h 1648493"/>
                <a:gd name="connsiteX11" fmla="*/ 1265036 w 1648494"/>
                <a:gd name="connsiteY11" fmla="*/ 191729 h 1648493"/>
                <a:gd name="connsiteX12" fmla="*/ 1456765 w 1648494"/>
                <a:gd name="connsiteY12" fmla="*/ 0 h 1648493"/>
                <a:gd name="connsiteX13" fmla="*/ 1592338 w 1648494"/>
                <a:gd name="connsiteY13" fmla="*/ 56156 h 1648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48494" h="1648493">
                  <a:moveTo>
                    <a:pt x="1592338" y="56156"/>
                  </a:moveTo>
                  <a:cubicBezTo>
                    <a:pt x="1627034" y="90852"/>
                    <a:pt x="1648494" y="138785"/>
                    <a:pt x="1648494" y="191729"/>
                  </a:cubicBezTo>
                  <a:lnTo>
                    <a:pt x="1648494" y="1452716"/>
                  </a:lnTo>
                  <a:cubicBezTo>
                    <a:pt x="1648494" y="1505661"/>
                    <a:pt x="1627034" y="1553593"/>
                    <a:pt x="1592338" y="1588289"/>
                  </a:cubicBezTo>
                  <a:lnTo>
                    <a:pt x="1589920" y="1589919"/>
                  </a:lnTo>
                  <a:lnTo>
                    <a:pt x="1588289" y="1592338"/>
                  </a:lnTo>
                  <a:cubicBezTo>
                    <a:pt x="1553593" y="1627034"/>
                    <a:pt x="1505661" y="1648493"/>
                    <a:pt x="1452717" y="1648493"/>
                  </a:cubicBezTo>
                  <a:lnTo>
                    <a:pt x="191729" y="1648493"/>
                  </a:lnTo>
                  <a:cubicBezTo>
                    <a:pt x="85840" y="1648494"/>
                    <a:pt x="0" y="1562654"/>
                    <a:pt x="0" y="1456764"/>
                  </a:cubicBezTo>
                  <a:cubicBezTo>
                    <a:pt x="0" y="1350876"/>
                    <a:pt x="85841" y="1265035"/>
                    <a:pt x="191729" y="1265036"/>
                  </a:cubicBezTo>
                  <a:lnTo>
                    <a:pt x="1265036" y="1265036"/>
                  </a:lnTo>
                  <a:lnTo>
                    <a:pt x="1265036" y="191729"/>
                  </a:lnTo>
                  <a:cubicBezTo>
                    <a:pt x="1265036" y="85840"/>
                    <a:pt x="1350876" y="0"/>
                    <a:pt x="1456765" y="0"/>
                  </a:cubicBezTo>
                  <a:cubicBezTo>
                    <a:pt x="1509710" y="0"/>
                    <a:pt x="1557642" y="21460"/>
                    <a:pt x="1592338" y="56156"/>
                  </a:cubicBezTo>
                  <a:close/>
                </a:path>
              </a:pathLst>
            </a:cu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ea typeface="Segoe UI" pitchFamily="34" charset="0"/>
                <a:cs typeface="Segoe UI" pitchFamily="34" charset="0"/>
              </a:endParaRPr>
            </a:p>
          </p:txBody>
        </p:sp>
      </p:grpSp>
      <p:sp>
        <p:nvSpPr>
          <p:cNvPr id="32" name="Rectangle 31">
            <a:extLst>
              <a:ext uri="{FF2B5EF4-FFF2-40B4-BE49-F238E27FC236}">
                <a16:creationId xmlns:a16="http://schemas.microsoft.com/office/drawing/2014/main" id="{E41B2500-12EA-9F82-8F8E-EA1BBBEF15AB}"/>
              </a:ext>
            </a:extLst>
          </p:cNvPr>
          <p:cNvSpPr/>
          <p:nvPr/>
        </p:nvSpPr>
        <p:spPr>
          <a:xfrm>
            <a:off x="9649682" y="2046325"/>
            <a:ext cx="222818" cy="430887"/>
          </a:xfrm>
          <a:prstGeom prst="rect">
            <a:avLst/>
          </a:prstGeom>
          <a:noFill/>
          <a:ln>
            <a:noFill/>
          </a:ln>
          <a:effectLst>
            <a:outerShdw blurRad="101600" dist="50800" dir="2700000" algn="tl" rotWithShape="0">
              <a:schemeClr val="bg1">
                <a:lumMod val="50000"/>
                <a:lumOff val="50000"/>
                <a:alpha val="2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wrap="none" lIns="0" tIns="0" rIns="0" bIns="0" rtlCol="0" anchor="ctr">
            <a:spAutoFit/>
          </a:bodyPr>
          <a:lstStyle/>
          <a:p>
            <a:pPr marL="0" marR="0" lvl="0" indent="0" algn="ctr" defTabSz="932472" rtl="0" eaLnBrk="1" fontAlgn="base"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rgbClr val="225B61"/>
                </a:solidFill>
                <a:effectLst/>
                <a:uLnTx/>
                <a:uFillTx/>
                <a:ea typeface="+mn-ea"/>
                <a:cs typeface="Segoe Sans Display Semibold" pitchFamily="2" charset="0"/>
              </a:rPr>
              <a:t>3</a:t>
            </a:r>
          </a:p>
        </p:txBody>
      </p:sp>
      <p:sp>
        <p:nvSpPr>
          <p:cNvPr id="33" name="TextBox 32">
            <a:extLst>
              <a:ext uri="{FF2B5EF4-FFF2-40B4-BE49-F238E27FC236}">
                <a16:creationId xmlns:a16="http://schemas.microsoft.com/office/drawing/2014/main" id="{7938A86B-BBB1-9FB2-32DC-A53F7BE6BFA5}"/>
              </a:ext>
            </a:extLst>
          </p:cNvPr>
          <p:cNvSpPr txBox="1"/>
          <p:nvPr/>
        </p:nvSpPr>
        <p:spPr>
          <a:xfrm>
            <a:off x="8563896" y="2975666"/>
            <a:ext cx="2394390" cy="923330"/>
          </a:xfrm>
          <a:prstGeom prst="rect">
            <a:avLst/>
          </a:prstGeom>
          <a:noFill/>
        </p:spPr>
        <p:txBody>
          <a:bodyPr wrap="square" lIns="0" tIns="0" rIns="0" bIns="0" rtlCol="0" anchor="t" anchorCtr="0">
            <a:spAutoFit/>
          </a:bodyPr>
          <a:lstStyle>
            <a:defPPr>
              <a:defRPr lang="en-US"/>
            </a:defPPr>
            <a:lvl1pPr marL="285750" marR="0" lvl="0" indent="-285750" fontAlgn="auto">
              <a:lnSpc>
                <a:spcPct val="100000"/>
              </a:lnSpc>
              <a:spcBef>
                <a:spcPts val="0"/>
              </a:spcBef>
              <a:spcAft>
                <a:spcPts val="0"/>
              </a:spcAft>
              <a:buClr>
                <a:srgbClr val="0078D4"/>
              </a:buClr>
              <a:buSzTx/>
              <a:buFont typeface="Arial" panose="020B0604020202020204" pitchFamily="34" charset="0"/>
              <a:buChar char="•"/>
              <a:tabLst/>
              <a:defRPr kumimoji="0" sz="1400" b="0" i="0" u="none" strike="noStrike" cap="none" spc="0" normalizeH="0" baseline="0">
                <a:ln>
                  <a:noFill/>
                </a:ln>
                <a:solidFill>
                  <a:prstClr val="white"/>
                </a:solidFill>
                <a:effectLst/>
                <a:uLnTx/>
                <a:uFillTx/>
                <a:latin typeface="Segoe Pro" panose="020B0502040504020203" pitchFamily="34" charset="0"/>
              </a:defRPr>
            </a:lvl1pPr>
            <a:lvl2pPr lvl="1">
              <a:defRPr>
                <a:solidFill>
                  <a:schemeClr val="bg1"/>
                </a:solidFill>
              </a:defRPr>
            </a:lvl2pPr>
          </a:lstStyle>
          <a:p>
            <a:pPr marL="0" marR="0" lvl="0" indent="0" algn="ctr" defTabSz="914367" rtl="0" eaLnBrk="1" fontAlgn="auto" latinLnBrk="0" hangingPunct="1">
              <a:lnSpc>
                <a:spcPct val="100000"/>
              </a:lnSpc>
              <a:spcBef>
                <a:spcPts val="3600"/>
              </a:spcBef>
              <a:spcAft>
                <a:spcPts val="0"/>
              </a:spcAft>
              <a:buClrTx/>
              <a:buSzTx/>
              <a:buFont typeface="Arial" panose="020B0604020202020204" pitchFamily="34" charset="0"/>
              <a:buNone/>
              <a:tabLst/>
              <a:defRPr/>
            </a:pPr>
            <a:r>
              <a:rPr kumimoji="0" lang="en-US" sz="2000" b="0" i="0" u="none" strike="noStrike" kern="1200" cap="none" spc="0" normalizeH="0" baseline="0" noProof="0">
                <a:ln w="3175">
                  <a:noFill/>
                </a:ln>
                <a:solidFill>
                  <a:srgbClr val="000000"/>
                </a:solidFill>
                <a:effectLst/>
                <a:uLnTx/>
                <a:uFillTx/>
                <a:latin typeface="+mn-lt"/>
                <a:ea typeface="+mn-ea"/>
                <a:cs typeface="Segoe Sans Display Semibold" pitchFamily="2" charset="0"/>
              </a:rPr>
              <a:t>Empower everyone with analytics and insights</a:t>
            </a:r>
          </a:p>
        </p:txBody>
      </p:sp>
      <p:grpSp>
        <p:nvGrpSpPr>
          <p:cNvPr id="34" name="Group 33" descr="Arrow pointing towards the right">
            <a:extLst>
              <a:ext uri="{FF2B5EF4-FFF2-40B4-BE49-F238E27FC236}">
                <a16:creationId xmlns:a16="http://schemas.microsoft.com/office/drawing/2014/main" id="{1630F226-8C01-AFE1-53B3-D32806D3CF99}"/>
              </a:ext>
            </a:extLst>
          </p:cNvPr>
          <p:cNvGrpSpPr/>
          <p:nvPr/>
        </p:nvGrpSpPr>
        <p:grpSpPr>
          <a:xfrm rot="16200000">
            <a:off x="2326906" y="4488453"/>
            <a:ext cx="219285" cy="142167"/>
            <a:chOff x="3047591" y="2787258"/>
            <a:chExt cx="303157" cy="196543"/>
          </a:xfrm>
        </p:grpSpPr>
        <p:sp>
          <p:nvSpPr>
            <p:cNvPr id="35" name="Freeform 59">
              <a:extLst>
                <a:ext uri="{FF2B5EF4-FFF2-40B4-BE49-F238E27FC236}">
                  <a16:creationId xmlns:a16="http://schemas.microsoft.com/office/drawing/2014/main" id="{A727D746-6791-A975-CA33-1DB2E6A5F57F}"/>
                </a:ext>
              </a:extLst>
            </p:cNvPr>
            <p:cNvSpPr/>
            <p:nvPr/>
          </p:nvSpPr>
          <p:spPr bwMode="auto">
            <a:xfrm rot="18900000">
              <a:off x="3047591" y="2787258"/>
              <a:ext cx="196547" cy="196543"/>
            </a:xfrm>
            <a:custGeom>
              <a:avLst/>
              <a:gdLst>
                <a:gd name="connsiteX0" fmla="*/ 1592338 w 1648494"/>
                <a:gd name="connsiteY0" fmla="*/ 56156 h 1648493"/>
                <a:gd name="connsiteX1" fmla="*/ 1648494 w 1648494"/>
                <a:gd name="connsiteY1" fmla="*/ 191729 h 1648493"/>
                <a:gd name="connsiteX2" fmla="*/ 1648494 w 1648494"/>
                <a:gd name="connsiteY2" fmla="*/ 1452716 h 1648493"/>
                <a:gd name="connsiteX3" fmla="*/ 1592338 w 1648494"/>
                <a:gd name="connsiteY3" fmla="*/ 1588289 h 1648493"/>
                <a:gd name="connsiteX4" fmla="*/ 1589920 w 1648494"/>
                <a:gd name="connsiteY4" fmla="*/ 1589919 h 1648493"/>
                <a:gd name="connsiteX5" fmla="*/ 1588289 w 1648494"/>
                <a:gd name="connsiteY5" fmla="*/ 1592338 h 1648493"/>
                <a:gd name="connsiteX6" fmla="*/ 1452717 w 1648494"/>
                <a:gd name="connsiteY6" fmla="*/ 1648493 h 1648493"/>
                <a:gd name="connsiteX7" fmla="*/ 191729 w 1648494"/>
                <a:gd name="connsiteY7" fmla="*/ 1648493 h 1648493"/>
                <a:gd name="connsiteX8" fmla="*/ 0 w 1648494"/>
                <a:gd name="connsiteY8" fmla="*/ 1456764 h 1648493"/>
                <a:gd name="connsiteX9" fmla="*/ 191729 w 1648494"/>
                <a:gd name="connsiteY9" fmla="*/ 1265036 h 1648493"/>
                <a:gd name="connsiteX10" fmla="*/ 1265036 w 1648494"/>
                <a:gd name="connsiteY10" fmla="*/ 1265036 h 1648493"/>
                <a:gd name="connsiteX11" fmla="*/ 1265036 w 1648494"/>
                <a:gd name="connsiteY11" fmla="*/ 191729 h 1648493"/>
                <a:gd name="connsiteX12" fmla="*/ 1456765 w 1648494"/>
                <a:gd name="connsiteY12" fmla="*/ 0 h 1648493"/>
                <a:gd name="connsiteX13" fmla="*/ 1592338 w 1648494"/>
                <a:gd name="connsiteY13" fmla="*/ 56156 h 1648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48494" h="1648493">
                  <a:moveTo>
                    <a:pt x="1592338" y="56156"/>
                  </a:moveTo>
                  <a:cubicBezTo>
                    <a:pt x="1627034" y="90852"/>
                    <a:pt x="1648494" y="138785"/>
                    <a:pt x="1648494" y="191729"/>
                  </a:cubicBezTo>
                  <a:lnTo>
                    <a:pt x="1648494" y="1452716"/>
                  </a:lnTo>
                  <a:cubicBezTo>
                    <a:pt x="1648494" y="1505661"/>
                    <a:pt x="1627034" y="1553593"/>
                    <a:pt x="1592338" y="1588289"/>
                  </a:cubicBezTo>
                  <a:lnTo>
                    <a:pt x="1589920" y="1589919"/>
                  </a:lnTo>
                  <a:lnTo>
                    <a:pt x="1588289" y="1592338"/>
                  </a:lnTo>
                  <a:cubicBezTo>
                    <a:pt x="1553593" y="1627034"/>
                    <a:pt x="1505661" y="1648493"/>
                    <a:pt x="1452717" y="1648493"/>
                  </a:cubicBezTo>
                  <a:lnTo>
                    <a:pt x="191729" y="1648493"/>
                  </a:lnTo>
                  <a:cubicBezTo>
                    <a:pt x="85840" y="1648494"/>
                    <a:pt x="0" y="1562654"/>
                    <a:pt x="0" y="1456764"/>
                  </a:cubicBezTo>
                  <a:cubicBezTo>
                    <a:pt x="0" y="1350876"/>
                    <a:pt x="85841" y="1265035"/>
                    <a:pt x="191729" y="1265036"/>
                  </a:cubicBezTo>
                  <a:lnTo>
                    <a:pt x="1265036" y="1265036"/>
                  </a:lnTo>
                  <a:lnTo>
                    <a:pt x="1265036" y="191729"/>
                  </a:lnTo>
                  <a:cubicBezTo>
                    <a:pt x="1265036" y="85840"/>
                    <a:pt x="1350876" y="0"/>
                    <a:pt x="1456765" y="0"/>
                  </a:cubicBezTo>
                  <a:cubicBezTo>
                    <a:pt x="1509710" y="0"/>
                    <a:pt x="1557642" y="21460"/>
                    <a:pt x="1592338" y="56156"/>
                  </a:cubicBezTo>
                  <a:close/>
                </a:path>
              </a:pathLst>
            </a:cu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ea typeface="Segoe UI" pitchFamily="34" charset="0"/>
                <a:cs typeface="Segoe UI" pitchFamily="34" charset="0"/>
              </a:endParaRPr>
            </a:p>
          </p:txBody>
        </p:sp>
        <p:sp>
          <p:nvSpPr>
            <p:cNvPr id="36" name="Freeform 60">
              <a:extLst>
                <a:ext uri="{FF2B5EF4-FFF2-40B4-BE49-F238E27FC236}">
                  <a16:creationId xmlns:a16="http://schemas.microsoft.com/office/drawing/2014/main" id="{882EBD58-D55F-B264-09C8-5B0A28A57321}"/>
                </a:ext>
              </a:extLst>
            </p:cNvPr>
            <p:cNvSpPr/>
            <p:nvPr/>
          </p:nvSpPr>
          <p:spPr bwMode="auto">
            <a:xfrm rot="18900000">
              <a:off x="3154201" y="2787258"/>
              <a:ext cx="196547" cy="196543"/>
            </a:xfrm>
            <a:custGeom>
              <a:avLst/>
              <a:gdLst>
                <a:gd name="connsiteX0" fmla="*/ 1592338 w 1648494"/>
                <a:gd name="connsiteY0" fmla="*/ 56156 h 1648493"/>
                <a:gd name="connsiteX1" fmla="*/ 1648494 w 1648494"/>
                <a:gd name="connsiteY1" fmla="*/ 191729 h 1648493"/>
                <a:gd name="connsiteX2" fmla="*/ 1648494 w 1648494"/>
                <a:gd name="connsiteY2" fmla="*/ 1452716 h 1648493"/>
                <a:gd name="connsiteX3" fmla="*/ 1592338 w 1648494"/>
                <a:gd name="connsiteY3" fmla="*/ 1588289 h 1648493"/>
                <a:gd name="connsiteX4" fmla="*/ 1589920 w 1648494"/>
                <a:gd name="connsiteY4" fmla="*/ 1589919 h 1648493"/>
                <a:gd name="connsiteX5" fmla="*/ 1588289 w 1648494"/>
                <a:gd name="connsiteY5" fmla="*/ 1592338 h 1648493"/>
                <a:gd name="connsiteX6" fmla="*/ 1452717 w 1648494"/>
                <a:gd name="connsiteY6" fmla="*/ 1648493 h 1648493"/>
                <a:gd name="connsiteX7" fmla="*/ 191729 w 1648494"/>
                <a:gd name="connsiteY7" fmla="*/ 1648493 h 1648493"/>
                <a:gd name="connsiteX8" fmla="*/ 0 w 1648494"/>
                <a:gd name="connsiteY8" fmla="*/ 1456764 h 1648493"/>
                <a:gd name="connsiteX9" fmla="*/ 191729 w 1648494"/>
                <a:gd name="connsiteY9" fmla="*/ 1265036 h 1648493"/>
                <a:gd name="connsiteX10" fmla="*/ 1265036 w 1648494"/>
                <a:gd name="connsiteY10" fmla="*/ 1265036 h 1648493"/>
                <a:gd name="connsiteX11" fmla="*/ 1265036 w 1648494"/>
                <a:gd name="connsiteY11" fmla="*/ 191729 h 1648493"/>
                <a:gd name="connsiteX12" fmla="*/ 1456765 w 1648494"/>
                <a:gd name="connsiteY12" fmla="*/ 0 h 1648493"/>
                <a:gd name="connsiteX13" fmla="*/ 1592338 w 1648494"/>
                <a:gd name="connsiteY13" fmla="*/ 56156 h 1648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48494" h="1648493">
                  <a:moveTo>
                    <a:pt x="1592338" y="56156"/>
                  </a:moveTo>
                  <a:cubicBezTo>
                    <a:pt x="1627034" y="90852"/>
                    <a:pt x="1648494" y="138785"/>
                    <a:pt x="1648494" y="191729"/>
                  </a:cubicBezTo>
                  <a:lnTo>
                    <a:pt x="1648494" y="1452716"/>
                  </a:lnTo>
                  <a:cubicBezTo>
                    <a:pt x="1648494" y="1505661"/>
                    <a:pt x="1627034" y="1553593"/>
                    <a:pt x="1592338" y="1588289"/>
                  </a:cubicBezTo>
                  <a:lnTo>
                    <a:pt x="1589920" y="1589919"/>
                  </a:lnTo>
                  <a:lnTo>
                    <a:pt x="1588289" y="1592338"/>
                  </a:lnTo>
                  <a:cubicBezTo>
                    <a:pt x="1553593" y="1627034"/>
                    <a:pt x="1505661" y="1648493"/>
                    <a:pt x="1452717" y="1648493"/>
                  </a:cubicBezTo>
                  <a:lnTo>
                    <a:pt x="191729" y="1648493"/>
                  </a:lnTo>
                  <a:cubicBezTo>
                    <a:pt x="85840" y="1648494"/>
                    <a:pt x="0" y="1562654"/>
                    <a:pt x="0" y="1456764"/>
                  </a:cubicBezTo>
                  <a:cubicBezTo>
                    <a:pt x="0" y="1350876"/>
                    <a:pt x="85841" y="1265035"/>
                    <a:pt x="191729" y="1265036"/>
                  </a:cubicBezTo>
                  <a:lnTo>
                    <a:pt x="1265036" y="1265036"/>
                  </a:lnTo>
                  <a:lnTo>
                    <a:pt x="1265036" y="191729"/>
                  </a:lnTo>
                  <a:cubicBezTo>
                    <a:pt x="1265036" y="85840"/>
                    <a:pt x="1350876" y="0"/>
                    <a:pt x="1456765" y="0"/>
                  </a:cubicBezTo>
                  <a:cubicBezTo>
                    <a:pt x="1509710" y="0"/>
                    <a:pt x="1557642" y="21460"/>
                    <a:pt x="1592338" y="56156"/>
                  </a:cubicBezTo>
                  <a:close/>
                </a:path>
              </a:pathLst>
            </a:cu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ea typeface="Segoe UI" pitchFamily="34" charset="0"/>
                <a:cs typeface="Segoe UI" pitchFamily="34" charset="0"/>
              </a:endParaRPr>
            </a:p>
          </p:txBody>
        </p:sp>
      </p:grpSp>
      <p:grpSp>
        <p:nvGrpSpPr>
          <p:cNvPr id="37" name="Group 36" descr="Arrow pointing towards the right">
            <a:extLst>
              <a:ext uri="{FF2B5EF4-FFF2-40B4-BE49-F238E27FC236}">
                <a16:creationId xmlns:a16="http://schemas.microsoft.com/office/drawing/2014/main" id="{FF10E34E-C16C-184F-A038-47F3FFFCA7F1}"/>
              </a:ext>
            </a:extLst>
          </p:cNvPr>
          <p:cNvGrpSpPr/>
          <p:nvPr/>
        </p:nvGrpSpPr>
        <p:grpSpPr>
          <a:xfrm rot="16200000">
            <a:off x="5989178" y="4488453"/>
            <a:ext cx="219285" cy="142167"/>
            <a:chOff x="3047591" y="2787258"/>
            <a:chExt cx="303157" cy="196543"/>
          </a:xfrm>
        </p:grpSpPr>
        <p:sp>
          <p:nvSpPr>
            <p:cNvPr id="38" name="Freeform 59">
              <a:extLst>
                <a:ext uri="{FF2B5EF4-FFF2-40B4-BE49-F238E27FC236}">
                  <a16:creationId xmlns:a16="http://schemas.microsoft.com/office/drawing/2014/main" id="{D37EF38F-E8F5-F35D-D2FB-30A657D14712}"/>
                </a:ext>
              </a:extLst>
            </p:cNvPr>
            <p:cNvSpPr/>
            <p:nvPr/>
          </p:nvSpPr>
          <p:spPr bwMode="auto">
            <a:xfrm rot="18900000">
              <a:off x="3047591" y="2787258"/>
              <a:ext cx="196547" cy="196543"/>
            </a:xfrm>
            <a:custGeom>
              <a:avLst/>
              <a:gdLst>
                <a:gd name="connsiteX0" fmla="*/ 1592338 w 1648494"/>
                <a:gd name="connsiteY0" fmla="*/ 56156 h 1648493"/>
                <a:gd name="connsiteX1" fmla="*/ 1648494 w 1648494"/>
                <a:gd name="connsiteY1" fmla="*/ 191729 h 1648493"/>
                <a:gd name="connsiteX2" fmla="*/ 1648494 w 1648494"/>
                <a:gd name="connsiteY2" fmla="*/ 1452716 h 1648493"/>
                <a:gd name="connsiteX3" fmla="*/ 1592338 w 1648494"/>
                <a:gd name="connsiteY3" fmla="*/ 1588289 h 1648493"/>
                <a:gd name="connsiteX4" fmla="*/ 1589920 w 1648494"/>
                <a:gd name="connsiteY4" fmla="*/ 1589919 h 1648493"/>
                <a:gd name="connsiteX5" fmla="*/ 1588289 w 1648494"/>
                <a:gd name="connsiteY5" fmla="*/ 1592338 h 1648493"/>
                <a:gd name="connsiteX6" fmla="*/ 1452717 w 1648494"/>
                <a:gd name="connsiteY6" fmla="*/ 1648493 h 1648493"/>
                <a:gd name="connsiteX7" fmla="*/ 191729 w 1648494"/>
                <a:gd name="connsiteY7" fmla="*/ 1648493 h 1648493"/>
                <a:gd name="connsiteX8" fmla="*/ 0 w 1648494"/>
                <a:gd name="connsiteY8" fmla="*/ 1456764 h 1648493"/>
                <a:gd name="connsiteX9" fmla="*/ 191729 w 1648494"/>
                <a:gd name="connsiteY9" fmla="*/ 1265036 h 1648493"/>
                <a:gd name="connsiteX10" fmla="*/ 1265036 w 1648494"/>
                <a:gd name="connsiteY10" fmla="*/ 1265036 h 1648493"/>
                <a:gd name="connsiteX11" fmla="*/ 1265036 w 1648494"/>
                <a:gd name="connsiteY11" fmla="*/ 191729 h 1648493"/>
                <a:gd name="connsiteX12" fmla="*/ 1456765 w 1648494"/>
                <a:gd name="connsiteY12" fmla="*/ 0 h 1648493"/>
                <a:gd name="connsiteX13" fmla="*/ 1592338 w 1648494"/>
                <a:gd name="connsiteY13" fmla="*/ 56156 h 1648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48494" h="1648493">
                  <a:moveTo>
                    <a:pt x="1592338" y="56156"/>
                  </a:moveTo>
                  <a:cubicBezTo>
                    <a:pt x="1627034" y="90852"/>
                    <a:pt x="1648494" y="138785"/>
                    <a:pt x="1648494" y="191729"/>
                  </a:cubicBezTo>
                  <a:lnTo>
                    <a:pt x="1648494" y="1452716"/>
                  </a:lnTo>
                  <a:cubicBezTo>
                    <a:pt x="1648494" y="1505661"/>
                    <a:pt x="1627034" y="1553593"/>
                    <a:pt x="1592338" y="1588289"/>
                  </a:cubicBezTo>
                  <a:lnTo>
                    <a:pt x="1589920" y="1589919"/>
                  </a:lnTo>
                  <a:lnTo>
                    <a:pt x="1588289" y="1592338"/>
                  </a:lnTo>
                  <a:cubicBezTo>
                    <a:pt x="1553593" y="1627034"/>
                    <a:pt x="1505661" y="1648493"/>
                    <a:pt x="1452717" y="1648493"/>
                  </a:cubicBezTo>
                  <a:lnTo>
                    <a:pt x="191729" y="1648493"/>
                  </a:lnTo>
                  <a:cubicBezTo>
                    <a:pt x="85840" y="1648494"/>
                    <a:pt x="0" y="1562654"/>
                    <a:pt x="0" y="1456764"/>
                  </a:cubicBezTo>
                  <a:cubicBezTo>
                    <a:pt x="0" y="1350876"/>
                    <a:pt x="85841" y="1265035"/>
                    <a:pt x="191729" y="1265036"/>
                  </a:cubicBezTo>
                  <a:lnTo>
                    <a:pt x="1265036" y="1265036"/>
                  </a:lnTo>
                  <a:lnTo>
                    <a:pt x="1265036" y="191729"/>
                  </a:lnTo>
                  <a:cubicBezTo>
                    <a:pt x="1265036" y="85840"/>
                    <a:pt x="1350876" y="0"/>
                    <a:pt x="1456765" y="0"/>
                  </a:cubicBezTo>
                  <a:cubicBezTo>
                    <a:pt x="1509710" y="0"/>
                    <a:pt x="1557642" y="21460"/>
                    <a:pt x="1592338" y="56156"/>
                  </a:cubicBezTo>
                  <a:close/>
                </a:path>
              </a:pathLst>
            </a:cu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ea typeface="Segoe UI" pitchFamily="34" charset="0"/>
                <a:cs typeface="Segoe UI" pitchFamily="34" charset="0"/>
              </a:endParaRPr>
            </a:p>
          </p:txBody>
        </p:sp>
        <p:sp>
          <p:nvSpPr>
            <p:cNvPr id="39" name="Freeform 60">
              <a:extLst>
                <a:ext uri="{FF2B5EF4-FFF2-40B4-BE49-F238E27FC236}">
                  <a16:creationId xmlns:a16="http://schemas.microsoft.com/office/drawing/2014/main" id="{7BEE217C-C488-C3E7-3E7B-AE2ADD27AFAF}"/>
                </a:ext>
              </a:extLst>
            </p:cNvPr>
            <p:cNvSpPr/>
            <p:nvPr/>
          </p:nvSpPr>
          <p:spPr bwMode="auto">
            <a:xfrm rot="18900000">
              <a:off x="3154201" y="2787258"/>
              <a:ext cx="196547" cy="196543"/>
            </a:xfrm>
            <a:custGeom>
              <a:avLst/>
              <a:gdLst>
                <a:gd name="connsiteX0" fmla="*/ 1592338 w 1648494"/>
                <a:gd name="connsiteY0" fmla="*/ 56156 h 1648493"/>
                <a:gd name="connsiteX1" fmla="*/ 1648494 w 1648494"/>
                <a:gd name="connsiteY1" fmla="*/ 191729 h 1648493"/>
                <a:gd name="connsiteX2" fmla="*/ 1648494 w 1648494"/>
                <a:gd name="connsiteY2" fmla="*/ 1452716 h 1648493"/>
                <a:gd name="connsiteX3" fmla="*/ 1592338 w 1648494"/>
                <a:gd name="connsiteY3" fmla="*/ 1588289 h 1648493"/>
                <a:gd name="connsiteX4" fmla="*/ 1589920 w 1648494"/>
                <a:gd name="connsiteY4" fmla="*/ 1589919 h 1648493"/>
                <a:gd name="connsiteX5" fmla="*/ 1588289 w 1648494"/>
                <a:gd name="connsiteY5" fmla="*/ 1592338 h 1648493"/>
                <a:gd name="connsiteX6" fmla="*/ 1452717 w 1648494"/>
                <a:gd name="connsiteY6" fmla="*/ 1648493 h 1648493"/>
                <a:gd name="connsiteX7" fmla="*/ 191729 w 1648494"/>
                <a:gd name="connsiteY7" fmla="*/ 1648493 h 1648493"/>
                <a:gd name="connsiteX8" fmla="*/ 0 w 1648494"/>
                <a:gd name="connsiteY8" fmla="*/ 1456764 h 1648493"/>
                <a:gd name="connsiteX9" fmla="*/ 191729 w 1648494"/>
                <a:gd name="connsiteY9" fmla="*/ 1265036 h 1648493"/>
                <a:gd name="connsiteX10" fmla="*/ 1265036 w 1648494"/>
                <a:gd name="connsiteY10" fmla="*/ 1265036 h 1648493"/>
                <a:gd name="connsiteX11" fmla="*/ 1265036 w 1648494"/>
                <a:gd name="connsiteY11" fmla="*/ 191729 h 1648493"/>
                <a:gd name="connsiteX12" fmla="*/ 1456765 w 1648494"/>
                <a:gd name="connsiteY12" fmla="*/ 0 h 1648493"/>
                <a:gd name="connsiteX13" fmla="*/ 1592338 w 1648494"/>
                <a:gd name="connsiteY13" fmla="*/ 56156 h 1648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48494" h="1648493">
                  <a:moveTo>
                    <a:pt x="1592338" y="56156"/>
                  </a:moveTo>
                  <a:cubicBezTo>
                    <a:pt x="1627034" y="90852"/>
                    <a:pt x="1648494" y="138785"/>
                    <a:pt x="1648494" y="191729"/>
                  </a:cubicBezTo>
                  <a:lnTo>
                    <a:pt x="1648494" y="1452716"/>
                  </a:lnTo>
                  <a:cubicBezTo>
                    <a:pt x="1648494" y="1505661"/>
                    <a:pt x="1627034" y="1553593"/>
                    <a:pt x="1592338" y="1588289"/>
                  </a:cubicBezTo>
                  <a:lnTo>
                    <a:pt x="1589920" y="1589919"/>
                  </a:lnTo>
                  <a:lnTo>
                    <a:pt x="1588289" y="1592338"/>
                  </a:lnTo>
                  <a:cubicBezTo>
                    <a:pt x="1553593" y="1627034"/>
                    <a:pt x="1505661" y="1648493"/>
                    <a:pt x="1452717" y="1648493"/>
                  </a:cubicBezTo>
                  <a:lnTo>
                    <a:pt x="191729" y="1648493"/>
                  </a:lnTo>
                  <a:cubicBezTo>
                    <a:pt x="85840" y="1648494"/>
                    <a:pt x="0" y="1562654"/>
                    <a:pt x="0" y="1456764"/>
                  </a:cubicBezTo>
                  <a:cubicBezTo>
                    <a:pt x="0" y="1350876"/>
                    <a:pt x="85841" y="1265035"/>
                    <a:pt x="191729" y="1265036"/>
                  </a:cubicBezTo>
                  <a:lnTo>
                    <a:pt x="1265036" y="1265036"/>
                  </a:lnTo>
                  <a:lnTo>
                    <a:pt x="1265036" y="191729"/>
                  </a:lnTo>
                  <a:cubicBezTo>
                    <a:pt x="1265036" y="85840"/>
                    <a:pt x="1350876" y="0"/>
                    <a:pt x="1456765" y="0"/>
                  </a:cubicBezTo>
                  <a:cubicBezTo>
                    <a:pt x="1509710" y="0"/>
                    <a:pt x="1557642" y="21460"/>
                    <a:pt x="1592338" y="56156"/>
                  </a:cubicBezTo>
                  <a:close/>
                </a:path>
              </a:pathLst>
            </a:cu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ea typeface="Segoe UI" pitchFamily="34" charset="0"/>
                <a:cs typeface="Segoe UI" pitchFamily="34" charset="0"/>
              </a:endParaRPr>
            </a:p>
          </p:txBody>
        </p:sp>
      </p:grpSp>
      <p:grpSp>
        <p:nvGrpSpPr>
          <p:cNvPr id="40" name="Group 39" descr="Arrow pointing towards the right">
            <a:extLst>
              <a:ext uri="{FF2B5EF4-FFF2-40B4-BE49-F238E27FC236}">
                <a16:creationId xmlns:a16="http://schemas.microsoft.com/office/drawing/2014/main" id="{E50C0022-F334-D3AA-4D1A-8119970A5C0A}"/>
              </a:ext>
            </a:extLst>
          </p:cNvPr>
          <p:cNvGrpSpPr/>
          <p:nvPr/>
        </p:nvGrpSpPr>
        <p:grpSpPr>
          <a:xfrm rot="16200000">
            <a:off x="9651449" y="4488453"/>
            <a:ext cx="219285" cy="142167"/>
            <a:chOff x="3047591" y="2787258"/>
            <a:chExt cx="303157" cy="196543"/>
          </a:xfrm>
        </p:grpSpPr>
        <p:sp>
          <p:nvSpPr>
            <p:cNvPr id="41" name="Freeform 59">
              <a:extLst>
                <a:ext uri="{FF2B5EF4-FFF2-40B4-BE49-F238E27FC236}">
                  <a16:creationId xmlns:a16="http://schemas.microsoft.com/office/drawing/2014/main" id="{27CE458F-E5BE-A8D7-0DBD-7ECE5062DC05}"/>
                </a:ext>
              </a:extLst>
            </p:cNvPr>
            <p:cNvSpPr/>
            <p:nvPr/>
          </p:nvSpPr>
          <p:spPr bwMode="auto">
            <a:xfrm rot="18900000">
              <a:off x="3047591" y="2787258"/>
              <a:ext cx="196547" cy="196543"/>
            </a:xfrm>
            <a:custGeom>
              <a:avLst/>
              <a:gdLst>
                <a:gd name="connsiteX0" fmla="*/ 1592338 w 1648494"/>
                <a:gd name="connsiteY0" fmla="*/ 56156 h 1648493"/>
                <a:gd name="connsiteX1" fmla="*/ 1648494 w 1648494"/>
                <a:gd name="connsiteY1" fmla="*/ 191729 h 1648493"/>
                <a:gd name="connsiteX2" fmla="*/ 1648494 w 1648494"/>
                <a:gd name="connsiteY2" fmla="*/ 1452716 h 1648493"/>
                <a:gd name="connsiteX3" fmla="*/ 1592338 w 1648494"/>
                <a:gd name="connsiteY3" fmla="*/ 1588289 h 1648493"/>
                <a:gd name="connsiteX4" fmla="*/ 1589920 w 1648494"/>
                <a:gd name="connsiteY4" fmla="*/ 1589919 h 1648493"/>
                <a:gd name="connsiteX5" fmla="*/ 1588289 w 1648494"/>
                <a:gd name="connsiteY5" fmla="*/ 1592338 h 1648493"/>
                <a:gd name="connsiteX6" fmla="*/ 1452717 w 1648494"/>
                <a:gd name="connsiteY6" fmla="*/ 1648493 h 1648493"/>
                <a:gd name="connsiteX7" fmla="*/ 191729 w 1648494"/>
                <a:gd name="connsiteY7" fmla="*/ 1648493 h 1648493"/>
                <a:gd name="connsiteX8" fmla="*/ 0 w 1648494"/>
                <a:gd name="connsiteY8" fmla="*/ 1456764 h 1648493"/>
                <a:gd name="connsiteX9" fmla="*/ 191729 w 1648494"/>
                <a:gd name="connsiteY9" fmla="*/ 1265036 h 1648493"/>
                <a:gd name="connsiteX10" fmla="*/ 1265036 w 1648494"/>
                <a:gd name="connsiteY10" fmla="*/ 1265036 h 1648493"/>
                <a:gd name="connsiteX11" fmla="*/ 1265036 w 1648494"/>
                <a:gd name="connsiteY11" fmla="*/ 191729 h 1648493"/>
                <a:gd name="connsiteX12" fmla="*/ 1456765 w 1648494"/>
                <a:gd name="connsiteY12" fmla="*/ 0 h 1648493"/>
                <a:gd name="connsiteX13" fmla="*/ 1592338 w 1648494"/>
                <a:gd name="connsiteY13" fmla="*/ 56156 h 1648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48494" h="1648493">
                  <a:moveTo>
                    <a:pt x="1592338" y="56156"/>
                  </a:moveTo>
                  <a:cubicBezTo>
                    <a:pt x="1627034" y="90852"/>
                    <a:pt x="1648494" y="138785"/>
                    <a:pt x="1648494" y="191729"/>
                  </a:cubicBezTo>
                  <a:lnTo>
                    <a:pt x="1648494" y="1452716"/>
                  </a:lnTo>
                  <a:cubicBezTo>
                    <a:pt x="1648494" y="1505661"/>
                    <a:pt x="1627034" y="1553593"/>
                    <a:pt x="1592338" y="1588289"/>
                  </a:cubicBezTo>
                  <a:lnTo>
                    <a:pt x="1589920" y="1589919"/>
                  </a:lnTo>
                  <a:lnTo>
                    <a:pt x="1588289" y="1592338"/>
                  </a:lnTo>
                  <a:cubicBezTo>
                    <a:pt x="1553593" y="1627034"/>
                    <a:pt x="1505661" y="1648493"/>
                    <a:pt x="1452717" y="1648493"/>
                  </a:cubicBezTo>
                  <a:lnTo>
                    <a:pt x="191729" y="1648493"/>
                  </a:lnTo>
                  <a:cubicBezTo>
                    <a:pt x="85840" y="1648494"/>
                    <a:pt x="0" y="1562654"/>
                    <a:pt x="0" y="1456764"/>
                  </a:cubicBezTo>
                  <a:cubicBezTo>
                    <a:pt x="0" y="1350876"/>
                    <a:pt x="85841" y="1265035"/>
                    <a:pt x="191729" y="1265036"/>
                  </a:cubicBezTo>
                  <a:lnTo>
                    <a:pt x="1265036" y="1265036"/>
                  </a:lnTo>
                  <a:lnTo>
                    <a:pt x="1265036" y="191729"/>
                  </a:lnTo>
                  <a:cubicBezTo>
                    <a:pt x="1265036" y="85840"/>
                    <a:pt x="1350876" y="0"/>
                    <a:pt x="1456765" y="0"/>
                  </a:cubicBezTo>
                  <a:cubicBezTo>
                    <a:pt x="1509710" y="0"/>
                    <a:pt x="1557642" y="21460"/>
                    <a:pt x="1592338" y="56156"/>
                  </a:cubicBezTo>
                  <a:close/>
                </a:path>
              </a:pathLst>
            </a:cu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ea typeface="Segoe UI" pitchFamily="34" charset="0"/>
                <a:cs typeface="Segoe UI" pitchFamily="34" charset="0"/>
              </a:endParaRPr>
            </a:p>
          </p:txBody>
        </p:sp>
        <p:sp>
          <p:nvSpPr>
            <p:cNvPr id="42" name="Freeform 60">
              <a:extLst>
                <a:ext uri="{FF2B5EF4-FFF2-40B4-BE49-F238E27FC236}">
                  <a16:creationId xmlns:a16="http://schemas.microsoft.com/office/drawing/2014/main" id="{7E9229DB-C8F0-46F4-E129-66290FEF47D7}"/>
                </a:ext>
              </a:extLst>
            </p:cNvPr>
            <p:cNvSpPr/>
            <p:nvPr/>
          </p:nvSpPr>
          <p:spPr bwMode="auto">
            <a:xfrm rot="18900000">
              <a:off x="3154201" y="2787258"/>
              <a:ext cx="196547" cy="196543"/>
            </a:xfrm>
            <a:custGeom>
              <a:avLst/>
              <a:gdLst>
                <a:gd name="connsiteX0" fmla="*/ 1592338 w 1648494"/>
                <a:gd name="connsiteY0" fmla="*/ 56156 h 1648493"/>
                <a:gd name="connsiteX1" fmla="*/ 1648494 w 1648494"/>
                <a:gd name="connsiteY1" fmla="*/ 191729 h 1648493"/>
                <a:gd name="connsiteX2" fmla="*/ 1648494 w 1648494"/>
                <a:gd name="connsiteY2" fmla="*/ 1452716 h 1648493"/>
                <a:gd name="connsiteX3" fmla="*/ 1592338 w 1648494"/>
                <a:gd name="connsiteY3" fmla="*/ 1588289 h 1648493"/>
                <a:gd name="connsiteX4" fmla="*/ 1589920 w 1648494"/>
                <a:gd name="connsiteY4" fmla="*/ 1589919 h 1648493"/>
                <a:gd name="connsiteX5" fmla="*/ 1588289 w 1648494"/>
                <a:gd name="connsiteY5" fmla="*/ 1592338 h 1648493"/>
                <a:gd name="connsiteX6" fmla="*/ 1452717 w 1648494"/>
                <a:gd name="connsiteY6" fmla="*/ 1648493 h 1648493"/>
                <a:gd name="connsiteX7" fmla="*/ 191729 w 1648494"/>
                <a:gd name="connsiteY7" fmla="*/ 1648493 h 1648493"/>
                <a:gd name="connsiteX8" fmla="*/ 0 w 1648494"/>
                <a:gd name="connsiteY8" fmla="*/ 1456764 h 1648493"/>
                <a:gd name="connsiteX9" fmla="*/ 191729 w 1648494"/>
                <a:gd name="connsiteY9" fmla="*/ 1265036 h 1648493"/>
                <a:gd name="connsiteX10" fmla="*/ 1265036 w 1648494"/>
                <a:gd name="connsiteY10" fmla="*/ 1265036 h 1648493"/>
                <a:gd name="connsiteX11" fmla="*/ 1265036 w 1648494"/>
                <a:gd name="connsiteY11" fmla="*/ 191729 h 1648493"/>
                <a:gd name="connsiteX12" fmla="*/ 1456765 w 1648494"/>
                <a:gd name="connsiteY12" fmla="*/ 0 h 1648493"/>
                <a:gd name="connsiteX13" fmla="*/ 1592338 w 1648494"/>
                <a:gd name="connsiteY13" fmla="*/ 56156 h 1648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48494" h="1648493">
                  <a:moveTo>
                    <a:pt x="1592338" y="56156"/>
                  </a:moveTo>
                  <a:cubicBezTo>
                    <a:pt x="1627034" y="90852"/>
                    <a:pt x="1648494" y="138785"/>
                    <a:pt x="1648494" y="191729"/>
                  </a:cubicBezTo>
                  <a:lnTo>
                    <a:pt x="1648494" y="1452716"/>
                  </a:lnTo>
                  <a:cubicBezTo>
                    <a:pt x="1648494" y="1505661"/>
                    <a:pt x="1627034" y="1553593"/>
                    <a:pt x="1592338" y="1588289"/>
                  </a:cubicBezTo>
                  <a:lnTo>
                    <a:pt x="1589920" y="1589919"/>
                  </a:lnTo>
                  <a:lnTo>
                    <a:pt x="1588289" y="1592338"/>
                  </a:lnTo>
                  <a:cubicBezTo>
                    <a:pt x="1553593" y="1627034"/>
                    <a:pt x="1505661" y="1648493"/>
                    <a:pt x="1452717" y="1648493"/>
                  </a:cubicBezTo>
                  <a:lnTo>
                    <a:pt x="191729" y="1648493"/>
                  </a:lnTo>
                  <a:cubicBezTo>
                    <a:pt x="85840" y="1648494"/>
                    <a:pt x="0" y="1562654"/>
                    <a:pt x="0" y="1456764"/>
                  </a:cubicBezTo>
                  <a:cubicBezTo>
                    <a:pt x="0" y="1350876"/>
                    <a:pt x="85841" y="1265035"/>
                    <a:pt x="191729" y="1265036"/>
                  </a:cubicBezTo>
                  <a:lnTo>
                    <a:pt x="1265036" y="1265036"/>
                  </a:lnTo>
                  <a:lnTo>
                    <a:pt x="1265036" y="191729"/>
                  </a:lnTo>
                  <a:cubicBezTo>
                    <a:pt x="1265036" y="85840"/>
                    <a:pt x="1350876" y="0"/>
                    <a:pt x="1456765" y="0"/>
                  </a:cubicBezTo>
                  <a:cubicBezTo>
                    <a:pt x="1509710" y="0"/>
                    <a:pt x="1557642" y="21460"/>
                    <a:pt x="1592338" y="56156"/>
                  </a:cubicBezTo>
                  <a:close/>
                </a:path>
              </a:pathLst>
            </a:cu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ea typeface="Segoe UI" pitchFamily="34" charset="0"/>
                <a:cs typeface="Segoe UI" pitchFamily="34" charset="0"/>
              </a:endParaRPr>
            </a:p>
          </p:txBody>
        </p:sp>
      </p:grpSp>
      <p:grpSp>
        <p:nvGrpSpPr>
          <p:cNvPr id="43" name="Group 42" descr="1">
            <a:extLst>
              <a:ext uri="{FF2B5EF4-FFF2-40B4-BE49-F238E27FC236}">
                <a16:creationId xmlns:a16="http://schemas.microsoft.com/office/drawing/2014/main" id="{22C0CF4E-2255-4BC3-CB36-018A82151397}"/>
              </a:ext>
            </a:extLst>
          </p:cNvPr>
          <p:cNvGrpSpPr>
            <a:grpSpLocks/>
          </p:cNvGrpSpPr>
          <p:nvPr/>
        </p:nvGrpSpPr>
        <p:grpSpPr>
          <a:xfrm>
            <a:off x="706595" y="4865150"/>
            <a:ext cx="699242" cy="699783"/>
            <a:chOff x="8563973" y="2266950"/>
            <a:chExt cx="947420" cy="947420"/>
          </a:xfrm>
        </p:grpSpPr>
        <p:sp>
          <p:nvSpPr>
            <p:cNvPr id="44" name="Oval 43">
              <a:extLst>
                <a:ext uri="{FF2B5EF4-FFF2-40B4-BE49-F238E27FC236}">
                  <a16:creationId xmlns:a16="http://schemas.microsoft.com/office/drawing/2014/main" id="{52986F3F-44E9-39C3-BD9B-00B1E316EDA5}"/>
                </a:ext>
              </a:extLst>
            </p:cNvPr>
            <p:cNvSpPr/>
            <p:nvPr/>
          </p:nvSpPr>
          <p:spPr>
            <a:xfrm>
              <a:off x="8563973" y="2266950"/>
              <a:ext cx="947420" cy="947420"/>
            </a:xfrm>
            <a:prstGeom prst="ellipse">
              <a:avLst/>
            </a:prstGeom>
            <a:gradFill>
              <a:gsLst>
                <a:gs pos="80712">
                  <a:srgbClr val="7A75C1"/>
                </a:gs>
                <a:gs pos="18000">
                  <a:schemeClr val="bg2"/>
                </a:gs>
                <a:gs pos="96000">
                  <a:schemeClr val="accent3"/>
                </a:gs>
              </a:gsLst>
              <a:lin ang="2700000" scaled="1"/>
            </a:gradFill>
            <a:ln>
              <a:noFill/>
            </a:ln>
            <a:effectLst>
              <a:outerShdw blurRad="101600" dist="50800" dir="2700000" algn="tl" rotWithShape="0">
                <a:schemeClr val="bg1">
                  <a:lumMod val="50000"/>
                  <a:lumOff val="50000"/>
                  <a:alpha val="2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32472" rtl="0" eaLnBrk="1" fontAlgn="base"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225B61"/>
                </a:solidFill>
                <a:effectLst/>
                <a:uLnTx/>
                <a:uFillTx/>
                <a:ea typeface="+mn-ea"/>
                <a:cs typeface="Segoe Sans Display Semibold" pitchFamily="2" charset="0"/>
              </a:endParaRPr>
            </a:p>
          </p:txBody>
        </p:sp>
        <p:sp>
          <p:nvSpPr>
            <p:cNvPr id="45" name="Oval 44">
              <a:extLst>
                <a:ext uri="{FF2B5EF4-FFF2-40B4-BE49-F238E27FC236}">
                  <a16:creationId xmlns:a16="http://schemas.microsoft.com/office/drawing/2014/main" id="{46BDB5D6-EABA-2221-732E-6A377C5FB4AC}"/>
                </a:ext>
              </a:extLst>
            </p:cNvPr>
            <p:cNvSpPr/>
            <p:nvPr/>
          </p:nvSpPr>
          <p:spPr>
            <a:xfrm>
              <a:off x="8620576" y="2323553"/>
              <a:ext cx="834214" cy="834214"/>
            </a:xfrm>
            <a:prstGeom prst="ellipse">
              <a:avLst/>
            </a:prstGeom>
            <a:solidFill>
              <a:srgbClr val="FFFFFF"/>
            </a:solidFill>
            <a:ln>
              <a:noFill/>
            </a:ln>
            <a:effectLst>
              <a:outerShdw blurRad="101600" dist="50800" dir="2700000" algn="tl" rotWithShape="0">
                <a:schemeClr val="bg1">
                  <a:lumMod val="50000"/>
                  <a:lumOff val="50000"/>
                  <a:alpha val="2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32472" rtl="0" eaLnBrk="1" fontAlgn="base"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rgbClr val="225B61"/>
                  </a:solidFill>
                  <a:effectLst/>
                  <a:uLnTx/>
                  <a:uFillTx/>
                  <a:ea typeface="+mn-ea"/>
                  <a:cs typeface="Segoe Sans Display Semibold" pitchFamily="2" charset="0"/>
                </a:rPr>
                <a:t>4</a:t>
              </a:r>
            </a:p>
          </p:txBody>
        </p:sp>
      </p:grpSp>
      <p:sp>
        <p:nvSpPr>
          <p:cNvPr id="46" name="TextBox 45">
            <a:extLst>
              <a:ext uri="{FF2B5EF4-FFF2-40B4-BE49-F238E27FC236}">
                <a16:creationId xmlns:a16="http://schemas.microsoft.com/office/drawing/2014/main" id="{6D3CF169-F529-9565-CEA5-036B2674ECDE}"/>
              </a:ext>
            </a:extLst>
          </p:cNvPr>
          <p:cNvSpPr txBox="1"/>
          <p:nvPr/>
        </p:nvSpPr>
        <p:spPr>
          <a:xfrm>
            <a:off x="2857159" y="5064800"/>
            <a:ext cx="6477682" cy="307777"/>
          </a:xfrm>
          <a:prstGeom prst="rect">
            <a:avLst/>
          </a:prstGeom>
          <a:noFill/>
        </p:spPr>
        <p:txBody>
          <a:bodyPr wrap="square" lIns="0" tIns="0" rIns="0" bIns="0" rtlCol="0" anchor="t" anchorCtr="0">
            <a:spAutoFit/>
          </a:bodyPr>
          <a:lstStyle>
            <a:defPPr>
              <a:defRPr lang="en-US"/>
            </a:defPPr>
            <a:lvl1pPr marL="285750" marR="0" lvl="0" indent="-285750" fontAlgn="auto">
              <a:lnSpc>
                <a:spcPct val="100000"/>
              </a:lnSpc>
              <a:spcBef>
                <a:spcPts val="0"/>
              </a:spcBef>
              <a:spcAft>
                <a:spcPts val="0"/>
              </a:spcAft>
              <a:buClr>
                <a:srgbClr val="0078D4"/>
              </a:buClr>
              <a:buSzTx/>
              <a:buFont typeface="Arial" panose="020B0604020202020204" pitchFamily="34" charset="0"/>
              <a:buChar char="•"/>
              <a:tabLst/>
              <a:defRPr kumimoji="0" sz="1400" b="0" i="0" u="none" strike="noStrike" cap="none" spc="0" normalizeH="0" baseline="0">
                <a:ln>
                  <a:noFill/>
                </a:ln>
                <a:solidFill>
                  <a:prstClr val="white"/>
                </a:solidFill>
                <a:effectLst/>
                <a:uLnTx/>
                <a:uFillTx/>
                <a:latin typeface="Segoe Pro" panose="020B0502040504020203" pitchFamily="34" charset="0"/>
              </a:defRPr>
            </a:lvl1pPr>
            <a:lvl2pPr lvl="1">
              <a:defRPr>
                <a:solidFill>
                  <a:schemeClr val="bg1"/>
                </a:solidFill>
              </a:defRPr>
            </a:lvl2pPr>
          </a:lstStyle>
          <a:p>
            <a:pPr marL="0" marR="0" lvl="0" indent="0" algn="ctr" defTabSz="914367" rtl="0" eaLnBrk="1" fontAlgn="auto" latinLnBrk="0" hangingPunct="1">
              <a:lnSpc>
                <a:spcPct val="100000"/>
              </a:lnSpc>
              <a:spcBef>
                <a:spcPts val="3600"/>
              </a:spcBef>
              <a:spcAft>
                <a:spcPts val="0"/>
              </a:spcAft>
              <a:buClrTx/>
              <a:buSzTx/>
              <a:buFont typeface="Arial" panose="020B0604020202020204" pitchFamily="34" charset="0"/>
              <a:buNone/>
              <a:tabLst/>
              <a:defRPr/>
            </a:pPr>
            <a:r>
              <a:rPr kumimoji="0" lang="en-US" sz="2000" b="0" i="0" u="none" strike="noStrike" kern="1200" cap="none" spc="0" normalizeH="0" baseline="0" noProof="0">
                <a:ln w="3175">
                  <a:noFill/>
                </a:ln>
                <a:solidFill>
                  <a:srgbClr val="000000"/>
                </a:solidFill>
                <a:effectLst/>
                <a:uLnTx/>
                <a:uFillTx/>
                <a:latin typeface="+mn-lt"/>
                <a:ea typeface="+mn-ea"/>
                <a:cs typeface="Segoe Sans Display Semibold" pitchFamily="2" charset="0"/>
              </a:rPr>
              <a:t>Seamlessly govern and protect</a:t>
            </a:r>
          </a:p>
        </p:txBody>
      </p:sp>
    </p:spTree>
    <p:extLst>
      <p:ext uri="{BB962C8B-B14F-4D97-AF65-F5344CB8AC3E}">
        <p14:creationId xmlns:p14="http://schemas.microsoft.com/office/powerpoint/2010/main" val="16778379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CD234B-D411-8E1B-9441-79E536224154}"/>
            </a:ext>
          </a:extLst>
        </p:cNvPr>
        <p:cNvGrpSpPr/>
        <p:nvPr/>
      </p:nvGrpSpPr>
      <p:grpSpPr>
        <a:xfrm>
          <a:off x="0" y="0"/>
          <a:ext cx="0" cy="0"/>
          <a:chOff x="0" y="0"/>
          <a:chExt cx="0" cy="0"/>
        </a:xfrm>
      </p:grpSpPr>
      <p:pic>
        <p:nvPicPr>
          <p:cNvPr id="2" name="Picture 370">
            <a:extLst>
              <a:ext uri="{FF2B5EF4-FFF2-40B4-BE49-F238E27FC236}">
                <a16:creationId xmlns:a16="http://schemas.microsoft.com/office/drawing/2014/main" id="{8D0173D7-6C03-D1DE-7476-761B14F0C40B}"/>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a:xfrm>
            <a:off x="676077" y="464829"/>
            <a:ext cx="1800000" cy="1800000"/>
          </a:xfrm>
          <a:prstGeom prst="rect">
            <a:avLst/>
          </a:prstGeom>
          <a:noFill/>
        </p:spPr>
      </p:pic>
      <p:sp>
        <p:nvSpPr>
          <p:cNvPr id="8" name="TextBox 7">
            <a:extLst>
              <a:ext uri="{FF2B5EF4-FFF2-40B4-BE49-F238E27FC236}">
                <a16:creationId xmlns:a16="http://schemas.microsoft.com/office/drawing/2014/main" id="{A16F2CED-8A33-730F-648D-C63DF4E839D2}"/>
              </a:ext>
            </a:extLst>
          </p:cNvPr>
          <p:cNvSpPr txBox="1"/>
          <p:nvPr/>
        </p:nvSpPr>
        <p:spPr>
          <a:xfrm>
            <a:off x="676077" y="2954459"/>
            <a:ext cx="6094428" cy="830997"/>
          </a:xfrm>
          <a:prstGeom prst="rect">
            <a:avLst/>
          </a:prstGeom>
          <a:noFill/>
        </p:spPr>
        <p:txBody>
          <a:bodyPr wrap="square">
            <a:spAutoFit/>
          </a:bodyPr>
          <a:lstStyle/>
          <a:p>
            <a:r>
              <a:rPr lang="en-US" sz="4800" dirty="0">
                <a:solidFill>
                  <a:schemeClr val="bg1"/>
                </a:solidFill>
                <a:latin typeface="Arial" panose="020B0604020202020204" pitchFamily="34" charset="0"/>
                <a:cs typeface="Arial" panose="020B0604020202020204" pitchFamily="34" charset="0"/>
              </a:rPr>
              <a:t>Lab 1 : Set Up Fabric </a:t>
            </a:r>
            <a:endParaRPr lang="en-GB" sz="48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368900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656">
            <a:extLst>
              <a:ext uri="{FF2B5EF4-FFF2-40B4-BE49-F238E27FC236}">
                <a16:creationId xmlns:a16="http://schemas.microsoft.com/office/drawing/2014/main" id="{EE8BF8FB-D38C-8D6D-9D9F-30CD85B376B3}"/>
              </a:ext>
            </a:extLst>
          </p:cNvPr>
          <p:cNvSpPr/>
          <p:nvPr/>
        </p:nvSpPr>
        <p:spPr>
          <a:xfrm>
            <a:off x="564126" y="889791"/>
            <a:ext cx="5703484" cy="614784"/>
          </a:xfrm>
          <a:prstGeom prst="rect">
            <a:avLst/>
          </a:prstGeom>
        </p:spPr>
        <p:txBody>
          <a:bodyPr wrap="none" lIns="0" tIns="0" rIns="0" bIns="0">
            <a:spAutoFit/>
          </a:bodyPr>
          <a:lstStyle/>
          <a:p>
            <a:pPr marL="0"/>
            <a:r>
              <a:rPr lang="en-GB" sz="3995" b="1" i="0" spc="0" baseline="0" dirty="0">
                <a:solidFill>
                  <a:srgbClr val="225B61"/>
                </a:solidFill>
                <a:latin typeface="Segoe Sans Display"/>
              </a:rPr>
              <a:t>Licences and Capacities</a:t>
            </a:r>
          </a:p>
        </p:txBody>
      </p:sp>
      <p:sp>
        <p:nvSpPr>
          <p:cNvPr id="2" name="Rounded Rectangle 25">
            <a:extLst>
              <a:ext uri="{FF2B5EF4-FFF2-40B4-BE49-F238E27FC236}">
                <a16:creationId xmlns:a16="http://schemas.microsoft.com/office/drawing/2014/main" id="{560D440D-5741-0A36-1917-8F988DC93BF7}"/>
              </a:ext>
            </a:extLst>
          </p:cNvPr>
          <p:cNvSpPr/>
          <p:nvPr/>
        </p:nvSpPr>
        <p:spPr bwMode="auto">
          <a:xfrm>
            <a:off x="1712541" y="1707680"/>
            <a:ext cx="2055839" cy="4259178"/>
          </a:xfrm>
          <a:prstGeom prst="roundRect">
            <a:avLst>
              <a:gd name="adj" fmla="val 3641"/>
            </a:avLst>
          </a:prstGeom>
          <a:solidFill>
            <a:schemeClr val="bg1"/>
          </a:solidFill>
          <a:ln w="9525" cap="flat" cmpd="sng" algn="ctr">
            <a:noFill/>
            <a:prstDash val="solid"/>
            <a:headEnd type="none" w="med" len="med"/>
            <a:tailEnd type="none" w="med" len="med"/>
          </a:ln>
          <a:effectLst>
            <a:outerShdw blurRad="288696" dist="38100" dir="2700000" algn="tl" rotWithShape="0">
              <a:prstClr val="black">
                <a:alpha val="19774"/>
              </a:prstClr>
            </a:outerShdw>
          </a:effectLst>
        </p:spPr>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tab pos="5195888" algn="l"/>
              </a:tabLst>
              <a:defRPr/>
            </a:pPr>
            <a:endParaRPr kumimoji="0" lang="en-US" sz="2353" b="1" i="0" u="none" strike="noStrike" kern="0" cap="none" spc="0" normalizeH="0" baseline="0" noProof="0">
              <a:ln>
                <a:noFill/>
              </a:ln>
              <a:gradFill>
                <a:gsLst>
                  <a:gs pos="0">
                    <a:srgbClr val="FFFFFF"/>
                  </a:gs>
                  <a:gs pos="100000">
                    <a:srgbClr val="FFFFFF"/>
                  </a:gs>
                </a:gsLst>
                <a:lin ang="5400000" scaled="0"/>
              </a:gradFill>
              <a:effectLst/>
              <a:uLnTx/>
              <a:uFillTx/>
              <a:ea typeface="+mn-ea"/>
              <a:cs typeface="Segoe UI" pitchFamily="34" charset="0"/>
            </a:endParaRPr>
          </a:p>
        </p:txBody>
      </p:sp>
      <p:sp>
        <p:nvSpPr>
          <p:cNvPr id="3" name="TextBox 2">
            <a:extLst>
              <a:ext uri="{FF2B5EF4-FFF2-40B4-BE49-F238E27FC236}">
                <a16:creationId xmlns:a16="http://schemas.microsoft.com/office/drawing/2014/main" id="{910E0005-DB9D-FDF5-5D9E-E292AD2CC81C}"/>
              </a:ext>
            </a:extLst>
          </p:cNvPr>
          <p:cNvSpPr txBox="1"/>
          <p:nvPr/>
        </p:nvSpPr>
        <p:spPr>
          <a:xfrm>
            <a:off x="1739281" y="2718381"/>
            <a:ext cx="1929088" cy="1477328"/>
          </a:xfrm>
          <a:prstGeom prst="rect">
            <a:avLst/>
          </a:prstGeom>
          <a:noFill/>
        </p:spPr>
        <p:txBody>
          <a:bodyPr wrap="square">
            <a:spAutoFit/>
          </a:bodyPr>
          <a:lstStyle/>
          <a:p>
            <a:pPr algn="l"/>
            <a:r>
              <a:rPr lang="en-US" sz="1600" dirty="0"/>
              <a:t>$10.00 USD</a:t>
            </a:r>
          </a:p>
          <a:p>
            <a:pPr algn="l"/>
            <a:r>
              <a:rPr lang="en-US" sz="1400" dirty="0"/>
              <a:t>user/month</a:t>
            </a:r>
          </a:p>
          <a:p>
            <a:pPr algn="l"/>
            <a:endParaRPr lang="en-US" sz="1200" dirty="0"/>
          </a:p>
          <a:p>
            <a:pPr algn="l"/>
            <a:r>
              <a:rPr lang="en-US" sz="1200" dirty="0"/>
              <a:t>Access Power BI reports shared with you and publish your own for an even bigger impact.</a:t>
            </a:r>
          </a:p>
        </p:txBody>
      </p:sp>
      <p:sp>
        <p:nvSpPr>
          <p:cNvPr id="4" name="Rectangle 3">
            <a:extLst>
              <a:ext uri="{FF2B5EF4-FFF2-40B4-BE49-F238E27FC236}">
                <a16:creationId xmlns:a16="http://schemas.microsoft.com/office/drawing/2014/main" id="{F985CF1C-BE12-EE98-9D46-EE36AF21F87B}"/>
              </a:ext>
            </a:extLst>
          </p:cNvPr>
          <p:cNvSpPr/>
          <p:nvPr/>
        </p:nvSpPr>
        <p:spPr>
          <a:xfrm>
            <a:off x="1709804" y="1695346"/>
            <a:ext cx="2055839" cy="844387"/>
          </a:xfrm>
          <a:prstGeom prst="rect">
            <a:avLst/>
          </a:prstGeom>
          <a:solidFill>
            <a:srgbClr val="003E6C"/>
          </a:solid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b="1" kern="0" dirty="0">
                <a:solidFill>
                  <a:srgbClr val="FFFFFF"/>
                </a:solidFill>
                <a:cs typeface="Segoe UI" panose="020B0502040204020203" pitchFamily="34" charset="0"/>
              </a:rPr>
              <a:t>Power BI Pro</a:t>
            </a:r>
          </a:p>
        </p:txBody>
      </p:sp>
      <p:sp>
        <p:nvSpPr>
          <p:cNvPr id="5" name="Rounded Rectangle 25">
            <a:extLst>
              <a:ext uri="{FF2B5EF4-FFF2-40B4-BE49-F238E27FC236}">
                <a16:creationId xmlns:a16="http://schemas.microsoft.com/office/drawing/2014/main" id="{92114209-5052-13B1-C752-A56E72A8086D}"/>
              </a:ext>
            </a:extLst>
          </p:cNvPr>
          <p:cNvSpPr/>
          <p:nvPr/>
        </p:nvSpPr>
        <p:spPr bwMode="auto">
          <a:xfrm>
            <a:off x="3860073" y="1707680"/>
            <a:ext cx="2055839" cy="4259178"/>
          </a:xfrm>
          <a:prstGeom prst="roundRect">
            <a:avLst>
              <a:gd name="adj" fmla="val 3641"/>
            </a:avLst>
          </a:prstGeom>
          <a:solidFill>
            <a:schemeClr val="bg1"/>
          </a:solidFill>
          <a:ln w="9525" cap="flat" cmpd="sng" algn="ctr">
            <a:noFill/>
            <a:prstDash val="solid"/>
            <a:headEnd type="none" w="med" len="med"/>
            <a:tailEnd type="none" w="med" len="med"/>
          </a:ln>
          <a:effectLst>
            <a:outerShdw blurRad="288696" dist="38100" dir="2700000" algn="tl" rotWithShape="0">
              <a:prstClr val="black">
                <a:alpha val="19774"/>
              </a:prstClr>
            </a:outerShdw>
          </a:effectLst>
        </p:spPr>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tab pos="5195888" algn="l"/>
              </a:tabLst>
              <a:defRPr/>
            </a:pPr>
            <a:endParaRPr kumimoji="0" lang="en-US" sz="2353" b="1" i="0" u="none" strike="noStrike" kern="0" cap="none" spc="0" normalizeH="0" baseline="0" noProof="0">
              <a:ln>
                <a:noFill/>
              </a:ln>
              <a:gradFill>
                <a:gsLst>
                  <a:gs pos="0">
                    <a:srgbClr val="FFFFFF"/>
                  </a:gs>
                  <a:gs pos="100000">
                    <a:srgbClr val="FFFFFF"/>
                  </a:gs>
                </a:gsLst>
                <a:lin ang="5400000" scaled="0"/>
              </a:gradFill>
              <a:effectLst/>
              <a:uLnTx/>
              <a:uFillTx/>
              <a:ea typeface="+mn-ea"/>
              <a:cs typeface="Segoe UI" pitchFamily="34" charset="0"/>
            </a:endParaRPr>
          </a:p>
        </p:txBody>
      </p:sp>
      <p:sp>
        <p:nvSpPr>
          <p:cNvPr id="6" name="TextBox 5">
            <a:extLst>
              <a:ext uri="{FF2B5EF4-FFF2-40B4-BE49-F238E27FC236}">
                <a16:creationId xmlns:a16="http://schemas.microsoft.com/office/drawing/2014/main" id="{76C32F1B-1A30-AECB-86DB-55B741659607}"/>
              </a:ext>
            </a:extLst>
          </p:cNvPr>
          <p:cNvSpPr txBox="1"/>
          <p:nvPr/>
        </p:nvSpPr>
        <p:spPr>
          <a:xfrm>
            <a:off x="3886813" y="2718381"/>
            <a:ext cx="1929088" cy="1292662"/>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2D2D2D"/>
                </a:solidFill>
                <a:effectLst/>
                <a:uLnTx/>
                <a:uFillTx/>
                <a:ea typeface="+mn-ea"/>
                <a:cs typeface="+mn-cs"/>
              </a:rPr>
              <a:t>$4,995 </a:t>
            </a:r>
            <a:r>
              <a:rPr lang="en-US" sz="1600" dirty="0"/>
              <a:t>USD</a:t>
            </a:r>
            <a:endParaRPr kumimoji="0" lang="en-US" sz="1600" b="0" i="0" u="none" strike="noStrike" kern="1200" cap="none" spc="0" normalizeH="0" baseline="0" noProof="0" dirty="0">
              <a:ln>
                <a:noFill/>
              </a:ln>
              <a:solidFill>
                <a:srgbClr val="2D2D2D"/>
              </a:solidFill>
              <a:effectLst/>
              <a:uLnTx/>
              <a:uFillTx/>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2D2D2D"/>
                </a:solidFill>
                <a:effectLst/>
                <a:uLnTx/>
                <a:uFillTx/>
                <a:ea typeface="+mn-ea"/>
                <a:cs typeface="+mn-cs"/>
              </a:rPr>
              <a:t>capacity/month (P1)</a:t>
            </a:r>
            <a:endParaRPr kumimoji="0" lang="en-US" sz="1600" b="0" i="0" u="none" strike="noStrike" kern="1200" cap="none" spc="0" normalizeH="0" baseline="0" noProof="0" dirty="0">
              <a:ln>
                <a:noFill/>
              </a:ln>
              <a:solidFill>
                <a:srgbClr val="2D2D2D"/>
              </a:solidFill>
              <a:effectLst/>
              <a:uLnTx/>
              <a:uFillTx/>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2D2D2D"/>
              </a:solidFill>
              <a:effectLst/>
              <a:uLnTx/>
              <a:uFillTx/>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D2D2D"/>
                </a:solidFill>
                <a:effectLst/>
                <a:uLnTx/>
                <a:uFillTx/>
                <a:ea typeface="+mn-ea"/>
                <a:cs typeface="+mn-cs"/>
              </a:rPr>
              <a:t>License for your organization to access Microsoft Fabric</a:t>
            </a:r>
          </a:p>
        </p:txBody>
      </p:sp>
      <p:sp>
        <p:nvSpPr>
          <p:cNvPr id="7" name="Rectangle 6">
            <a:extLst>
              <a:ext uri="{FF2B5EF4-FFF2-40B4-BE49-F238E27FC236}">
                <a16:creationId xmlns:a16="http://schemas.microsoft.com/office/drawing/2014/main" id="{4681891D-5666-0894-911F-2A13B35B8F73}"/>
              </a:ext>
            </a:extLst>
          </p:cNvPr>
          <p:cNvSpPr/>
          <p:nvPr/>
        </p:nvSpPr>
        <p:spPr>
          <a:xfrm>
            <a:off x="3857336" y="1695346"/>
            <a:ext cx="2062983" cy="844387"/>
          </a:xfrm>
          <a:prstGeom prst="rect">
            <a:avLst/>
          </a:prstGeom>
          <a:solidFill>
            <a:srgbClr val="003E6C"/>
          </a:solid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b="1" kern="0" dirty="0">
                <a:solidFill>
                  <a:srgbClr val="FFFFFF"/>
                </a:solidFill>
                <a:cs typeface="Segoe UI" panose="020B0502040204020203" pitchFamily="34" charset="0"/>
              </a:rPr>
              <a:t>Power BI Premium</a:t>
            </a:r>
          </a:p>
        </p:txBody>
      </p:sp>
      <p:sp>
        <p:nvSpPr>
          <p:cNvPr id="8" name="Rounded Rectangle 25">
            <a:extLst>
              <a:ext uri="{FF2B5EF4-FFF2-40B4-BE49-F238E27FC236}">
                <a16:creationId xmlns:a16="http://schemas.microsoft.com/office/drawing/2014/main" id="{4EF25553-84B4-381F-9AA2-A1EA77A36241}"/>
              </a:ext>
            </a:extLst>
          </p:cNvPr>
          <p:cNvSpPr/>
          <p:nvPr/>
        </p:nvSpPr>
        <p:spPr bwMode="auto">
          <a:xfrm>
            <a:off x="6010342" y="1707680"/>
            <a:ext cx="2055839" cy="4259178"/>
          </a:xfrm>
          <a:prstGeom prst="roundRect">
            <a:avLst>
              <a:gd name="adj" fmla="val 3641"/>
            </a:avLst>
          </a:prstGeom>
          <a:solidFill>
            <a:schemeClr val="bg1"/>
          </a:solidFill>
          <a:ln w="9525" cap="flat" cmpd="sng" algn="ctr">
            <a:noFill/>
            <a:prstDash val="solid"/>
            <a:headEnd type="none" w="med" len="med"/>
            <a:tailEnd type="none" w="med" len="med"/>
          </a:ln>
          <a:effectLst>
            <a:outerShdw blurRad="288696" dist="38100" dir="2700000" algn="tl" rotWithShape="0">
              <a:prstClr val="black">
                <a:alpha val="19774"/>
              </a:prstClr>
            </a:outerShdw>
          </a:effectLst>
        </p:spPr>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tab pos="5195888" algn="l"/>
              </a:tabLst>
              <a:defRPr/>
            </a:pPr>
            <a:endParaRPr kumimoji="0" lang="en-US" sz="2353" b="1" i="0" u="none" strike="noStrike" kern="0" cap="none" spc="0" normalizeH="0" baseline="0" noProof="0">
              <a:ln>
                <a:noFill/>
              </a:ln>
              <a:gradFill>
                <a:gsLst>
                  <a:gs pos="0">
                    <a:srgbClr val="FFFFFF"/>
                  </a:gs>
                  <a:gs pos="100000">
                    <a:srgbClr val="FFFFFF"/>
                  </a:gs>
                </a:gsLst>
                <a:lin ang="5400000" scaled="0"/>
              </a:gradFill>
              <a:effectLst/>
              <a:uLnTx/>
              <a:uFillTx/>
              <a:ea typeface="+mn-ea"/>
              <a:cs typeface="Segoe UI" pitchFamily="34" charset="0"/>
            </a:endParaRPr>
          </a:p>
        </p:txBody>
      </p:sp>
      <p:sp>
        <p:nvSpPr>
          <p:cNvPr id="10" name="TextBox 9">
            <a:extLst>
              <a:ext uri="{FF2B5EF4-FFF2-40B4-BE49-F238E27FC236}">
                <a16:creationId xmlns:a16="http://schemas.microsoft.com/office/drawing/2014/main" id="{615F5827-AE77-BD57-C253-709735705339}"/>
              </a:ext>
            </a:extLst>
          </p:cNvPr>
          <p:cNvSpPr txBox="1"/>
          <p:nvPr/>
        </p:nvSpPr>
        <p:spPr>
          <a:xfrm>
            <a:off x="6037082" y="2718381"/>
            <a:ext cx="1929088" cy="1292662"/>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2D2D2D"/>
                </a:solidFill>
                <a:effectLst/>
                <a:uLnTx/>
                <a:uFillTx/>
                <a:ea typeface="+mn-ea"/>
                <a:cs typeface="+mn-cs"/>
              </a:rPr>
              <a:t>$8,409.60 </a:t>
            </a:r>
            <a:r>
              <a:rPr lang="en-US" sz="1600" dirty="0"/>
              <a:t>USD</a:t>
            </a:r>
            <a:endParaRPr kumimoji="0" lang="en-US" sz="1600" b="0" i="0" u="none" strike="noStrike" kern="1200" cap="none" spc="0" normalizeH="0" baseline="0" noProof="0" dirty="0">
              <a:ln>
                <a:noFill/>
              </a:ln>
              <a:solidFill>
                <a:srgbClr val="2D2D2D"/>
              </a:solidFill>
              <a:effectLst/>
              <a:uLnTx/>
              <a:uFillTx/>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2D2D2D"/>
                </a:solidFill>
                <a:effectLst/>
                <a:uLnTx/>
                <a:uFillTx/>
                <a:ea typeface="+mn-ea"/>
                <a:cs typeface="+mn-cs"/>
              </a:rPr>
              <a:t>capacity/month (F64)</a:t>
            </a:r>
            <a:endParaRPr kumimoji="0" lang="en-US" sz="1600" b="0" i="0" u="none" strike="noStrike" kern="1200" cap="none" spc="0" normalizeH="0" baseline="0" noProof="0" dirty="0">
              <a:ln>
                <a:noFill/>
              </a:ln>
              <a:solidFill>
                <a:srgbClr val="2D2D2D"/>
              </a:solidFill>
              <a:effectLst/>
              <a:uLnTx/>
              <a:uFillTx/>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2D2D2D"/>
              </a:solidFill>
              <a:effectLst/>
              <a:uLnTx/>
              <a:uFillTx/>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D2D2D"/>
                </a:solidFill>
                <a:effectLst/>
                <a:uLnTx/>
                <a:uFillTx/>
                <a:ea typeface="+mn-ea"/>
                <a:cs typeface="+mn-cs"/>
              </a:rPr>
              <a:t>License for your organization to access Microsoft Fabric</a:t>
            </a:r>
          </a:p>
        </p:txBody>
      </p:sp>
      <p:sp>
        <p:nvSpPr>
          <p:cNvPr id="11" name="Rectangle 10">
            <a:extLst>
              <a:ext uri="{FF2B5EF4-FFF2-40B4-BE49-F238E27FC236}">
                <a16:creationId xmlns:a16="http://schemas.microsoft.com/office/drawing/2014/main" id="{4881C346-D5CE-1AAB-95E5-B9374217F500}"/>
              </a:ext>
            </a:extLst>
          </p:cNvPr>
          <p:cNvSpPr/>
          <p:nvPr/>
        </p:nvSpPr>
        <p:spPr>
          <a:xfrm>
            <a:off x="6007605" y="1695346"/>
            <a:ext cx="2062983" cy="844387"/>
          </a:xfrm>
          <a:prstGeom prst="rect">
            <a:avLst/>
          </a:prstGeom>
          <a:solidFill>
            <a:srgbClr val="11786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prstClr val="white"/>
                </a:solidFill>
                <a:latin typeface="Arial" panose="020B0604020202020204" pitchFamily="34" charset="0"/>
              </a:rPr>
              <a:t>Microsoft Fabric</a:t>
            </a:r>
          </a:p>
          <a:p>
            <a:pPr algn="ctr"/>
            <a:r>
              <a:rPr lang="en-US" b="1" dirty="0">
                <a:solidFill>
                  <a:prstClr val="white"/>
                </a:solidFill>
                <a:latin typeface="Arial" panose="020B0604020202020204" pitchFamily="34" charset="0"/>
              </a:rPr>
              <a:t>(pay-as-you-go)</a:t>
            </a:r>
          </a:p>
        </p:txBody>
      </p:sp>
      <p:sp>
        <p:nvSpPr>
          <p:cNvPr id="12" name="Rounded Rectangle 25">
            <a:extLst>
              <a:ext uri="{FF2B5EF4-FFF2-40B4-BE49-F238E27FC236}">
                <a16:creationId xmlns:a16="http://schemas.microsoft.com/office/drawing/2014/main" id="{0FA8C176-2CBB-3DF3-E3D3-124E92B5E4C5}"/>
              </a:ext>
            </a:extLst>
          </p:cNvPr>
          <p:cNvSpPr/>
          <p:nvPr/>
        </p:nvSpPr>
        <p:spPr bwMode="auto">
          <a:xfrm>
            <a:off x="8169316" y="1709031"/>
            <a:ext cx="2055839" cy="4259178"/>
          </a:xfrm>
          <a:prstGeom prst="roundRect">
            <a:avLst>
              <a:gd name="adj" fmla="val 3641"/>
            </a:avLst>
          </a:prstGeom>
          <a:solidFill>
            <a:schemeClr val="bg1"/>
          </a:solidFill>
          <a:ln w="9525" cap="flat" cmpd="sng" algn="ctr">
            <a:noFill/>
            <a:prstDash val="solid"/>
            <a:headEnd type="none" w="med" len="med"/>
            <a:tailEnd type="none" w="med" len="med"/>
          </a:ln>
          <a:effectLst>
            <a:outerShdw blurRad="288696" dist="38100" dir="2700000" algn="tl" rotWithShape="0">
              <a:prstClr val="black">
                <a:alpha val="19774"/>
              </a:prstClr>
            </a:outerShdw>
          </a:effectLst>
        </p:spPr>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tab pos="5195888" algn="l"/>
              </a:tabLst>
              <a:defRPr/>
            </a:pPr>
            <a:endParaRPr kumimoji="0" lang="en-US" sz="2353" b="1" i="0" u="none" strike="noStrike" kern="0" cap="none" spc="0" normalizeH="0" baseline="0" noProof="0">
              <a:ln>
                <a:noFill/>
              </a:ln>
              <a:gradFill>
                <a:gsLst>
                  <a:gs pos="0">
                    <a:srgbClr val="FFFFFF"/>
                  </a:gs>
                  <a:gs pos="100000">
                    <a:srgbClr val="FFFFFF"/>
                  </a:gs>
                </a:gsLst>
                <a:lin ang="5400000" scaled="0"/>
              </a:gradFill>
              <a:effectLst/>
              <a:uLnTx/>
              <a:uFillTx/>
              <a:ea typeface="+mn-ea"/>
              <a:cs typeface="Segoe UI" pitchFamily="34" charset="0"/>
            </a:endParaRPr>
          </a:p>
        </p:txBody>
      </p:sp>
      <p:sp>
        <p:nvSpPr>
          <p:cNvPr id="13" name="TextBox 12">
            <a:extLst>
              <a:ext uri="{FF2B5EF4-FFF2-40B4-BE49-F238E27FC236}">
                <a16:creationId xmlns:a16="http://schemas.microsoft.com/office/drawing/2014/main" id="{F61FB317-70D3-6273-E5B0-DD4B00097FE6}"/>
              </a:ext>
            </a:extLst>
          </p:cNvPr>
          <p:cNvSpPr txBox="1"/>
          <p:nvPr/>
        </p:nvSpPr>
        <p:spPr>
          <a:xfrm>
            <a:off x="8196056" y="2719732"/>
            <a:ext cx="1929088" cy="1292662"/>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2D2D2D"/>
                </a:solidFill>
                <a:effectLst/>
                <a:uLnTx/>
                <a:uFillTx/>
                <a:ea typeface="+mn-ea"/>
                <a:cs typeface="+mn-cs"/>
              </a:rPr>
              <a:t>$5,000 </a:t>
            </a:r>
            <a:r>
              <a:rPr lang="en-US" sz="1600" dirty="0"/>
              <a:t>USD</a:t>
            </a:r>
            <a:endParaRPr kumimoji="0" lang="en-US" sz="1600" b="0" i="0" u="none" strike="noStrike" kern="1200" cap="none" spc="0" normalizeH="0" baseline="0" noProof="0" dirty="0">
              <a:ln>
                <a:noFill/>
              </a:ln>
              <a:solidFill>
                <a:srgbClr val="2D2D2D"/>
              </a:solidFill>
              <a:effectLst/>
              <a:uLnTx/>
              <a:uFillTx/>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2D2D2D"/>
                </a:solidFill>
                <a:effectLst/>
                <a:uLnTx/>
                <a:uFillTx/>
                <a:ea typeface="+mn-ea"/>
                <a:cs typeface="+mn-cs"/>
              </a:rPr>
              <a:t>capacity/month (F64)</a:t>
            </a:r>
            <a:endParaRPr kumimoji="0" lang="en-US" sz="1600" b="0" i="0" u="none" strike="noStrike" kern="1200" cap="none" spc="0" normalizeH="0" baseline="0" noProof="0" dirty="0">
              <a:ln>
                <a:noFill/>
              </a:ln>
              <a:solidFill>
                <a:srgbClr val="2D2D2D"/>
              </a:solidFill>
              <a:effectLst/>
              <a:uLnTx/>
              <a:uFillTx/>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2D2D2D"/>
              </a:solidFill>
              <a:effectLst/>
              <a:uLnTx/>
              <a:uFillTx/>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D2D2D"/>
                </a:solidFill>
                <a:effectLst/>
                <a:uLnTx/>
                <a:uFillTx/>
                <a:ea typeface="+mn-ea"/>
                <a:cs typeface="+mn-cs"/>
              </a:rPr>
              <a:t>License for your organization to access Microsoft Fabric</a:t>
            </a:r>
          </a:p>
        </p:txBody>
      </p:sp>
      <p:sp>
        <p:nvSpPr>
          <p:cNvPr id="14" name="Rectangle 13">
            <a:extLst>
              <a:ext uri="{FF2B5EF4-FFF2-40B4-BE49-F238E27FC236}">
                <a16:creationId xmlns:a16="http://schemas.microsoft.com/office/drawing/2014/main" id="{D691E405-0011-CEE8-8959-D8589E8DBC51}"/>
              </a:ext>
            </a:extLst>
          </p:cNvPr>
          <p:cNvSpPr/>
          <p:nvPr/>
        </p:nvSpPr>
        <p:spPr>
          <a:xfrm>
            <a:off x="8166579" y="1696697"/>
            <a:ext cx="2062983" cy="844387"/>
          </a:xfrm>
          <a:prstGeom prst="rect">
            <a:avLst/>
          </a:prstGeom>
          <a:solidFill>
            <a:srgbClr val="11786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prstClr val="white"/>
                </a:solidFill>
                <a:latin typeface="Arial" panose="020B0604020202020204" pitchFamily="34" charset="0"/>
              </a:rPr>
              <a:t>Microsoft Fabric</a:t>
            </a:r>
          </a:p>
          <a:p>
            <a:pPr algn="ctr"/>
            <a:r>
              <a:rPr lang="en-US" b="1" dirty="0">
                <a:solidFill>
                  <a:prstClr val="white"/>
                </a:solidFill>
                <a:latin typeface="Arial" panose="020B0604020202020204" pitchFamily="34" charset="0"/>
              </a:rPr>
              <a:t>(reserved instance)</a:t>
            </a:r>
          </a:p>
        </p:txBody>
      </p:sp>
      <p:sp>
        <p:nvSpPr>
          <p:cNvPr id="15" name="TextBox 14">
            <a:extLst>
              <a:ext uri="{FF2B5EF4-FFF2-40B4-BE49-F238E27FC236}">
                <a16:creationId xmlns:a16="http://schemas.microsoft.com/office/drawing/2014/main" id="{898C4F98-A53F-9CC8-2021-5B351EFDF966}"/>
              </a:ext>
            </a:extLst>
          </p:cNvPr>
          <p:cNvSpPr txBox="1"/>
          <p:nvPr/>
        </p:nvSpPr>
        <p:spPr>
          <a:xfrm>
            <a:off x="1767888" y="4351992"/>
            <a:ext cx="1929088" cy="1200329"/>
          </a:xfrm>
          <a:prstGeom prst="rect">
            <a:avLst/>
          </a:prstGeom>
          <a:noFill/>
        </p:spPr>
        <p:txBody>
          <a:bodyPr wrap="square">
            <a:spAutoFit/>
          </a:bodyPr>
          <a:lstStyle/>
          <a:p>
            <a:pPr marL="285750" indent="-285750" algn="l">
              <a:buFont typeface="Arial" panose="020B0604020202020204" pitchFamily="34" charset="0"/>
              <a:buChar char="•"/>
            </a:pPr>
            <a:r>
              <a:rPr lang="en-US" sz="1200" dirty="0"/>
              <a:t>Publish and share Power BI reports</a:t>
            </a:r>
          </a:p>
          <a:p>
            <a:pPr marL="285750" indent="-285750" algn="l">
              <a:buFont typeface="Arial" panose="020B0604020202020204" pitchFamily="34" charset="0"/>
              <a:buChar char="•"/>
            </a:pPr>
            <a:endParaRPr lang="en-US" sz="1200" dirty="0"/>
          </a:p>
          <a:p>
            <a:pPr marL="285750" indent="-285750" algn="l">
              <a:buFont typeface="Arial" panose="020B0604020202020204" pitchFamily="34" charset="0"/>
              <a:buChar char="•"/>
            </a:pPr>
            <a:r>
              <a:rPr lang="en-US" sz="1200" dirty="0"/>
              <a:t>Included in </a:t>
            </a:r>
            <a:r>
              <a:rPr lang="en-US" sz="1200" dirty="0">
                <a:hlinkClick r:id="rId3">
                  <a:extLst>
                    <a:ext uri="{A12FA001-AC4F-418D-AE19-62706E023703}">
                      <ahyp:hlinkClr xmlns:ahyp="http://schemas.microsoft.com/office/drawing/2018/hyperlinkcolor" val="tx"/>
                    </a:ext>
                  </a:extLst>
                </a:hlinkClick>
              </a:rPr>
              <a:t>Microsoft 365 E5</a:t>
            </a:r>
            <a:r>
              <a:rPr lang="en-US" sz="1200" dirty="0"/>
              <a:t> and </a:t>
            </a:r>
            <a:r>
              <a:rPr lang="en-US" sz="1200" dirty="0">
                <a:hlinkClick r:id="rId4">
                  <a:extLst>
                    <a:ext uri="{A12FA001-AC4F-418D-AE19-62706E023703}">
                      <ahyp:hlinkClr xmlns:ahyp="http://schemas.microsoft.com/office/drawing/2018/hyperlinkcolor" val="tx"/>
                    </a:ext>
                  </a:extLst>
                </a:hlinkClick>
              </a:rPr>
              <a:t>Office 365 E5</a:t>
            </a:r>
            <a:endParaRPr lang="en-US" sz="1200" dirty="0"/>
          </a:p>
        </p:txBody>
      </p:sp>
      <p:sp>
        <p:nvSpPr>
          <p:cNvPr id="16" name="TextBox 15">
            <a:extLst>
              <a:ext uri="{FF2B5EF4-FFF2-40B4-BE49-F238E27FC236}">
                <a16:creationId xmlns:a16="http://schemas.microsoft.com/office/drawing/2014/main" id="{F494389A-788A-4F92-80A6-A1133C97EA49}"/>
              </a:ext>
            </a:extLst>
          </p:cNvPr>
          <p:cNvSpPr txBox="1"/>
          <p:nvPr/>
        </p:nvSpPr>
        <p:spPr>
          <a:xfrm>
            <a:off x="3923448" y="4357058"/>
            <a:ext cx="1929088" cy="1384995"/>
          </a:xfrm>
          <a:prstGeom prst="rect">
            <a:avLst/>
          </a:prstGeom>
          <a:noFill/>
        </p:spPr>
        <p:txBody>
          <a:bodyPr wrap="square">
            <a:spAutoFit/>
          </a:bodyPr>
          <a:lstStyle/>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2D2D2D"/>
                </a:solidFill>
                <a:effectLst/>
                <a:uLnTx/>
                <a:uFillTx/>
                <a:ea typeface="+mn-ea"/>
                <a:cs typeface="+mn-cs"/>
              </a:rPr>
              <a:t>Includes all features from Pro and Premium Per User</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200" b="0" i="0" u="none" strike="noStrike" kern="1200" cap="none" spc="0" normalizeH="0" baseline="0" noProof="0" dirty="0">
              <a:ln>
                <a:noFill/>
              </a:ln>
              <a:solidFill>
                <a:srgbClr val="2D2D2D"/>
              </a:solidFill>
              <a:effectLst/>
              <a:uLnTx/>
              <a:uFillTx/>
              <a:ea typeface="+mn-ea"/>
              <a:cs typeface="+mn-cs"/>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2D2D2D"/>
                </a:solidFill>
                <a:effectLst/>
                <a:uLnTx/>
                <a:uFillTx/>
                <a:ea typeface="+mn-ea"/>
                <a:cs typeface="+mn-cs"/>
              </a:rPr>
              <a:t>Grants access to the rest of the Fabric workloads</a:t>
            </a:r>
          </a:p>
        </p:txBody>
      </p:sp>
      <p:sp>
        <p:nvSpPr>
          <p:cNvPr id="17" name="TextBox 16">
            <a:extLst>
              <a:ext uri="{FF2B5EF4-FFF2-40B4-BE49-F238E27FC236}">
                <a16:creationId xmlns:a16="http://schemas.microsoft.com/office/drawing/2014/main" id="{F1D41D07-356C-17AC-2337-A5FDE76A499E}"/>
              </a:ext>
            </a:extLst>
          </p:cNvPr>
          <p:cNvSpPr txBox="1"/>
          <p:nvPr/>
        </p:nvSpPr>
        <p:spPr>
          <a:xfrm>
            <a:off x="6037082" y="4357058"/>
            <a:ext cx="1926456" cy="1569660"/>
          </a:xfrm>
          <a:prstGeom prst="rect">
            <a:avLst/>
          </a:prstGeom>
          <a:noFill/>
        </p:spPr>
        <p:txBody>
          <a:bodyPr wrap="square">
            <a:spAutoFit/>
          </a:bodyPr>
          <a:lstStyle/>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2D2D2D"/>
                </a:solidFill>
                <a:effectLst/>
                <a:uLnTx/>
                <a:uFillTx/>
                <a:ea typeface="+mn-ea"/>
                <a:cs typeface="+mn-cs"/>
              </a:rPr>
              <a:t>Dynamically scale up or down and pause capacity</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200" b="0" i="0" u="none" strike="noStrike" kern="1200" cap="none" spc="0" normalizeH="0" baseline="0" noProof="0" dirty="0">
              <a:ln>
                <a:noFill/>
              </a:ln>
              <a:solidFill>
                <a:srgbClr val="2D2D2D"/>
              </a:solidFill>
              <a:effectLst/>
              <a:uLnTx/>
              <a:uFillTx/>
              <a:ea typeface="+mn-ea"/>
              <a:cs typeface="+mn-cs"/>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2D2D2D"/>
                </a:solidFill>
                <a:effectLst/>
                <a:uLnTx/>
                <a:uFillTx/>
                <a:ea typeface="+mn-ea"/>
                <a:cs typeface="+mn-cs"/>
              </a:rPr>
              <a:t>Microsoft Azure Consumption Commitment (MACC) eligible</a:t>
            </a:r>
          </a:p>
        </p:txBody>
      </p:sp>
      <p:sp>
        <p:nvSpPr>
          <p:cNvPr id="18" name="TextBox 17">
            <a:extLst>
              <a:ext uri="{FF2B5EF4-FFF2-40B4-BE49-F238E27FC236}">
                <a16:creationId xmlns:a16="http://schemas.microsoft.com/office/drawing/2014/main" id="{03942D4C-08AF-6796-C3BD-977D840AD89B}"/>
              </a:ext>
            </a:extLst>
          </p:cNvPr>
          <p:cNvSpPr txBox="1"/>
          <p:nvPr/>
        </p:nvSpPr>
        <p:spPr>
          <a:xfrm>
            <a:off x="8196056" y="4330940"/>
            <a:ext cx="1929088" cy="1384995"/>
          </a:xfrm>
          <a:prstGeom prst="rect">
            <a:avLst/>
          </a:prstGeom>
          <a:noFill/>
        </p:spPr>
        <p:txBody>
          <a:bodyPr wrap="square">
            <a:spAutoFit/>
          </a:bodyPr>
          <a:lstStyle/>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2D2D2D"/>
                </a:solidFill>
                <a:effectLst/>
                <a:uLnTx/>
                <a:uFillTx/>
                <a:ea typeface="+mn-ea"/>
                <a:cs typeface="+mn-cs"/>
              </a:rPr>
              <a:t>Annual purchase, saving 40.5% over pay-as-you-go prices</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200" b="0" i="0" u="none" strike="noStrike" kern="1200" cap="none" spc="0" normalizeH="0" baseline="0" noProof="0" dirty="0">
              <a:ln>
                <a:noFill/>
              </a:ln>
              <a:solidFill>
                <a:srgbClr val="2D2D2D"/>
              </a:solidFill>
              <a:effectLst/>
              <a:uLnTx/>
              <a:uFillTx/>
              <a:ea typeface="+mn-ea"/>
              <a:cs typeface="+mn-cs"/>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2D2D2D"/>
                </a:solidFill>
                <a:effectLst/>
                <a:uLnTx/>
                <a:uFillTx/>
                <a:ea typeface="+mn-ea"/>
                <a:cs typeface="+mn-cs"/>
              </a:rPr>
              <a:t>Microsoft Azure Consumption Commitment eligible</a:t>
            </a:r>
          </a:p>
        </p:txBody>
      </p:sp>
    </p:spTree>
    <p:extLst>
      <p:ext uri="{BB962C8B-B14F-4D97-AF65-F5344CB8AC3E}">
        <p14:creationId xmlns:p14="http://schemas.microsoft.com/office/powerpoint/2010/main" val="32048672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9E7F49-772B-F36A-39D3-400D09C7A5CB}"/>
            </a:ext>
          </a:extLst>
        </p:cNvPr>
        <p:cNvGrpSpPr/>
        <p:nvPr/>
      </p:nvGrpSpPr>
      <p:grpSpPr>
        <a:xfrm>
          <a:off x="0" y="0"/>
          <a:ext cx="0" cy="0"/>
          <a:chOff x="0" y="0"/>
          <a:chExt cx="0" cy="0"/>
        </a:xfrm>
      </p:grpSpPr>
      <p:sp>
        <p:nvSpPr>
          <p:cNvPr id="9" name="Rectangle 656">
            <a:extLst>
              <a:ext uri="{FF2B5EF4-FFF2-40B4-BE49-F238E27FC236}">
                <a16:creationId xmlns:a16="http://schemas.microsoft.com/office/drawing/2014/main" id="{CD5C6752-0EC4-A9BC-2FAC-9F25AAA13993}"/>
              </a:ext>
            </a:extLst>
          </p:cNvPr>
          <p:cNvSpPr/>
          <p:nvPr/>
        </p:nvSpPr>
        <p:spPr>
          <a:xfrm>
            <a:off x="589178" y="889095"/>
            <a:ext cx="2943691" cy="614784"/>
          </a:xfrm>
          <a:prstGeom prst="rect">
            <a:avLst/>
          </a:prstGeom>
        </p:spPr>
        <p:txBody>
          <a:bodyPr wrap="none" lIns="0" tIns="0" rIns="0" bIns="0">
            <a:spAutoFit/>
          </a:bodyPr>
          <a:lstStyle/>
          <a:p>
            <a:pPr marL="0"/>
            <a:r>
              <a:rPr lang="en-GB" sz="3995" b="1" dirty="0">
                <a:solidFill>
                  <a:srgbClr val="225B61"/>
                </a:solidFill>
                <a:latin typeface="Segoe Sans Display"/>
              </a:rPr>
              <a:t>Workspaces</a:t>
            </a:r>
            <a:endParaRPr lang="en-GB" sz="3039" b="1" i="0" spc="0" baseline="62653" dirty="0">
              <a:solidFill>
                <a:srgbClr val="0078D3"/>
              </a:solidFill>
              <a:latin typeface="Segoe Sans Display Semibold"/>
            </a:endParaRPr>
          </a:p>
        </p:txBody>
      </p:sp>
      <p:grpSp>
        <p:nvGrpSpPr>
          <p:cNvPr id="51" name="Group 50">
            <a:extLst>
              <a:ext uri="{FF2B5EF4-FFF2-40B4-BE49-F238E27FC236}">
                <a16:creationId xmlns:a16="http://schemas.microsoft.com/office/drawing/2014/main" id="{B601A955-909B-480A-0843-A8259C25E923}"/>
              </a:ext>
            </a:extLst>
          </p:cNvPr>
          <p:cNvGrpSpPr/>
          <p:nvPr/>
        </p:nvGrpSpPr>
        <p:grpSpPr>
          <a:xfrm>
            <a:off x="529484" y="1690493"/>
            <a:ext cx="11073338" cy="4682015"/>
            <a:chOff x="39162" y="1487293"/>
            <a:chExt cx="12071383" cy="5104007"/>
          </a:xfrm>
        </p:grpSpPr>
        <p:sp>
          <p:nvSpPr>
            <p:cNvPr id="2" name="Freeform 407">
              <a:extLst>
                <a:ext uri="{FF2B5EF4-FFF2-40B4-BE49-F238E27FC236}">
                  <a16:creationId xmlns:a16="http://schemas.microsoft.com/office/drawing/2014/main" id="{26D6242F-E800-A778-9CBA-F999C41645E6}"/>
                </a:ext>
              </a:extLst>
            </p:cNvPr>
            <p:cNvSpPr/>
            <p:nvPr/>
          </p:nvSpPr>
          <p:spPr>
            <a:xfrm>
              <a:off x="184069" y="1586163"/>
              <a:ext cx="1440000" cy="1334389"/>
            </a:xfrm>
            <a:custGeom>
              <a:avLst/>
              <a:gdLst/>
              <a:ahLst/>
              <a:cxnLst/>
              <a:rect l="0" t="0" r="0" b="0"/>
              <a:pathLst>
                <a:path w="1435863" h="1334389">
                  <a:moveTo>
                    <a:pt x="0" y="72010"/>
                  </a:moveTo>
                  <a:cubicBezTo>
                    <a:pt x="0" y="32258"/>
                    <a:pt x="32259" y="0"/>
                    <a:pt x="72048" y="0"/>
                  </a:cubicBezTo>
                  <a:lnTo>
                    <a:pt x="1363854" y="0"/>
                  </a:lnTo>
                  <a:cubicBezTo>
                    <a:pt x="1403604" y="0"/>
                    <a:pt x="1435863" y="32258"/>
                    <a:pt x="1435863" y="72010"/>
                  </a:cubicBezTo>
                  <a:lnTo>
                    <a:pt x="1435863" y="1262381"/>
                  </a:lnTo>
                  <a:cubicBezTo>
                    <a:pt x="1435863" y="1302131"/>
                    <a:pt x="1403604" y="1334389"/>
                    <a:pt x="1363854" y="1334389"/>
                  </a:cubicBezTo>
                  <a:lnTo>
                    <a:pt x="72048" y="1334389"/>
                  </a:lnTo>
                  <a:cubicBezTo>
                    <a:pt x="32259" y="1334389"/>
                    <a:pt x="0" y="1302131"/>
                    <a:pt x="0" y="1262381"/>
                  </a:cubicBezTo>
                  <a:close/>
                  <a:moveTo>
                    <a:pt x="4164330" y="4962271"/>
                  </a:moveTo>
                </a:path>
              </a:pathLst>
            </a:custGeom>
            <a:solidFill>
              <a:schemeClr val="bg2">
                <a:lumMod val="90000"/>
                <a:alpha val="94117"/>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3" name="Freeform 409">
              <a:extLst>
                <a:ext uri="{FF2B5EF4-FFF2-40B4-BE49-F238E27FC236}">
                  <a16:creationId xmlns:a16="http://schemas.microsoft.com/office/drawing/2014/main" id="{9D4F5207-B3B6-0377-FB4D-4D89C697159E}"/>
                </a:ext>
              </a:extLst>
            </p:cNvPr>
            <p:cNvSpPr/>
            <p:nvPr/>
          </p:nvSpPr>
          <p:spPr>
            <a:xfrm>
              <a:off x="1657527" y="1586163"/>
              <a:ext cx="1440000" cy="1334389"/>
            </a:xfrm>
            <a:custGeom>
              <a:avLst/>
              <a:gdLst/>
              <a:ahLst/>
              <a:cxnLst/>
              <a:rect l="0" t="0" r="0" b="0"/>
              <a:pathLst>
                <a:path w="1435863" h="1334389">
                  <a:moveTo>
                    <a:pt x="0" y="72010"/>
                  </a:moveTo>
                  <a:cubicBezTo>
                    <a:pt x="0" y="32258"/>
                    <a:pt x="32259" y="0"/>
                    <a:pt x="72137" y="0"/>
                  </a:cubicBezTo>
                  <a:lnTo>
                    <a:pt x="1363853" y="0"/>
                  </a:lnTo>
                  <a:cubicBezTo>
                    <a:pt x="1403732" y="0"/>
                    <a:pt x="1435863" y="32258"/>
                    <a:pt x="1435863" y="72010"/>
                  </a:cubicBezTo>
                  <a:lnTo>
                    <a:pt x="1435863" y="1262381"/>
                  </a:lnTo>
                  <a:cubicBezTo>
                    <a:pt x="1435863" y="1302131"/>
                    <a:pt x="1403732" y="1334389"/>
                    <a:pt x="1363853" y="1334389"/>
                  </a:cubicBezTo>
                  <a:lnTo>
                    <a:pt x="72137" y="1334389"/>
                  </a:lnTo>
                  <a:cubicBezTo>
                    <a:pt x="32259" y="1334389"/>
                    <a:pt x="0" y="1302131"/>
                    <a:pt x="0" y="1262381"/>
                  </a:cubicBezTo>
                  <a:close/>
                  <a:moveTo>
                    <a:pt x="2613660" y="4962271"/>
                  </a:moveTo>
                </a:path>
              </a:pathLst>
            </a:custGeom>
            <a:solidFill>
              <a:schemeClr val="bg2">
                <a:lumMod val="90000"/>
                <a:alpha val="94117"/>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4" name="Freeform 411">
              <a:extLst>
                <a:ext uri="{FF2B5EF4-FFF2-40B4-BE49-F238E27FC236}">
                  <a16:creationId xmlns:a16="http://schemas.microsoft.com/office/drawing/2014/main" id="{C5C5B846-1391-4D9C-2EAB-5157154D5119}"/>
                </a:ext>
              </a:extLst>
            </p:cNvPr>
            <p:cNvSpPr/>
            <p:nvPr/>
          </p:nvSpPr>
          <p:spPr>
            <a:xfrm>
              <a:off x="3130985" y="1586163"/>
              <a:ext cx="1440000" cy="1334389"/>
            </a:xfrm>
            <a:custGeom>
              <a:avLst/>
              <a:gdLst/>
              <a:ahLst/>
              <a:cxnLst/>
              <a:rect l="0" t="0" r="0" b="0"/>
              <a:pathLst>
                <a:path w="1435862" h="1334389">
                  <a:moveTo>
                    <a:pt x="0" y="72010"/>
                  </a:moveTo>
                  <a:cubicBezTo>
                    <a:pt x="0" y="32258"/>
                    <a:pt x="32259" y="0"/>
                    <a:pt x="72010" y="0"/>
                  </a:cubicBezTo>
                  <a:lnTo>
                    <a:pt x="1363854" y="0"/>
                  </a:lnTo>
                  <a:cubicBezTo>
                    <a:pt x="1403605" y="0"/>
                    <a:pt x="1435862" y="32258"/>
                    <a:pt x="1435862" y="72010"/>
                  </a:cubicBezTo>
                  <a:lnTo>
                    <a:pt x="1435862" y="1262381"/>
                  </a:lnTo>
                  <a:cubicBezTo>
                    <a:pt x="1435862" y="1302131"/>
                    <a:pt x="1403605" y="1334389"/>
                    <a:pt x="1363854" y="1334389"/>
                  </a:cubicBezTo>
                  <a:lnTo>
                    <a:pt x="72010" y="1334389"/>
                  </a:lnTo>
                  <a:cubicBezTo>
                    <a:pt x="32259" y="1334389"/>
                    <a:pt x="0" y="1302131"/>
                    <a:pt x="0" y="1262381"/>
                  </a:cubicBezTo>
                  <a:close/>
                  <a:moveTo>
                    <a:pt x="1062863" y="4962271"/>
                  </a:moveTo>
                </a:path>
              </a:pathLst>
            </a:custGeom>
            <a:solidFill>
              <a:schemeClr val="bg2">
                <a:lumMod val="90000"/>
                <a:alpha val="94117"/>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5" name="Freeform 413">
              <a:extLst>
                <a:ext uri="{FF2B5EF4-FFF2-40B4-BE49-F238E27FC236}">
                  <a16:creationId xmlns:a16="http://schemas.microsoft.com/office/drawing/2014/main" id="{20AEECFE-A23D-0797-AD52-E990E55EFD42}"/>
                </a:ext>
              </a:extLst>
            </p:cNvPr>
            <p:cNvSpPr/>
            <p:nvPr/>
          </p:nvSpPr>
          <p:spPr>
            <a:xfrm>
              <a:off x="4604443" y="1586163"/>
              <a:ext cx="1440000" cy="1334389"/>
            </a:xfrm>
            <a:custGeom>
              <a:avLst/>
              <a:gdLst/>
              <a:ahLst/>
              <a:cxnLst/>
              <a:rect l="0" t="0" r="0" b="0"/>
              <a:pathLst>
                <a:path w="1435862" h="1334389">
                  <a:moveTo>
                    <a:pt x="0" y="72010"/>
                  </a:moveTo>
                  <a:cubicBezTo>
                    <a:pt x="0" y="32258"/>
                    <a:pt x="32258" y="0"/>
                    <a:pt x="72009" y="0"/>
                  </a:cubicBezTo>
                  <a:lnTo>
                    <a:pt x="1363852" y="0"/>
                  </a:lnTo>
                  <a:cubicBezTo>
                    <a:pt x="1403603" y="0"/>
                    <a:pt x="1435862" y="32258"/>
                    <a:pt x="1435862" y="72010"/>
                  </a:cubicBezTo>
                  <a:lnTo>
                    <a:pt x="1435862" y="1262381"/>
                  </a:lnTo>
                  <a:cubicBezTo>
                    <a:pt x="1435862" y="1302131"/>
                    <a:pt x="1403603" y="1334389"/>
                    <a:pt x="1363852" y="1334389"/>
                  </a:cubicBezTo>
                  <a:lnTo>
                    <a:pt x="72009" y="1334389"/>
                  </a:lnTo>
                  <a:cubicBezTo>
                    <a:pt x="32258" y="1334389"/>
                    <a:pt x="0" y="1302131"/>
                    <a:pt x="0" y="1262381"/>
                  </a:cubicBezTo>
                  <a:close/>
                  <a:moveTo>
                    <a:pt x="-487808" y="4962271"/>
                  </a:moveTo>
                </a:path>
              </a:pathLst>
            </a:custGeom>
            <a:solidFill>
              <a:schemeClr val="bg2">
                <a:lumMod val="90000"/>
                <a:alpha val="94117"/>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pic>
          <p:nvPicPr>
            <p:cNvPr id="6" name="Picture 406">
              <a:extLst>
                <a:ext uri="{FF2B5EF4-FFF2-40B4-BE49-F238E27FC236}">
                  <a16:creationId xmlns:a16="http://schemas.microsoft.com/office/drawing/2014/main" id="{10917023-C193-FCD0-326F-FA531BB6367D}"/>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a:xfrm>
              <a:off x="6284133" y="1492669"/>
              <a:ext cx="504000" cy="1583436"/>
            </a:xfrm>
            <a:prstGeom prst="rect">
              <a:avLst/>
            </a:prstGeom>
            <a:noFill/>
          </p:spPr>
        </p:pic>
        <p:sp>
          <p:nvSpPr>
            <p:cNvPr id="7" name="Freeform 415">
              <a:extLst>
                <a:ext uri="{FF2B5EF4-FFF2-40B4-BE49-F238E27FC236}">
                  <a16:creationId xmlns:a16="http://schemas.microsoft.com/office/drawing/2014/main" id="{3AFAFD30-8025-1392-A030-4A5746422546}"/>
                </a:ext>
              </a:extLst>
            </p:cNvPr>
            <p:cNvSpPr/>
            <p:nvPr/>
          </p:nvSpPr>
          <p:spPr>
            <a:xfrm>
              <a:off x="6077901" y="1586163"/>
              <a:ext cx="1440000" cy="1334389"/>
            </a:xfrm>
            <a:custGeom>
              <a:avLst/>
              <a:gdLst/>
              <a:ahLst/>
              <a:cxnLst/>
              <a:rect l="0" t="0" r="0" b="0"/>
              <a:pathLst>
                <a:path w="1435862" h="1334389">
                  <a:moveTo>
                    <a:pt x="0" y="72010"/>
                  </a:moveTo>
                  <a:cubicBezTo>
                    <a:pt x="0" y="32258"/>
                    <a:pt x="32257" y="0"/>
                    <a:pt x="72008" y="0"/>
                  </a:cubicBezTo>
                  <a:lnTo>
                    <a:pt x="1363853" y="0"/>
                  </a:lnTo>
                  <a:cubicBezTo>
                    <a:pt x="1403604" y="0"/>
                    <a:pt x="1435862" y="32258"/>
                    <a:pt x="1435862" y="72010"/>
                  </a:cubicBezTo>
                  <a:lnTo>
                    <a:pt x="1435862" y="1262381"/>
                  </a:lnTo>
                  <a:cubicBezTo>
                    <a:pt x="1435862" y="1302131"/>
                    <a:pt x="1403604" y="1334389"/>
                    <a:pt x="1363853" y="1334389"/>
                  </a:cubicBezTo>
                  <a:lnTo>
                    <a:pt x="72008" y="1334389"/>
                  </a:lnTo>
                  <a:cubicBezTo>
                    <a:pt x="32257" y="1334389"/>
                    <a:pt x="0" y="1302131"/>
                    <a:pt x="0" y="1262381"/>
                  </a:cubicBezTo>
                  <a:close/>
                  <a:moveTo>
                    <a:pt x="-2038478" y="4962271"/>
                  </a:moveTo>
                </a:path>
              </a:pathLst>
            </a:custGeom>
            <a:solidFill>
              <a:schemeClr val="bg2">
                <a:lumMod val="90000"/>
                <a:alpha val="94117"/>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8" name="Freeform 417">
              <a:extLst>
                <a:ext uri="{FF2B5EF4-FFF2-40B4-BE49-F238E27FC236}">
                  <a16:creationId xmlns:a16="http://schemas.microsoft.com/office/drawing/2014/main" id="{001F03E8-3EC7-8622-0F9B-26923AC780B0}"/>
                </a:ext>
              </a:extLst>
            </p:cNvPr>
            <p:cNvSpPr/>
            <p:nvPr/>
          </p:nvSpPr>
          <p:spPr>
            <a:xfrm>
              <a:off x="9024817" y="1586163"/>
              <a:ext cx="1440000" cy="1334389"/>
            </a:xfrm>
            <a:custGeom>
              <a:avLst/>
              <a:gdLst/>
              <a:ahLst/>
              <a:cxnLst/>
              <a:rect l="0" t="0" r="0" b="0"/>
              <a:pathLst>
                <a:path w="1435989" h="1334389">
                  <a:moveTo>
                    <a:pt x="0" y="72010"/>
                  </a:moveTo>
                  <a:cubicBezTo>
                    <a:pt x="0" y="32258"/>
                    <a:pt x="32259" y="0"/>
                    <a:pt x="72136" y="0"/>
                  </a:cubicBezTo>
                  <a:lnTo>
                    <a:pt x="1363853" y="0"/>
                  </a:lnTo>
                  <a:cubicBezTo>
                    <a:pt x="1403732" y="0"/>
                    <a:pt x="1435989" y="32258"/>
                    <a:pt x="1435989" y="72010"/>
                  </a:cubicBezTo>
                  <a:lnTo>
                    <a:pt x="1435989" y="1262381"/>
                  </a:lnTo>
                  <a:cubicBezTo>
                    <a:pt x="1435989" y="1302131"/>
                    <a:pt x="1403732" y="1334389"/>
                    <a:pt x="1363853" y="1334389"/>
                  </a:cubicBezTo>
                  <a:lnTo>
                    <a:pt x="72136" y="1334389"/>
                  </a:lnTo>
                  <a:cubicBezTo>
                    <a:pt x="32259" y="1334389"/>
                    <a:pt x="0" y="1302131"/>
                    <a:pt x="0" y="1262381"/>
                  </a:cubicBezTo>
                  <a:close/>
                  <a:moveTo>
                    <a:pt x="-3589147" y="4962271"/>
                  </a:moveTo>
                </a:path>
              </a:pathLst>
            </a:custGeom>
            <a:solidFill>
              <a:schemeClr val="bg2">
                <a:lumMod val="90000"/>
                <a:alpha val="94117"/>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16" name="Freeform 424">
              <a:extLst>
                <a:ext uri="{FF2B5EF4-FFF2-40B4-BE49-F238E27FC236}">
                  <a16:creationId xmlns:a16="http://schemas.microsoft.com/office/drawing/2014/main" id="{9866562A-7DC2-8870-8512-D0E408618CC3}"/>
                </a:ext>
              </a:extLst>
            </p:cNvPr>
            <p:cNvSpPr/>
            <p:nvPr/>
          </p:nvSpPr>
          <p:spPr>
            <a:xfrm>
              <a:off x="39162" y="1487293"/>
              <a:ext cx="12071383" cy="5104007"/>
            </a:xfrm>
            <a:custGeom>
              <a:avLst/>
              <a:gdLst/>
              <a:ahLst/>
              <a:cxnLst/>
              <a:rect l="0" t="0" r="0" b="0"/>
              <a:pathLst>
                <a:path w="11029950" h="4518025">
                  <a:moveTo>
                    <a:pt x="0" y="156210"/>
                  </a:moveTo>
                  <a:cubicBezTo>
                    <a:pt x="0" y="69978"/>
                    <a:pt x="69926" y="0"/>
                    <a:pt x="156184" y="0"/>
                  </a:cubicBezTo>
                  <a:lnTo>
                    <a:pt x="10873740" y="0"/>
                  </a:lnTo>
                  <a:cubicBezTo>
                    <a:pt x="10959972" y="0"/>
                    <a:pt x="11029950" y="69978"/>
                    <a:pt x="11029950" y="156210"/>
                  </a:cubicBezTo>
                  <a:lnTo>
                    <a:pt x="11029950" y="4361841"/>
                  </a:lnTo>
                  <a:cubicBezTo>
                    <a:pt x="11029950" y="4448099"/>
                    <a:pt x="10959972" y="4518025"/>
                    <a:pt x="10873740" y="4518025"/>
                  </a:cubicBezTo>
                  <a:lnTo>
                    <a:pt x="156184" y="4518025"/>
                  </a:lnTo>
                  <a:cubicBezTo>
                    <a:pt x="69926" y="4518025"/>
                    <a:pt x="0" y="4448099"/>
                    <a:pt x="0" y="4361841"/>
                  </a:cubicBezTo>
                  <a:close/>
                  <a:moveTo>
                    <a:pt x="4542790" y="5280025"/>
                  </a:moveTo>
                </a:path>
              </a:pathLst>
            </a:custGeom>
            <a:noFill/>
            <a:ln w="19050" cap="rnd" cmpd="sng">
              <a:solidFill>
                <a:srgbClr val="C1C1C1">
                  <a:alpha val="100000"/>
                </a:srgbClr>
              </a:solidFill>
              <a:miter lim="127000"/>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pic>
          <p:nvPicPr>
            <p:cNvPr id="17" name="Picture 425">
              <a:extLst>
                <a:ext uri="{FF2B5EF4-FFF2-40B4-BE49-F238E27FC236}">
                  <a16:creationId xmlns:a16="http://schemas.microsoft.com/office/drawing/2014/main" id="{63141360-7626-36B4-7639-B7C97028EF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705867" y="1770496"/>
              <a:ext cx="396000" cy="396000"/>
            </a:xfrm>
            <a:prstGeom prst="rect">
              <a:avLst/>
            </a:prstGeom>
            <a:noFill/>
          </p:spPr>
        </p:pic>
        <p:pic>
          <p:nvPicPr>
            <p:cNvPr id="18" name="Picture 426">
              <a:extLst>
                <a:ext uri="{FF2B5EF4-FFF2-40B4-BE49-F238E27FC236}">
                  <a16:creationId xmlns:a16="http://schemas.microsoft.com/office/drawing/2014/main" id="{92949C42-74C7-1099-E5DE-151F54149A5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a:xfrm>
              <a:off x="2170321" y="1770496"/>
              <a:ext cx="396000" cy="396000"/>
            </a:xfrm>
            <a:prstGeom prst="rect">
              <a:avLst/>
            </a:prstGeom>
            <a:noFill/>
          </p:spPr>
        </p:pic>
        <p:pic>
          <p:nvPicPr>
            <p:cNvPr id="19" name="Picture 427">
              <a:extLst>
                <a:ext uri="{FF2B5EF4-FFF2-40B4-BE49-F238E27FC236}">
                  <a16:creationId xmlns:a16="http://schemas.microsoft.com/office/drawing/2014/main" id="{DBE177FF-B9F6-E812-2054-12C02D8325C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a:xfrm>
              <a:off x="3664722" y="1770496"/>
              <a:ext cx="396000" cy="396000"/>
            </a:xfrm>
            <a:prstGeom prst="rect">
              <a:avLst/>
            </a:prstGeom>
            <a:noFill/>
          </p:spPr>
        </p:pic>
        <p:pic>
          <p:nvPicPr>
            <p:cNvPr id="20" name="Picture 428">
              <a:extLst>
                <a:ext uri="{FF2B5EF4-FFF2-40B4-BE49-F238E27FC236}">
                  <a16:creationId xmlns:a16="http://schemas.microsoft.com/office/drawing/2014/main" id="{E63F33DD-164D-62C3-4E5E-C4F4AEF3003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a:xfrm>
              <a:off x="5122247" y="1770496"/>
              <a:ext cx="396000" cy="396000"/>
            </a:xfrm>
            <a:prstGeom prst="rect">
              <a:avLst/>
            </a:prstGeom>
            <a:noFill/>
          </p:spPr>
        </p:pic>
        <p:pic>
          <p:nvPicPr>
            <p:cNvPr id="21" name="Picture 429">
              <a:extLst>
                <a:ext uri="{FF2B5EF4-FFF2-40B4-BE49-F238E27FC236}">
                  <a16:creationId xmlns:a16="http://schemas.microsoft.com/office/drawing/2014/main" id="{1C8B90EF-EED6-78CB-ED53-5D1528D48CD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a:xfrm>
              <a:off x="6597901" y="1770496"/>
              <a:ext cx="396000" cy="396000"/>
            </a:xfrm>
            <a:prstGeom prst="rect">
              <a:avLst/>
            </a:prstGeom>
            <a:noFill/>
          </p:spPr>
        </p:pic>
        <p:pic>
          <p:nvPicPr>
            <p:cNvPr id="22" name="Picture 430">
              <a:extLst>
                <a:ext uri="{FF2B5EF4-FFF2-40B4-BE49-F238E27FC236}">
                  <a16:creationId xmlns:a16="http://schemas.microsoft.com/office/drawing/2014/main" id="{9BF626E4-B897-5F7C-1813-2E49A4957CC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a:xfrm>
              <a:off x="9491072" y="1770496"/>
              <a:ext cx="396000" cy="396000"/>
            </a:xfrm>
            <a:prstGeom prst="rect">
              <a:avLst/>
            </a:prstGeom>
            <a:noFill/>
          </p:spPr>
        </p:pic>
        <p:sp>
          <p:nvSpPr>
            <p:cNvPr id="23" name="Freeform 432">
              <a:extLst>
                <a:ext uri="{FF2B5EF4-FFF2-40B4-BE49-F238E27FC236}">
                  <a16:creationId xmlns:a16="http://schemas.microsoft.com/office/drawing/2014/main" id="{583864D1-02BB-E487-773D-92FB8B57EA3F}"/>
                </a:ext>
              </a:extLst>
            </p:cNvPr>
            <p:cNvSpPr/>
            <p:nvPr/>
          </p:nvSpPr>
          <p:spPr>
            <a:xfrm>
              <a:off x="10498275" y="1586163"/>
              <a:ext cx="1440000" cy="1334389"/>
            </a:xfrm>
            <a:custGeom>
              <a:avLst/>
              <a:gdLst/>
              <a:ahLst/>
              <a:cxnLst/>
              <a:rect l="0" t="0" r="0" b="0"/>
              <a:pathLst>
                <a:path w="1435862" h="1334389">
                  <a:moveTo>
                    <a:pt x="0" y="72010"/>
                  </a:moveTo>
                  <a:cubicBezTo>
                    <a:pt x="0" y="32258"/>
                    <a:pt x="32258" y="0"/>
                    <a:pt x="72009" y="0"/>
                  </a:cubicBezTo>
                  <a:lnTo>
                    <a:pt x="1363852" y="0"/>
                  </a:lnTo>
                  <a:cubicBezTo>
                    <a:pt x="1403603" y="0"/>
                    <a:pt x="1435862" y="32258"/>
                    <a:pt x="1435862" y="72010"/>
                  </a:cubicBezTo>
                  <a:lnTo>
                    <a:pt x="1435862" y="1262381"/>
                  </a:lnTo>
                  <a:cubicBezTo>
                    <a:pt x="1435862" y="1302131"/>
                    <a:pt x="1403603" y="1334389"/>
                    <a:pt x="1363852" y="1334389"/>
                  </a:cubicBezTo>
                  <a:lnTo>
                    <a:pt x="72009" y="1334389"/>
                  </a:lnTo>
                  <a:cubicBezTo>
                    <a:pt x="32258" y="1334389"/>
                    <a:pt x="0" y="1302131"/>
                    <a:pt x="0" y="1262381"/>
                  </a:cubicBezTo>
                  <a:close/>
                  <a:moveTo>
                    <a:pt x="-5139945" y="4962271"/>
                  </a:moveTo>
                </a:path>
              </a:pathLst>
            </a:custGeom>
            <a:solidFill>
              <a:schemeClr val="bg2">
                <a:lumMod val="90000"/>
                <a:alpha val="94117"/>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pic>
          <p:nvPicPr>
            <p:cNvPr id="24" name="Picture 434">
              <a:extLst>
                <a:ext uri="{FF2B5EF4-FFF2-40B4-BE49-F238E27FC236}">
                  <a16:creationId xmlns:a16="http://schemas.microsoft.com/office/drawing/2014/main" id="{781B1BB3-6FC2-921C-7ECA-F9C5BD3966A7}"/>
                </a:ext>
              </a:extLst>
            </p:cNvPr>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a:xfrm>
              <a:off x="10913260" y="1770496"/>
              <a:ext cx="468000" cy="396000"/>
            </a:xfrm>
            <a:prstGeom prst="rect">
              <a:avLst/>
            </a:prstGeom>
            <a:noFill/>
          </p:spPr>
        </p:pic>
        <p:sp>
          <p:nvSpPr>
            <p:cNvPr id="28" name="Rectangle 439">
              <a:extLst>
                <a:ext uri="{FF2B5EF4-FFF2-40B4-BE49-F238E27FC236}">
                  <a16:creationId xmlns:a16="http://schemas.microsoft.com/office/drawing/2014/main" id="{0D10ED86-B012-644B-5623-44A5DAEC8B36}"/>
                </a:ext>
              </a:extLst>
            </p:cNvPr>
            <p:cNvSpPr/>
            <p:nvPr/>
          </p:nvSpPr>
          <p:spPr>
            <a:xfrm>
              <a:off x="598272" y="2277510"/>
              <a:ext cx="625108" cy="422616"/>
            </a:xfrm>
            <a:prstGeom prst="rect">
              <a:avLst/>
            </a:prstGeom>
          </p:spPr>
          <p:txBody>
            <a:bodyPr wrap="none" lIns="0" tIns="0" rIns="0" bIns="0">
              <a:spAutoFit/>
            </a:bodyPr>
            <a:lstStyle/>
            <a:p>
              <a:pPr marL="115823"/>
              <a:r>
                <a:rPr lang="en-GB" sz="1403" b="1" i="0" spc="0" baseline="0">
                  <a:solidFill>
                    <a:srgbClr val="225B61"/>
                  </a:solidFill>
                </a:rPr>
                <a:t>Data </a:t>
              </a:r>
            </a:p>
            <a:p>
              <a:pPr marL="0">
                <a:lnSpc>
                  <a:spcPts val="1679"/>
                </a:lnSpc>
              </a:pPr>
              <a:r>
                <a:rPr lang="en-GB" sz="1403" b="1" i="0" spc="0" baseline="0">
                  <a:solidFill>
                    <a:srgbClr val="225B61"/>
                  </a:solidFill>
                </a:rPr>
                <a:t>Factory</a:t>
              </a:r>
            </a:p>
          </p:txBody>
        </p:sp>
        <p:sp>
          <p:nvSpPr>
            <p:cNvPr id="29" name="Rectangle 440">
              <a:extLst>
                <a:ext uri="{FF2B5EF4-FFF2-40B4-BE49-F238E27FC236}">
                  <a16:creationId xmlns:a16="http://schemas.microsoft.com/office/drawing/2014/main" id="{F4D7225D-FECF-F9F6-F46A-F7F71AB37495}"/>
                </a:ext>
              </a:extLst>
            </p:cNvPr>
            <p:cNvSpPr/>
            <p:nvPr/>
          </p:nvSpPr>
          <p:spPr>
            <a:xfrm>
              <a:off x="1896720" y="2277510"/>
              <a:ext cx="993862" cy="422616"/>
            </a:xfrm>
            <a:prstGeom prst="rect">
              <a:avLst/>
            </a:prstGeom>
          </p:spPr>
          <p:txBody>
            <a:bodyPr wrap="none" lIns="0" tIns="0" rIns="0" bIns="0">
              <a:spAutoFit/>
            </a:bodyPr>
            <a:lstStyle/>
            <a:p>
              <a:pPr marL="292608"/>
              <a:r>
                <a:rPr lang="en-GB" sz="1403" b="1" i="0" spc="0" baseline="0">
                  <a:solidFill>
                    <a:srgbClr val="225B61"/>
                  </a:solidFill>
                </a:rPr>
                <a:t>Data </a:t>
              </a:r>
            </a:p>
            <a:p>
              <a:pPr marL="0">
                <a:lnSpc>
                  <a:spcPts val="1679"/>
                </a:lnSpc>
              </a:pPr>
              <a:r>
                <a:rPr lang="en-GB" sz="1403" b="1" i="0" spc="0" baseline="0">
                  <a:solidFill>
                    <a:srgbClr val="225B61"/>
                  </a:solidFill>
                </a:rPr>
                <a:t>Engineering</a:t>
              </a:r>
            </a:p>
          </p:txBody>
        </p:sp>
        <p:sp>
          <p:nvSpPr>
            <p:cNvPr id="30" name="Rectangle 441">
              <a:extLst>
                <a:ext uri="{FF2B5EF4-FFF2-40B4-BE49-F238E27FC236}">
                  <a16:creationId xmlns:a16="http://schemas.microsoft.com/office/drawing/2014/main" id="{790E8CC3-A9C0-35BA-85D0-054CFC8C9AC4}"/>
                </a:ext>
              </a:extLst>
            </p:cNvPr>
            <p:cNvSpPr/>
            <p:nvPr/>
          </p:nvSpPr>
          <p:spPr>
            <a:xfrm>
              <a:off x="3395944" y="2277510"/>
              <a:ext cx="910083" cy="422158"/>
            </a:xfrm>
            <a:prstGeom prst="rect">
              <a:avLst/>
            </a:prstGeom>
          </p:spPr>
          <p:txBody>
            <a:bodyPr wrap="none" lIns="0" tIns="0" rIns="0" bIns="0">
              <a:spAutoFit/>
            </a:bodyPr>
            <a:lstStyle/>
            <a:p>
              <a:pPr marL="265429"/>
              <a:r>
                <a:rPr lang="en-GB" sz="1403" b="1" i="0" spc="0" baseline="0">
                  <a:solidFill>
                    <a:srgbClr val="225B61"/>
                  </a:solidFill>
                </a:rPr>
                <a:t>Data </a:t>
              </a:r>
            </a:p>
            <a:p>
              <a:pPr marL="0">
                <a:lnSpc>
                  <a:spcPts val="1679"/>
                </a:lnSpc>
              </a:pPr>
              <a:r>
                <a:rPr lang="en-GB" sz="1403" b="1" i="0" spc="0" baseline="0">
                  <a:solidFill>
                    <a:srgbClr val="225B61"/>
                  </a:solidFill>
                </a:rPr>
                <a:t>Warehouse</a:t>
              </a:r>
            </a:p>
          </p:txBody>
        </p:sp>
        <p:sp>
          <p:nvSpPr>
            <p:cNvPr id="31" name="Rectangle 442">
              <a:extLst>
                <a:ext uri="{FF2B5EF4-FFF2-40B4-BE49-F238E27FC236}">
                  <a16:creationId xmlns:a16="http://schemas.microsoft.com/office/drawing/2014/main" id="{14E20154-1699-49F8-73E8-E7880B9EE154}"/>
                </a:ext>
              </a:extLst>
            </p:cNvPr>
            <p:cNvSpPr/>
            <p:nvPr/>
          </p:nvSpPr>
          <p:spPr>
            <a:xfrm>
              <a:off x="5009819" y="2277510"/>
              <a:ext cx="646011" cy="422616"/>
            </a:xfrm>
            <a:prstGeom prst="rect">
              <a:avLst/>
            </a:prstGeom>
          </p:spPr>
          <p:txBody>
            <a:bodyPr wrap="none" lIns="0" tIns="0" rIns="0" bIns="0">
              <a:spAutoFit/>
            </a:bodyPr>
            <a:lstStyle/>
            <a:p>
              <a:pPr marL="124968"/>
              <a:r>
                <a:rPr lang="en-GB" sz="1403" b="1" i="0" spc="0" baseline="0">
                  <a:solidFill>
                    <a:srgbClr val="225B61"/>
                  </a:solidFill>
                </a:rPr>
                <a:t>Data </a:t>
              </a:r>
            </a:p>
            <a:p>
              <a:pPr marL="0">
                <a:lnSpc>
                  <a:spcPts val="1679"/>
                </a:lnSpc>
              </a:pPr>
              <a:r>
                <a:rPr lang="en-GB" sz="1403" b="1" i="0" spc="0" baseline="0">
                  <a:solidFill>
                    <a:srgbClr val="225B61"/>
                  </a:solidFill>
                </a:rPr>
                <a:t>Science</a:t>
              </a:r>
            </a:p>
          </p:txBody>
        </p:sp>
        <p:sp>
          <p:nvSpPr>
            <p:cNvPr id="32" name="Rectangle 443">
              <a:extLst>
                <a:ext uri="{FF2B5EF4-FFF2-40B4-BE49-F238E27FC236}">
                  <a16:creationId xmlns:a16="http://schemas.microsoft.com/office/drawing/2014/main" id="{AE2A9D64-26D4-8479-5BBC-BD56738D8525}"/>
                </a:ext>
              </a:extLst>
            </p:cNvPr>
            <p:cNvSpPr/>
            <p:nvPr/>
          </p:nvSpPr>
          <p:spPr>
            <a:xfrm>
              <a:off x="6325564" y="2277510"/>
              <a:ext cx="962251" cy="422616"/>
            </a:xfrm>
            <a:prstGeom prst="rect">
              <a:avLst/>
            </a:prstGeom>
          </p:spPr>
          <p:txBody>
            <a:bodyPr wrap="none" lIns="0" tIns="0" rIns="0" bIns="0">
              <a:spAutoFit/>
            </a:bodyPr>
            <a:lstStyle/>
            <a:p>
              <a:pPr marL="71627"/>
              <a:r>
                <a:rPr lang="en-GB" sz="1403" b="1" i="0" spc="0" baseline="0">
                  <a:solidFill>
                    <a:srgbClr val="225B61"/>
                  </a:solidFill>
                </a:rPr>
                <a:t>Real-Time </a:t>
              </a:r>
            </a:p>
            <a:p>
              <a:pPr marL="0">
                <a:lnSpc>
                  <a:spcPts val="1679"/>
                </a:lnSpc>
              </a:pPr>
              <a:r>
                <a:rPr lang="en-GB" sz="1403" b="1" i="0" spc="0" baseline="0">
                  <a:solidFill>
                    <a:srgbClr val="225B61"/>
                  </a:solidFill>
                </a:rPr>
                <a:t>Intelligence</a:t>
              </a:r>
            </a:p>
          </p:txBody>
        </p:sp>
        <p:sp>
          <p:nvSpPr>
            <p:cNvPr id="33" name="Rectangle 444">
              <a:extLst>
                <a:ext uri="{FF2B5EF4-FFF2-40B4-BE49-F238E27FC236}">
                  <a16:creationId xmlns:a16="http://schemas.microsoft.com/office/drawing/2014/main" id="{0682E2B0-5DD1-4E5B-11E8-A01675182F07}"/>
                </a:ext>
              </a:extLst>
            </p:cNvPr>
            <p:cNvSpPr/>
            <p:nvPr/>
          </p:nvSpPr>
          <p:spPr>
            <a:xfrm>
              <a:off x="9492868" y="2277510"/>
              <a:ext cx="517257" cy="422616"/>
            </a:xfrm>
            <a:prstGeom prst="rect">
              <a:avLst/>
            </a:prstGeom>
          </p:spPr>
          <p:txBody>
            <a:bodyPr wrap="none" lIns="0" tIns="0" rIns="0" bIns="0">
              <a:spAutoFit/>
            </a:bodyPr>
            <a:lstStyle/>
            <a:p>
              <a:pPr marL="0"/>
              <a:r>
                <a:rPr lang="en-GB" sz="1403" b="1" i="0" spc="0" baseline="0">
                  <a:solidFill>
                    <a:srgbClr val="225B61"/>
                  </a:solidFill>
                </a:rPr>
                <a:t>Power</a:t>
              </a:r>
            </a:p>
            <a:p>
              <a:pPr marL="173735">
                <a:lnSpc>
                  <a:spcPts val="1679"/>
                </a:lnSpc>
              </a:pPr>
              <a:r>
                <a:rPr lang="en-GB" sz="1403" b="1" i="0" spc="0" baseline="0">
                  <a:solidFill>
                    <a:srgbClr val="225B61"/>
                  </a:solidFill>
                </a:rPr>
                <a:t>BI</a:t>
              </a:r>
            </a:p>
          </p:txBody>
        </p:sp>
        <p:sp>
          <p:nvSpPr>
            <p:cNvPr id="34" name="Rectangle 445">
              <a:extLst>
                <a:ext uri="{FF2B5EF4-FFF2-40B4-BE49-F238E27FC236}">
                  <a16:creationId xmlns:a16="http://schemas.microsoft.com/office/drawing/2014/main" id="{94CBB44D-71F7-748A-FE59-F3EBF0C0DEAF}"/>
                </a:ext>
              </a:extLst>
            </p:cNvPr>
            <p:cNvSpPr/>
            <p:nvPr/>
          </p:nvSpPr>
          <p:spPr>
            <a:xfrm>
              <a:off x="10794888" y="2170830"/>
              <a:ext cx="885371" cy="640625"/>
            </a:xfrm>
            <a:prstGeom prst="rect">
              <a:avLst/>
            </a:prstGeom>
          </p:spPr>
          <p:txBody>
            <a:bodyPr wrap="none" lIns="0" tIns="0" rIns="0" bIns="0">
              <a:spAutoFit/>
            </a:bodyPr>
            <a:lstStyle/>
            <a:p>
              <a:pPr marL="30480"/>
              <a:r>
                <a:rPr lang="en-GB" sz="1403" b="1" i="0" spc="0" baseline="0">
                  <a:solidFill>
                    <a:srgbClr val="225B61"/>
                  </a:solidFill>
                </a:rPr>
                <a:t>Partner &amp; </a:t>
              </a:r>
            </a:p>
            <a:p>
              <a:pPr marL="77723">
                <a:lnSpc>
                  <a:spcPts val="1679"/>
                </a:lnSpc>
              </a:pPr>
              <a:r>
                <a:rPr lang="en-GB" sz="1403" b="1" i="0" spc="0" baseline="0">
                  <a:solidFill>
                    <a:srgbClr val="225B61"/>
                  </a:solidFill>
                </a:rPr>
                <a:t>Industry </a:t>
              </a:r>
            </a:p>
            <a:p>
              <a:pPr marL="0">
                <a:lnSpc>
                  <a:spcPts val="1679"/>
                </a:lnSpc>
              </a:pPr>
              <a:r>
                <a:rPr lang="en-GB" sz="1403" b="1" i="0" spc="0" baseline="0">
                  <a:solidFill>
                    <a:srgbClr val="225B61"/>
                  </a:solidFill>
                </a:rPr>
                <a:t>workloads</a:t>
              </a:r>
            </a:p>
          </p:txBody>
        </p:sp>
        <p:sp>
          <p:nvSpPr>
            <p:cNvPr id="38" name="Freeform 417">
              <a:extLst>
                <a:ext uri="{FF2B5EF4-FFF2-40B4-BE49-F238E27FC236}">
                  <a16:creationId xmlns:a16="http://schemas.microsoft.com/office/drawing/2014/main" id="{BB8F0EB8-FADB-0464-CD0C-73FE06636BD4}"/>
                </a:ext>
              </a:extLst>
            </p:cNvPr>
            <p:cNvSpPr/>
            <p:nvPr/>
          </p:nvSpPr>
          <p:spPr>
            <a:xfrm>
              <a:off x="7551359" y="1586163"/>
              <a:ext cx="1440000" cy="1334389"/>
            </a:xfrm>
            <a:custGeom>
              <a:avLst/>
              <a:gdLst/>
              <a:ahLst/>
              <a:cxnLst/>
              <a:rect l="0" t="0" r="0" b="0"/>
              <a:pathLst>
                <a:path w="1435989" h="1334389">
                  <a:moveTo>
                    <a:pt x="0" y="72010"/>
                  </a:moveTo>
                  <a:cubicBezTo>
                    <a:pt x="0" y="32258"/>
                    <a:pt x="32259" y="0"/>
                    <a:pt x="72136" y="0"/>
                  </a:cubicBezTo>
                  <a:lnTo>
                    <a:pt x="1363853" y="0"/>
                  </a:lnTo>
                  <a:cubicBezTo>
                    <a:pt x="1403732" y="0"/>
                    <a:pt x="1435989" y="32258"/>
                    <a:pt x="1435989" y="72010"/>
                  </a:cubicBezTo>
                  <a:lnTo>
                    <a:pt x="1435989" y="1262381"/>
                  </a:lnTo>
                  <a:cubicBezTo>
                    <a:pt x="1435989" y="1302131"/>
                    <a:pt x="1403732" y="1334389"/>
                    <a:pt x="1363853" y="1334389"/>
                  </a:cubicBezTo>
                  <a:lnTo>
                    <a:pt x="72136" y="1334389"/>
                  </a:lnTo>
                  <a:cubicBezTo>
                    <a:pt x="32259" y="1334389"/>
                    <a:pt x="0" y="1302131"/>
                    <a:pt x="0" y="1262381"/>
                  </a:cubicBezTo>
                  <a:close/>
                  <a:moveTo>
                    <a:pt x="-3589147" y="4962271"/>
                  </a:moveTo>
                </a:path>
              </a:pathLst>
            </a:custGeom>
            <a:solidFill>
              <a:schemeClr val="bg2">
                <a:lumMod val="90000"/>
                <a:alpha val="94117"/>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pic>
          <p:nvPicPr>
            <p:cNvPr id="39" name="Picture 430">
              <a:extLst>
                <a:ext uri="{FF2B5EF4-FFF2-40B4-BE49-F238E27FC236}">
                  <a16:creationId xmlns:a16="http://schemas.microsoft.com/office/drawing/2014/main" id="{D4A2B05C-20A3-FE7A-4D41-50C128F7218E}"/>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a:xfrm>
              <a:off x="8029805" y="1770496"/>
              <a:ext cx="396000" cy="396000"/>
            </a:xfrm>
            <a:prstGeom prst="rect">
              <a:avLst/>
            </a:prstGeom>
            <a:noFill/>
          </p:spPr>
        </p:pic>
        <p:sp>
          <p:nvSpPr>
            <p:cNvPr id="40" name="Rectangle 444">
              <a:extLst>
                <a:ext uri="{FF2B5EF4-FFF2-40B4-BE49-F238E27FC236}">
                  <a16:creationId xmlns:a16="http://schemas.microsoft.com/office/drawing/2014/main" id="{7CAC2310-A4DC-9AF9-7FA1-FF81B142FA9F}"/>
                </a:ext>
              </a:extLst>
            </p:cNvPr>
            <p:cNvSpPr/>
            <p:nvPr/>
          </p:nvSpPr>
          <p:spPr>
            <a:xfrm>
              <a:off x="7849769" y="2380643"/>
              <a:ext cx="866071" cy="215893"/>
            </a:xfrm>
            <a:prstGeom prst="rect">
              <a:avLst/>
            </a:prstGeom>
          </p:spPr>
          <p:txBody>
            <a:bodyPr wrap="none" lIns="0" tIns="0" rIns="0" bIns="0">
              <a:spAutoFit/>
            </a:bodyPr>
            <a:lstStyle/>
            <a:p>
              <a:pPr marL="0"/>
              <a:r>
                <a:rPr lang="en-GB" sz="1403" b="1" i="0" spc="0" baseline="0">
                  <a:solidFill>
                    <a:srgbClr val="225B61"/>
                  </a:solidFill>
                </a:rPr>
                <a:t>Databases</a:t>
              </a:r>
            </a:p>
          </p:txBody>
        </p:sp>
        <p:sp>
          <p:nvSpPr>
            <p:cNvPr id="41" name="Freeform 433">
              <a:extLst>
                <a:ext uri="{FF2B5EF4-FFF2-40B4-BE49-F238E27FC236}">
                  <a16:creationId xmlns:a16="http://schemas.microsoft.com/office/drawing/2014/main" id="{2677031E-71CD-D3D3-BAD7-CFE5306DD34B}"/>
                </a:ext>
              </a:extLst>
            </p:cNvPr>
            <p:cNvSpPr/>
            <p:nvPr/>
          </p:nvSpPr>
          <p:spPr>
            <a:xfrm>
              <a:off x="10491213" y="1579833"/>
              <a:ext cx="1440000" cy="1334389"/>
            </a:xfrm>
            <a:custGeom>
              <a:avLst/>
              <a:gdLst/>
              <a:ahLst/>
              <a:cxnLst/>
              <a:rect l="0" t="0" r="0" b="0"/>
              <a:pathLst>
                <a:path w="1435862" h="1334389">
                  <a:moveTo>
                    <a:pt x="0" y="72010"/>
                  </a:moveTo>
                  <a:cubicBezTo>
                    <a:pt x="0" y="32258"/>
                    <a:pt x="32258" y="0"/>
                    <a:pt x="72009" y="0"/>
                  </a:cubicBezTo>
                  <a:lnTo>
                    <a:pt x="1363852" y="0"/>
                  </a:lnTo>
                  <a:cubicBezTo>
                    <a:pt x="1403603" y="0"/>
                    <a:pt x="1435862" y="32258"/>
                    <a:pt x="1435862" y="72010"/>
                  </a:cubicBezTo>
                  <a:lnTo>
                    <a:pt x="1435862" y="1262381"/>
                  </a:lnTo>
                  <a:cubicBezTo>
                    <a:pt x="1435862" y="1302131"/>
                    <a:pt x="1403603" y="1334389"/>
                    <a:pt x="1363852" y="1334389"/>
                  </a:cubicBezTo>
                  <a:lnTo>
                    <a:pt x="72009" y="1334389"/>
                  </a:lnTo>
                  <a:cubicBezTo>
                    <a:pt x="32258" y="1334389"/>
                    <a:pt x="0" y="1302131"/>
                    <a:pt x="0" y="1262381"/>
                  </a:cubicBezTo>
                  <a:close/>
                  <a:moveTo>
                    <a:pt x="-5139945" y="4962271"/>
                  </a:moveTo>
                </a:path>
              </a:pathLst>
            </a:custGeom>
            <a:noFill/>
            <a:ln w="12700" cap="flat" cmpd="sng">
              <a:solidFill>
                <a:srgbClr val="818181">
                  <a:alpha val="100000"/>
                </a:srgbClr>
              </a:solidFill>
              <a:custDash>
                <a:ds d="400000" sp="300000"/>
              </a:custDash>
              <a:miter lim="127000"/>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52" name="Freeform 407">
              <a:extLst>
                <a:ext uri="{FF2B5EF4-FFF2-40B4-BE49-F238E27FC236}">
                  <a16:creationId xmlns:a16="http://schemas.microsoft.com/office/drawing/2014/main" id="{95FCB840-5D6D-8605-108E-CE2EAE168743}"/>
                </a:ext>
              </a:extLst>
            </p:cNvPr>
            <p:cNvSpPr/>
            <p:nvPr/>
          </p:nvSpPr>
          <p:spPr>
            <a:xfrm>
              <a:off x="181891" y="3293407"/>
              <a:ext cx="4527190" cy="3079530"/>
            </a:xfrm>
            <a:custGeom>
              <a:avLst/>
              <a:gdLst/>
              <a:ahLst/>
              <a:cxnLst/>
              <a:rect l="0" t="0" r="0" b="0"/>
              <a:pathLst>
                <a:path w="1435863" h="1334389">
                  <a:moveTo>
                    <a:pt x="0" y="72010"/>
                  </a:moveTo>
                  <a:cubicBezTo>
                    <a:pt x="0" y="32258"/>
                    <a:pt x="32259" y="0"/>
                    <a:pt x="72048" y="0"/>
                  </a:cubicBezTo>
                  <a:lnTo>
                    <a:pt x="1363854" y="0"/>
                  </a:lnTo>
                  <a:cubicBezTo>
                    <a:pt x="1403604" y="0"/>
                    <a:pt x="1435863" y="32258"/>
                    <a:pt x="1435863" y="72010"/>
                  </a:cubicBezTo>
                  <a:lnTo>
                    <a:pt x="1435863" y="1262381"/>
                  </a:lnTo>
                  <a:cubicBezTo>
                    <a:pt x="1435863" y="1302131"/>
                    <a:pt x="1403604" y="1334389"/>
                    <a:pt x="1363854" y="1334389"/>
                  </a:cubicBezTo>
                  <a:lnTo>
                    <a:pt x="72048" y="1334389"/>
                  </a:lnTo>
                  <a:cubicBezTo>
                    <a:pt x="32259" y="1334389"/>
                    <a:pt x="0" y="1302131"/>
                    <a:pt x="0" y="1262381"/>
                  </a:cubicBezTo>
                  <a:close/>
                  <a:moveTo>
                    <a:pt x="4164330" y="4962271"/>
                  </a:moveTo>
                </a:path>
              </a:pathLst>
            </a:custGeom>
            <a:solidFill>
              <a:schemeClr val="bg2">
                <a:lumMod val="90000"/>
                <a:alpha val="94117"/>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dirty="0"/>
            </a:p>
          </p:txBody>
        </p:sp>
        <p:sp>
          <p:nvSpPr>
            <p:cNvPr id="53" name="Freeform 407">
              <a:extLst>
                <a:ext uri="{FF2B5EF4-FFF2-40B4-BE49-F238E27FC236}">
                  <a16:creationId xmlns:a16="http://schemas.microsoft.com/office/drawing/2014/main" id="{92EDD37F-186F-613D-34F5-B27A00D84585}"/>
                </a:ext>
              </a:extLst>
            </p:cNvPr>
            <p:cNvSpPr/>
            <p:nvPr/>
          </p:nvSpPr>
          <p:spPr>
            <a:xfrm>
              <a:off x="4851809" y="3279539"/>
              <a:ext cx="4527190" cy="3079530"/>
            </a:xfrm>
            <a:custGeom>
              <a:avLst/>
              <a:gdLst/>
              <a:ahLst/>
              <a:cxnLst/>
              <a:rect l="0" t="0" r="0" b="0"/>
              <a:pathLst>
                <a:path w="1435863" h="1334389">
                  <a:moveTo>
                    <a:pt x="0" y="72010"/>
                  </a:moveTo>
                  <a:cubicBezTo>
                    <a:pt x="0" y="32258"/>
                    <a:pt x="32259" y="0"/>
                    <a:pt x="72048" y="0"/>
                  </a:cubicBezTo>
                  <a:lnTo>
                    <a:pt x="1363854" y="0"/>
                  </a:lnTo>
                  <a:cubicBezTo>
                    <a:pt x="1403604" y="0"/>
                    <a:pt x="1435863" y="32258"/>
                    <a:pt x="1435863" y="72010"/>
                  </a:cubicBezTo>
                  <a:lnTo>
                    <a:pt x="1435863" y="1262381"/>
                  </a:lnTo>
                  <a:cubicBezTo>
                    <a:pt x="1435863" y="1302131"/>
                    <a:pt x="1403604" y="1334389"/>
                    <a:pt x="1363854" y="1334389"/>
                  </a:cubicBezTo>
                  <a:lnTo>
                    <a:pt x="72048" y="1334389"/>
                  </a:lnTo>
                  <a:cubicBezTo>
                    <a:pt x="32259" y="1334389"/>
                    <a:pt x="0" y="1302131"/>
                    <a:pt x="0" y="1262381"/>
                  </a:cubicBezTo>
                  <a:close/>
                  <a:moveTo>
                    <a:pt x="4164330" y="4962271"/>
                  </a:moveTo>
                </a:path>
              </a:pathLst>
            </a:custGeom>
            <a:solidFill>
              <a:schemeClr val="bg2">
                <a:lumMod val="90000"/>
                <a:alpha val="94117"/>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grpSp>
      <p:sp>
        <p:nvSpPr>
          <p:cNvPr id="55" name="TextBox 54">
            <a:extLst>
              <a:ext uri="{FF2B5EF4-FFF2-40B4-BE49-F238E27FC236}">
                <a16:creationId xmlns:a16="http://schemas.microsoft.com/office/drawing/2014/main" id="{EB0119E2-FB20-87B9-C979-255C54C6D4A3}"/>
              </a:ext>
            </a:extLst>
          </p:cNvPr>
          <p:cNvSpPr txBox="1"/>
          <p:nvPr/>
        </p:nvSpPr>
        <p:spPr>
          <a:xfrm>
            <a:off x="1720578" y="3454774"/>
            <a:ext cx="1645101" cy="369332"/>
          </a:xfrm>
          <a:prstGeom prst="rect">
            <a:avLst/>
          </a:prstGeom>
          <a:noFill/>
        </p:spPr>
        <p:txBody>
          <a:bodyPr wrap="square">
            <a:spAutoFit/>
          </a:bodyPr>
          <a:lstStyle/>
          <a:p>
            <a:pPr algn="ctr"/>
            <a:r>
              <a:rPr lang="en-US" b="1" dirty="0"/>
              <a:t>Workspace A</a:t>
            </a:r>
            <a:endParaRPr lang="en-GB" b="1" dirty="0"/>
          </a:p>
        </p:txBody>
      </p:sp>
      <p:sp>
        <p:nvSpPr>
          <p:cNvPr id="56" name="TextBox 55">
            <a:extLst>
              <a:ext uri="{FF2B5EF4-FFF2-40B4-BE49-F238E27FC236}">
                <a16:creationId xmlns:a16="http://schemas.microsoft.com/office/drawing/2014/main" id="{30399F70-967F-0EC2-8DD0-4052999B3B5C}"/>
              </a:ext>
            </a:extLst>
          </p:cNvPr>
          <p:cNvSpPr txBox="1"/>
          <p:nvPr/>
        </p:nvSpPr>
        <p:spPr>
          <a:xfrm>
            <a:off x="6033810" y="3454774"/>
            <a:ext cx="1645101" cy="369332"/>
          </a:xfrm>
          <a:prstGeom prst="rect">
            <a:avLst/>
          </a:prstGeom>
          <a:noFill/>
        </p:spPr>
        <p:txBody>
          <a:bodyPr wrap="square">
            <a:spAutoFit/>
          </a:bodyPr>
          <a:lstStyle/>
          <a:p>
            <a:pPr algn="ctr"/>
            <a:r>
              <a:rPr lang="en-US" b="1" dirty="0"/>
              <a:t>Workspace B</a:t>
            </a:r>
            <a:endParaRPr lang="en-GB" b="1" dirty="0"/>
          </a:p>
        </p:txBody>
      </p:sp>
      <p:sp>
        <p:nvSpPr>
          <p:cNvPr id="57" name="TextBox 56">
            <a:extLst>
              <a:ext uri="{FF2B5EF4-FFF2-40B4-BE49-F238E27FC236}">
                <a16:creationId xmlns:a16="http://schemas.microsoft.com/office/drawing/2014/main" id="{569AD031-3BED-E74B-851E-DECC6571F760}"/>
              </a:ext>
            </a:extLst>
          </p:cNvPr>
          <p:cNvSpPr txBox="1"/>
          <p:nvPr/>
        </p:nvSpPr>
        <p:spPr>
          <a:xfrm>
            <a:off x="1166285" y="4338874"/>
            <a:ext cx="3277285" cy="646331"/>
          </a:xfrm>
          <a:prstGeom prst="rect">
            <a:avLst/>
          </a:prstGeom>
          <a:noFill/>
        </p:spPr>
        <p:txBody>
          <a:bodyPr wrap="square">
            <a:spAutoFit/>
          </a:bodyPr>
          <a:lstStyle/>
          <a:p>
            <a:pPr marL="285750" indent="-285750">
              <a:buFont typeface="Wingdings" panose="05000000000000000000" pitchFamily="2" charset="2"/>
              <a:buChar char="§"/>
            </a:pPr>
            <a:r>
              <a:rPr lang="en-US" dirty="0"/>
              <a:t>Contains all items</a:t>
            </a:r>
          </a:p>
          <a:p>
            <a:pPr marL="285750" indent="-285750">
              <a:buFont typeface="Wingdings" panose="05000000000000000000" pitchFamily="2" charset="2"/>
              <a:buChar char="§"/>
            </a:pPr>
            <a:r>
              <a:rPr lang="en-US" dirty="0"/>
              <a:t>Reports, </a:t>
            </a:r>
            <a:r>
              <a:rPr lang="en-US" dirty="0" err="1"/>
              <a:t>Lakehouses</a:t>
            </a:r>
            <a:r>
              <a:rPr lang="en-US" dirty="0"/>
              <a:t>, etc. </a:t>
            </a:r>
            <a:endParaRPr lang="en-GB" dirty="0"/>
          </a:p>
        </p:txBody>
      </p:sp>
      <p:sp>
        <p:nvSpPr>
          <p:cNvPr id="58" name="TextBox 57">
            <a:extLst>
              <a:ext uri="{FF2B5EF4-FFF2-40B4-BE49-F238E27FC236}">
                <a16:creationId xmlns:a16="http://schemas.microsoft.com/office/drawing/2014/main" id="{033DE500-76F4-549B-0B19-344A17697582}"/>
              </a:ext>
            </a:extLst>
          </p:cNvPr>
          <p:cNvSpPr txBox="1"/>
          <p:nvPr/>
        </p:nvSpPr>
        <p:spPr>
          <a:xfrm>
            <a:off x="5149933" y="4326153"/>
            <a:ext cx="3708381" cy="923330"/>
          </a:xfrm>
          <a:prstGeom prst="rect">
            <a:avLst/>
          </a:prstGeom>
          <a:noFill/>
        </p:spPr>
        <p:txBody>
          <a:bodyPr wrap="square">
            <a:spAutoFit/>
          </a:bodyPr>
          <a:lstStyle/>
          <a:p>
            <a:pPr marL="285750" indent="-285750">
              <a:buFont typeface="Wingdings" panose="05000000000000000000" pitchFamily="2" charset="2"/>
              <a:buChar char="§"/>
            </a:pPr>
            <a:r>
              <a:rPr lang="en-US" dirty="0"/>
              <a:t>Set up users and Permissions </a:t>
            </a:r>
          </a:p>
          <a:p>
            <a:pPr marL="285750" indent="-285750">
              <a:buFont typeface="Wingdings" panose="05000000000000000000" pitchFamily="2" charset="2"/>
              <a:buChar char="§"/>
            </a:pPr>
            <a:r>
              <a:rPr lang="en-US" dirty="0"/>
              <a:t>Objects can be shared across workspaces</a:t>
            </a:r>
            <a:endParaRPr lang="en-GB" dirty="0"/>
          </a:p>
        </p:txBody>
      </p:sp>
      <p:sp>
        <p:nvSpPr>
          <p:cNvPr id="60" name="TextBox 59">
            <a:extLst>
              <a:ext uri="{FF2B5EF4-FFF2-40B4-BE49-F238E27FC236}">
                <a16:creationId xmlns:a16="http://schemas.microsoft.com/office/drawing/2014/main" id="{F60A797D-8C1E-2DFC-D9D8-4973E242EB46}"/>
              </a:ext>
            </a:extLst>
          </p:cNvPr>
          <p:cNvSpPr txBox="1"/>
          <p:nvPr/>
        </p:nvSpPr>
        <p:spPr>
          <a:xfrm>
            <a:off x="9432689" y="3711408"/>
            <a:ext cx="2098899" cy="1200329"/>
          </a:xfrm>
          <a:prstGeom prst="rect">
            <a:avLst/>
          </a:prstGeom>
          <a:noFill/>
        </p:spPr>
        <p:txBody>
          <a:bodyPr wrap="square">
            <a:spAutoFit/>
          </a:bodyPr>
          <a:lstStyle/>
          <a:p>
            <a:pPr marL="0" indent="0">
              <a:buNone/>
            </a:pPr>
            <a:r>
              <a:rPr lang="en-US" sz="1800" b="1" dirty="0">
                <a:latin typeface="+mn-lt"/>
              </a:rPr>
              <a:t>Workspaces can be thought of as folders within </a:t>
            </a:r>
            <a:r>
              <a:rPr lang="en-US" sz="1800" b="1" dirty="0" err="1">
                <a:latin typeface="+mn-lt"/>
              </a:rPr>
              <a:t>OneLake</a:t>
            </a:r>
            <a:endParaRPr lang="en-US" sz="1800" b="1" dirty="0">
              <a:latin typeface="+mn-lt"/>
            </a:endParaRPr>
          </a:p>
        </p:txBody>
      </p:sp>
    </p:spTree>
    <p:extLst>
      <p:ext uri="{BB962C8B-B14F-4D97-AF65-F5344CB8AC3E}">
        <p14:creationId xmlns:p14="http://schemas.microsoft.com/office/powerpoint/2010/main" val="24714766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4E6E82-BB21-C06D-043A-43F9880D8BE2}"/>
            </a:ext>
          </a:extLst>
        </p:cNvPr>
        <p:cNvGrpSpPr/>
        <p:nvPr/>
      </p:nvGrpSpPr>
      <p:grpSpPr>
        <a:xfrm>
          <a:off x="0" y="0"/>
          <a:ext cx="0" cy="0"/>
          <a:chOff x="0" y="0"/>
          <a:chExt cx="0" cy="0"/>
        </a:xfrm>
      </p:grpSpPr>
      <p:pic>
        <p:nvPicPr>
          <p:cNvPr id="2" name="Picture 370">
            <a:extLst>
              <a:ext uri="{FF2B5EF4-FFF2-40B4-BE49-F238E27FC236}">
                <a16:creationId xmlns:a16="http://schemas.microsoft.com/office/drawing/2014/main" id="{B3D5FF29-FBC8-5651-23F2-1D27908B364B}"/>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a:xfrm>
            <a:off x="676077" y="464829"/>
            <a:ext cx="1800000" cy="1800000"/>
          </a:xfrm>
          <a:prstGeom prst="rect">
            <a:avLst/>
          </a:prstGeom>
          <a:noFill/>
        </p:spPr>
      </p:pic>
      <p:sp>
        <p:nvSpPr>
          <p:cNvPr id="8" name="TextBox 7">
            <a:extLst>
              <a:ext uri="{FF2B5EF4-FFF2-40B4-BE49-F238E27FC236}">
                <a16:creationId xmlns:a16="http://schemas.microsoft.com/office/drawing/2014/main" id="{269AB701-01DC-6F7E-A136-9F800C312B3E}"/>
              </a:ext>
            </a:extLst>
          </p:cNvPr>
          <p:cNvSpPr txBox="1"/>
          <p:nvPr/>
        </p:nvSpPr>
        <p:spPr>
          <a:xfrm>
            <a:off x="676077" y="2954459"/>
            <a:ext cx="6094428" cy="1569660"/>
          </a:xfrm>
          <a:prstGeom prst="rect">
            <a:avLst/>
          </a:prstGeom>
          <a:noFill/>
        </p:spPr>
        <p:txBody>
          <a:bodyPr wrap="square">
            <a:spAutoFit/>
          </a:bodyPr>
          <a:lstStyle/>
          <a:p>
            <a:r>
              <a:rPr lang="en-US" sz="4800" dirty="0">
                <a:solidFill>
                  <a:schemeClr val="bg1"/>
                </a:solidFill>
                <a:latin typeface="Arial" panose="020B0604020202020204" pitchFamily="34" charset="0"/>
                <a:cs typeface="Arial" panose="020B0604020202020204" pitchFamily="34" charset="0"/>
              </a:rPr>
              <a:t>Fabric Persona and Workloads</a:t>
            </a:r>
            <a:endParaRPr lang="en-GB" sz="48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64754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4C1268-009F-49F0-5DBD-177D56056E85}"/>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837CBB4E-4208-5074-5773-EB68DA0B17E0}"/>
              </a:ext>
            </a:extLst>
          </p:cNvPr>
          <p:cNvSpPr/>
          <p:nvPr/>
        </p:nvSpPr>
        <p:spPr>
          <a:xfrm>
            <a:off x="6987" y="819150"/>
            <a:ext cx="12185013" cy="6038850"/>
          </a:xfrm>
          <a:prstGeom prst="rect">
            <a:avLst/>
          </a:prstGeom>
          <a:solidFill>
            <a:schemeClr val="bg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IN" sz="1200" dirty="0">
              <a:solidFill>
                <a:schemeClr val="tx1"/>
              </a:solidFill>
              <a:latin typeface="EYInterstate Light" panose="02000506000000020004" pitchFamily="2" charset="0"/>
            </a:endParaRPr>
          </a:p>
        </p:txBody>
      </p:sp>
      <p:sp>
        <p:nvSpPr>
          <p:cNvPr id="3" name="Title 1">
            <a:extLst>
              <a:ext uri="{FF2B5EF4-FFF2-40B4-BE49-F238E27FC236}">
                <a16:creationId xmlns:a16="http://schemas.microsoft.com/office/drawing/2014/main" id="{560083B0-AB05-D5AD-4A72-1CEE1CB9AFE0}"/>
              </a:ext>
            </a:extLst>
          </p:cNvPr>
          <p:cNvSpPr>
            <a:spLocks noGrp="1"/>
          </p:cNvSpPr>
          <p:nvPr>
            <p:ph type="title"/>
          </p:nvPr>
        </p:nvSpPr>
        <p:spPr>
          <a:xfrm>
            <a:off x="600258" y="284424"/>
            <a:ext cx="10271539" cy="369332"/>
          </a:xfrm>
        </p:spPr>
        <p:txBody>
          <a:bodyPr/>
          <a:lstStyle/>
          <a:p>
            <a:r>
              <a:rPr lang="en-IN" b="1" dirty="0">
                <a:solidFill>
                  <a:schemeClr val="accent2"/>
                </a:solidFill>
                <a:latin typeface="Arial" panose="020B0604020202020204" pitchFamily="34" charset="0"/>
              </a:rPr>
              <a:t>What we will cover</a:t>
            </a:r>
          </a:p>
        </p:txBody>
      </p:sp>
      <p:graphicFrame>
        <p:nvGraphicFramePr>
          <p:cNvPr id="6" name="Table 5">
            <a:extLst>
              <a:ext uri="{FF2B5EF4-FFF2-40B4-BE49-F238E27FC236}">
                <a16:creationId xmlns:a16="http://schemas.microsoft.com/office/drawing/2014/main" id="{8013B673-9631-51A3-F757-FAA213AFC1A8}"/>
              </a:ext>
            </a:extLst>
          </p:cNvPr>
          <p:cNvGraphicFramePr>
            <a:graphicFrameLocks noGrp="1"/>
          </p:cNvGraphicFramePr>
          <p:nvPr>
            <p:extLst>
              <p:ext uri="{D42A27DB-BD31-4B8C-83A1-F6EECF244321}">
                <p14:modId xmlns:p14="http://schemas.microsoft.com/office/powerpoint/2010/main" val="4157614332"/>
              </p:ext>
            </p:extLst>
          </p:nvPr>
        </p:nvGraphicFramePr>
        <p:xfrm>
          <a:off x="600257" y="1417524"/>
          <a:ext cx="10683628" cy="4714074"/>
        </p:xfrm>
        <a:graphic>
          <a:graphicData uri="http://schemas.openxmlformats.org/drawingml/2006/table">
            <a:tbl>
              <a:tblPr firstRow="1" bandRow="1">
                <a:tableStyleId>{5C22544A-7EE6-4342-B048-85BDC9FD1C3A}</a:tableStyleId>
              </a:tblPr>
              <a:tblGrid>
                <a:gridCol w="2128138">
                  <a:extLst>
                    <a:ext uri="{9D8B030D-6E8A-4147-A177-3AD203B41FA5}">
                      <a16:colId xmlns:a16="http://schemas.microsoft.com/office/drawing/2014/main" val="1335302057"/>
                    </a:ext>
                  </a:extLst>
                </a:gridCol>
                <a:gridCol w="8555490">
                  <a:extLst>
                    <a:ext uri="{9D8B030D-6E8A-4147-A177-3AD203B41FA5}">
                      <a16:colId xmlns:a16="http://schemas.microsoft.com/office/drawing/2014/main" val="1161832113"/>
                    </a:ext>
                  </a:extLst>
                </a:gridCol>
              </a:tblGrid>
              <a:tr h="391706">
                <a:tc>
                  <a:txBody>
                    <a:bodyPr/>
                    <a:lstStyle/>
                    <a:p>
                      <a:r>
                        <a:rPr lang="en-US" sz="2000" dirty="0">
                          <a:solidFill>
                            <a:schemeClr val="bg1"/>
                          </a:solidFill>
                          <a:latin typeface="Arial" panose="020B0604020202020204" pitchFamily="34" charset="0"/>
                          <a:cs typeface="Arial" panose="020B0604020202020204" pitchFamily="34" charset="0"/>
                        </a:rPr>
                        <a:t>Session 1 </a:t>
                      </a:r>
                      <a:endParaRPr lang="en-GB" sz="2000" dirty="0">
                        <a:solidFill>
                          <a:schemeClr val="bg1"/>
                        </a:solidFill>
                        <a:latin typeface="Arial" panose="020B0604020202020204" pitchFamily="34" charset="0"/>
                        <a:cs typeface="Arial" panose="020B0604020202020204" pitchFamily="34" charset="0"/>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000" dirty="0">
                          <a:solidFill>
                            <a:schemeClr val="bg1"/>
                          </a:solidFill>
                          <a:latin typeface="Arial" panose="020B0604020202020204" pitchFamily="34" charset="0"/>
                          <a:cs typeface="Arial" panose="020B0604020202020204" pitchFamily="34" charset="0"/>
                        </a:rPr>
                        <a:t>Introduction to Microsoft Fabric</a:t>
                      </a:r>
                      <a:endParaRPr lang="en-GB" sz="2000" dirty="0">
                        <a:solidFill>
                          <a:schemeClr val="bg1"/>
                        </a:solidFill>
                        <a:latin typeface="Arial" panose="020B0604020202020204" pitchFamily="34" charset="0"/>
                        <a:cs typeface="Arial" panose="020B0604020202020204" pitchFamily="34" charset="0"/>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53321939"/>
                  </a:ext>
                </a:extLst>
              </a:tr>
              <a:tr h="391706">
                <a:tc>
                  <a:txBody>
                    <a:bodyPr/>
                    <a:lstStyle/>
                    <a:p>
                      <a:pPr algn="r"/>
                      <a:r>
                        <a:rPr lang="en-US" dirty="0">
                          <a:solidFill>
                            <a:schemeClr val="bg1">
                              <a:lumMod val="50000"/>
                            </a:schemeClr>
                          </a:solidFill>
                          <a:latin typeface="Arial" panose="020B0604020202020204" pitchFamily="34" charset="0"/>
                          <a:cs typeface="Arial" panose="020B0604020202020204" pitchFamily="34" charset="0"/>
                        </a:rPr>
                        <a:t>A</a:t>
                      </a:r>
                      <a:endParaRPr lang="en-GB" dirty="0">
                        <a:solidFill>
                          <a:schemeClr val="bg1">
                            <a:lumMod val="50000"/>
                          </a:schemeClr>
                        </a:solidFill>
                        <a:latin typeface="Arial" panose="020B0604020202020204" pitchFamily="34" charset="0"/>
                        <a:cs typeface="Arial" panose="020B0604020202020204" pitchFamily="34" charset="0"/>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bg1">
                              <a:lumMod val="50000"/>
                            </a:schemeClr>
                          </a:solidFill>
                          <a:latin typeface="Arial" panose="020B0604020202020204" pitchFamily="34" charset="0"/>
                          <a:cs typeface="Arial" panose="020B0604020202020204" pitchFamily="34" charset="0"/>
                        </a:rPr>
                        <a:t>Challenges Faced by different data professionals </a:t>
                      </a:r>
                      <a:endParaRPr lang="en-GB" dirty="0">
                        <a:solidFill>
                          <a:schemeClr val="bg1">
                            <a:lumMod val="50000"/>
                          </a:schemeClr>
                        </a:solidFill>
                        <a:latin typeface="Arial" panose="020B0604020202020204" pitchFamily="34" charset="0"/>
                        <a:cs typeface="Arial" panose="020B0604020202020204" pitchFamily="34" charset="0"/>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59411115"/>
                  </a:ext>
                </a:extLst>
              </a:tr>
              <a:tr h="391706">
                <a:tc>
                  <a:txBody>
                    <a:bodyPr/>
                    <a:lstStyle/>
                    <a:p>
                      <a:pPr algn="r"/>
                      <a:r>
                        <a:rPr lang="en-US" dirty="0">
                          <a:solidFill>
                            <a:schemeClr val="bg1">
                              <a:lumMod val="50000"/>
                            </a:schemeClr>
                          </a:solidFill>
                          <a:latin typeface="Arial" panose="020B0604020202020204" pitchFamily="34" charset="0"/>
                          <a:cs typeface="Arial" panose="020B0604020202020204" pitchFamily="34" charset="0"/>
                        </a:rPr>
                        <a:t>B</a:t>
                      </a:r>
                      <a:endParaRPr lang="en-GB" dirty="0">
                        <a:solidFill>
                          <a:schemeClr val="bg1">
                            <a:lumMod val="50000"/>
                          </a:schemeClr>
                        </a:solidFill>
                        <a:latin typeface="Arial" panose="020B0604020202020204" pitchFamily="34" charset="0"/>
                        <a:cs typeface="Arial" panose="020B0604020202020204" pitchFamily="34" charset="0"/>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bg1">
                              <a:lumMod val="50000"/>
                            </a:schemeClr>
                          </a:solidFill>
                          <a:latin typeface="Arial" panose="020B0604020202020204" pitchFamily="34" charset="0"/>
                          <a:cs typeface="Arial" panose="020B0604020202020204" pitchFamily="34" charset="0"/>
                        </a:rPr>
                        <a:t>What is Fabric</a:t>
                      </a:r>
                      <a:endParaRPr lang="en-GB" dirty="0">
                        <a:solidFill>
                          <a:schemeClr val="bg1">
                            <a:lumMod val="50000"/>
                          </a:schemeClr>
                        </a:solidFill>
                        <a:latin typeface="Arial" panose="020B0604020202020204" pitchFamily="34" charset="0"/>
                        <a:cs typeface="Arial" panose="020B0604020202020204" pitchFamily="34" charset="0"/>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43329577"/>
                  </a:ext>
                </a:extLst>
              </a:tr>
              <a:tr h="391706">
                <a:tc>
                  <a:txBody>
                    <a:bodyPr/>
                    <a:lstStyle/>
                    <a:p>
                      <a:pPr algn="r"/>
                      <a:r>
                        <a:rPr lang="en-US" dirty="0">
                          <a:solidFill>
                            <a:schemeClr val="bg1">
                              <a:lumMod val="50000"/>
                            </a:schemeClr>
                          </a:solidFill>
                          <a:latin typeface="Arial" panose="020B0604020202020204" pitchFamily="34" charset="0"/>
                          <a:cs typeface="Arial" panose="020B0604020202020204" pitchFamily="34" charset="0"/>
                        </a:rPr>
                        <a:t>C</a:t>
                      </a:r>
                      <a:endParaRPr lang="en-GB" dirty="0">
                        <a:solidFill>
                          <a:schemeClr val="bg1">
                            <a:lumMod val="50000"/>
                          </a:schemeClr>
                        </a:solidFill>
                        <a:latin typeface="Arial" panose="020B0604020202020204" pitchFamily="34" charset="0"/>
                        <a:cs typeface="Arial" panose="020B0604020202020204" pitchFamily="34" charset="0"/>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bg1">
                              <a:lumMod val="50000"/>
                            </a:schemeClr>
                          </a:solidFill>
                          <a:latin typeface="Arial" panose="020B0604020202020204" pitchFamily="34" charset="0"/>
                          <a:cs typeface="Arial" panose="020B0604020202020204" pitchFamily="34" charset="0"/>
                        </a:rPr>
                        <a:t>The Challenges Fabric Solves </a:t>
                      </a:r>
                      <a:endParaRPr lang="en-GB" dirty="0">
                        <a:solidFill>
                          <a:schemeClr val="bg1">
                            <a:lumMod val="50000"/>
                          </a:schemeClr>
                        </a:solidFill>
                        <a:latin typeface="Arial" panose="020B0604020202020204" pitchFamily="34" charset="0"/>
                        <a:cs typeface="Arial" panose="020B0604020202020204" pitchFamily="34" charset="0"/>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29304148"/>
                  </a:ext>
                </a:extLst>
              </a:tr>
              <a:tr h="391706">
                <a:tc>
                  <a:txBody>
                    <a:bodyPr/>
                    <a:lstStyle/>
                    <a:p>
                      <a:pPr algn="r"/>
                      <a:r>
                        <a:rPr lang="en-US" dirty="0">
                          <a:solidFill>
                            <a:schemeClr val="bg1">
                              <a:lumMod val="50000"/>
                            </a:schemeClr>
                          </a:solidFill>
                          <a:latin typeface="Arial" panose="020B0604020202020204" pitchFamily="34" charset="0"/>
                          <a:cs typeface="Arial" panose="020B0604020202020204" pitchFamily="34" charset="0"/>
                        </a:rPr>
                        <a:t>D</a:t>
                      </a:r>
                      <a:endParaRPr lang="en-GB" dirty="0">
                        <a:solidFill>
                          <a:schemeClr val="bg1">
                            <a:lumMod val="50000"/>
                          </a:schemeClr>
                        </a:solidFill>
                        <a:latin typeface="Arial" panose="020B0604020202020204" pitchFamily="34" charset="0"/>
                        <a:cs typeface="Arial" panose="020B0604020202020204" pitchFamily="34" charset="0"/>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bg1">
                              <a:lumMod val="50000"/>
                            </a:schemeClr>
                          </a:solidFill>
                          <a:latin typeface="Arial" panose="020B0604020202020204" pitchFamily="34" charset="0"/>
                          <a:cs typeface="Arial" panose="020B0604020202020204" pitchFamily="34" charset="0"/>
                        </a:rPr>
                        <a:t>Set Up Fabric  </a:t>
                      </a:r>
                      <a:r>
                        <a:rPr lang="en-US" dirty="0">
                          <a:solidFill>
                            <a:schemeClr val="tx2"/>
                          </a:solidFill>
                          <a:latin typeface="Arial" panose="020B0604020202020204" pitchFamily="34" charset="0"/>
                          <a:cs typeface="Arial" panose="020B0604020202020204" pitchFamily="34" charset="0"/>
                        </a:rPr>
                        <a:t>*</a:t>
                      </a:r>
                      <a:endParaRPr lang="en-GB" dirty="0">
                        <a:solidFill>
                          <a:schemeClr val="tx2"/>
                        </a:solidFill>
                        <a:latin typeface="Arial" panose="020B0604020202020204" pitchFamily="34" charset="0"/>
                        <a:cs typeface="Arial" panose="020B0604020202020204" pitchFamily="34" charset="0"/>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18172053"/>
                  </a:ext>
                </a:extLst>
              </a:tr>
              <a:tr h="391706">
                <a:tc>
                  <a:txBody>
                    <a:bodyPr/>
                    <a:lstStyle/>
                    <a:p>
                      <a:pPr algn="r"/>
                      <a:r>
                        <a:rPr lang="en-US" dirty="0">
                          <a:solidFill>
                            <a:schemeClr val="bg1">
                              <a:lumMod val="50000"/>
                            </a:schemeClr>
                          </a:solidFill>
                          <a:latin typeface="Arial" panose="020B0604020202020204" pitchFamily="34" charset="0"/>
                          <a:cs typeface="Arial" panose="020B0604020202020204" pitchFamily="34" charset="0"/>
                        </a:rPr>
                        <a:t>E</a:t>
                      </a:r>
                      <a:endParaRPr lang="en-GB" dirty="0">
                        <a:solidFill>
                          <a:schemeClr val="bg1">
                            <a:lumMod val="50000"/>
                          </a:schemeClr>
                        </a:solidFill>
                        <a:latin typeface="Arial" panose="020B0604020202020204" pitchFamily="34" charset="0"/>
                        <a:cs typeface="Arial" panose="020B0604020202020204" pitchFamily="34" charset="0"/>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bg1">
                              <a:lumMod val="50000"/>
                            </a:schemeClr>
                          </a:solidFill>
                          <a:latin typeface="Arial" panose="020B0604020202020204" pitchFamily="34" charset="0"/>
                          <a:cs typeface="Arial" panose="020B0604020202020204" pitchFamily="34" charset="0"/>
                        </a:rPr>
                        <a:t>Different Fabric Persona</a:t>
                      </a:r>
                      <a:endParaRPr lang="en-GB" dirty="0">
                        <a:solidFill>
                          <a:schemeClr val="bg1">
                            <a:lumMod val="50000"/>
                          </a:schemeClr>
                        </a:solidFill>
                        <a:latin typeface="Arial" panose="020B0604020202020204" pitchFamily="34" charset="0"/>
                        <a:cs typeface="Arial" panose="020B0604020202020204" pitchFamily="34" charset="0"/>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49206249"/>
                  </a:ext>
                </a:extLst>
              </a:tr>
              <a:tr h="391706">
                <a:tc>
                  <a:txBody>
                    <a:bodyPr/>
                    <a:lstStyle/>
                    <a:p>
                      <a:pPr algn="r"/>
                      <a:r>
                        <a:rPr lang="en-US" dirty="0">
                          <a:solidFill>
                            <a:schemeClr val="bg1">
                              <a:lumMod val="50000"/>
                            </a:schemeClr>
                          </a:solidFill>
                          <a:latin typeface="Arial" panose="020B0604020202020204" pitchFamily="34" charset="0"/>
                          <a:cs typeface="Arial" panose="020B0604020202020204" pitchFamily="34" charset="0"/>
                        </a:rPr>
                        <a:t>F</a:t>
                      </a:r>
                      <a:endParaRPr lang="en-GB" dirty="0">
                        <a:solidFill>
                          <a:schemeClr val="bg1">
                            <a:lumMod val="50000"/>
                          </a:schemeClr>
                        </a:solidFill>
                        <a:latin typeface="Arial" panose="020B0604020202020204" pitchFamily="34" charset="0"/>
                        <a:cs typeface="Arial" panose="020B0604020202020204" pitchFamily="34" charset="0"/>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3943" rtl="0" eaLnBrk="1" fontAlgn="auto" latinLnBrk="0" hangingPunct="1">
                        <a:lnSpc>
                          <a:spcPct val="100000"/>
                        </a:lnSpc>
                        <a:spcBef>
                          <a:spcPts val="0"/>
                        </a:spcBef>
                        <a:spcAft>
                          <a:spcPts val="0"/>
                        </a:spcAft>
                        <a:buClrTx/>
                        <a:buSzTx/>
                        <a:buFontTx/>
                        <a:buNone/>
                        <a:tabLst/>
                        <a:defRPr/>
                      </a:pPr>
                      <a:r>
                        <a:rPr lang="en-GB" dirty="0">
                          <a:solidFill>
                            <a:schemeClr val="bg1">
                              <a:lumMod val="50000"/>
                            </a:schemeClr>
                          </a:solidFill>
                          <a:latin typeface="Arial" panose="020B0604020202020204" pitchFamily="34" charset="0"/>
                          <a:cs typeface="Arial" panose="020B0604020202020204" pitchFamily="34" charset="0"/>
                        </a:rPr>
                        <a:t>Overview of Workloads</a:t>
                      </a: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16627972"/>
                  </a:ext>
                </a:extLst>
              </a:tr>
              <a:tr h="391706">
                <a:tc>
                  <a:txBody>
                    <a:bodyPr/>
                    <a:lstStyle/>
                    <a:p>
                      <a:pPr algn="r"/>
                      <a:r>
                        <a:rPr lang="en-US" dirty="0">
                          <a:solidFill>
                            <a:schemeClr val="bg1">
                              <a:lumMod val="50000"/>
                            </a:schemeClr>
                          </a:solidFill>
                          <a:latin typeface="Arial" panose="020B0604020202020204" pitchFamily="34" charset="0"/>
                          <a:cs typeface="Arial" panose="020B0604020202020204" pitchFamily="34" charset="0"/>
                        </a:rPr>
                        <a:t>G</a:t>
                      </a:r>
                      <a:endParaRPr lang="en-GB" dirty="0">
                        <a:solidFill>
                          <a:schemeClr val="bg1">
                            <a:lumMod val="50000"/>
                          </a:schemeClr>
                        </a:solidFill>
                        <a:latin typeface="Arial" panose="020B0604020202020204" pitchFamily="34" charset="0"/>
                        <a:cs typeface="Arial" panose="020B0604020202020204" pitchFamily="34" charset="0"/>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3943" rtl="0" eaLnBrk="1" fontAlgn="auto" latinLnBrk="0" hangingPunct="1">
                        <a:lnSpc>
                          <a:spcPct val="100000"/>
                        </a:lnSpc>
                        <a:spcBef>
                          <a:spcPts val="0"/>
                        </a:spcBef>
                        <a:spcAft>
                          <a:spcPts val="0"/>
                        </a:spcAft>
                        <a:buClrTx/>
                        <a:buSzTx/>
                        <a:buFontTx/>
                        <a:buNone/>
                        <a:tabLst/>
                        <a:defRPr/>
                      </a:pPr>
                      <a:r>
                        <a:rPr lang="en-US" dirty="0">
                          <a:solidFill>
                            <a:schemeClr val="bg1">
                              <a:lumMod val="50000"/>
                            </a:schemeClr>
                          </a:solidFill>
                          <a:latin typeface="Arial" panose="020B0604020202020204" pitchFamily="34" charset="0"/>
                          <a:cs typeface="Arial" panose="020B0604020202020204" pitchFamily="34" charset="0"/>
                        </a:rPr>
                        <a:t>Overview of One Lake </a:t>
                      </a:r>
                      <a:r>
                        <a:rPr lang="en-US" dirty="0">
                          <a:solidFill>
                            <a:schemeClr val="tx2"/>
                          </a:solidFill>
                          <a:latin typeface="Arial" panose="020B0604020202020204" pitchFamily="34" charset="0"/>
                          <a:cs typeface="Arial" panose="020B0604020202020204" pitchFamily="34" charset="0"/>
                        </a:rPr>
                        <a:t>*</a:t>
                      </a:r>
                      <a:endParaRPr lang="en-GB" dirty="0">
                        <a:solidFill>
                          <a:schemeClr val="tx2"/>
                        </a:solidFill>
                        <a:latin typeface="Arial" panose="020B0604020202020204" pitchFamily="34" charset="0"/>
                        <a:cs typeface="Arial" panose="020B0604020202020204" pitchFamily="34" charset="0"/>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2497766"/>
                  </a:ext>
                </a:extLst>
              </a:tr>
              <a:tr h="391706">
                <a:tc>
                  <a:txBody>
                    <a:bodyPr/>
                    <a:lstStyle/>
                    <a:p>
                      <a:pPr algn="r"/>
                      <a:r>
                        <a:rPr lang="en-US" dirty="0">
                          <a:solidFill>
                            <a:schemeClr val="bg1">
                              <a:lumMod val="50000"/>
                            </a:schemeClr>
                          </a:solidFill>
                          <a:latin typeface="Arial" panose="020B0604020202020204" pitchFamily="34" charset="0"/>
                          <a:cs typeface="Arial" panose="020B0604020202020204" pitchFamily="34" charset="0"/>
                        </a:rPr>
                        <a:t>I</a:t>
                      </a:r>
                      <a:endParaRPr lang="en-GB" dirty="0">
                        <a:solidFill>
                          <a:schemeClr val="bg1">
                            <a:lumMod val="50000"/>
                          </a:schemeClr>
                        </a:solidFill>
                        <a:latin typeface="Arial" panose="020B0604020202020204" pitchFamily="34" charset="0"/>
                        <a:cs typeface="Arial" panose="020B0604020202020204" pitchFamily="34" charset="0"/>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GB" dirty="0">
                          <a:solidFill>
                            <a:schemeClr val="bg1">
                              <a:lumMod val="50000"/>
                            </a:schemeClr>
                          </a:solidFill>
                          <a:latin typeface="Arial" panose="020B0604020202020204" pitchFamily="34" charset="0"/>
                          <a:cs typeface="Arial" panose="020B0604020202020204" pitchFamily="34" charset="0"/>
                        </a:rPr>
                        <a:t>Ingest Data Into your Lakehouse and Create Views </a:t>
                      </a:r>
                      <a:r>
                        <a:rPr lang="en-US" dirty="0">
                          <a:solidFill>
                            <a:schemeClr val="tx2"/>
                          </a:solidFill>
                          <a:latin typeface="Arial" panose="020B0604020202020204" pitchFamily="34" charset="0"/>
                          <a:cs typeface="Arial" panose="020B0604020202020204" pitchFamily="34" charset="0"/>
                        </a:rPr>
                        <a:t>*</a:t>
                      </a:r>
                      <a:endParaRPr lang="en-GB" dirty="0">
                        <a:solidFill>
                          <a:schemeClr val="bg1">
                            <a:lumMod val="50000"/>
                          </a:schemeClr>
                        </a:solidFill>
                        <a:latin typeface="Arial" panose="020B0604020202020204" pitchFamily="34" charset="0"/>
                        <a:cs typeface="Arial" panose="020B0604020202020204" pitchFamily="34" charset="0"/>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08171223"/>
                  </a:ext>
                </a:extLst>
              </a:tr>
              <a:tr h="391706">
                <a:tc>
                  <a:txBody>
                    <a:bodyPr/>
                    <a:lstStyle/>
                    <a:p>
                      <a:pPr algn="r"/>
                      <a:r>
                        <a:rPr lang="en-US" dirty="0">
                          <a:solidFill>
                            <a:schemeClr val="bg1">
                              <a:lumMod val="50000"/>
                            </a:schemeClr>
                          </a:solidFill>
                          <a:latin typeface="Arial" panose="020B0604020202020204" pitchFamily="34" charset="0"/>
                          <a:cs typeface="Arial" panose="020B0604020202020204" pitchFamily="34" charset="0"/>
                        </a:rPr>
                        <a:t>J</a:t>
                      </a:r>
                      <a:endParaRPr lang="en-GB" dirty="0">
                        <a:solidFill>
                          <a:schemeClr val="bg1">
                            <a:lumMod val="50000"/>
                          </a:schemeClr>
                        </a:solidFill>
                        <a:latin typeface="Arial" panose="020B0604020202020204" pitchFamily="34" charset="0"/>
                        <a:cs typeface="Arial" panose="020B0604020202020204" pitchFamily="34" charset="0"/>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bg1">
                              <a:lumMod val="50000"/>
                            </a:schemeClr>
                          </a:solidFill>
                          <a:latin typeface="Arial" panose="020B0604020202020204" pitchFamily="34" charset="0"/>
                          <a:cs typeface="Arial" panose="020B0604020202020204" pitchFamily="34" charset="0"/>
                        </a:rPr>
                        <a:t>Persona Experiences : Build a Semantic Power BI Model, ML Model </a:t>
                      </a:r>
                      <a:r>
                        <a:rPr lang="en-US" dirty="0">
                          <a:solidFill>
                            <a:schemeClr val="tx2"/>
                          </a:solidFill>
                          <a:latin typeface="Arial" panose="020B0604020202020204" pitchFamily="34" charset="0"/>
                          <a:cs typeface="Arial" panose="020B0604020202020204" pitchFamily="34" charset="0"/>
                        </a:rPr>
                        <a:t>*</a:t>
                      </a:r>
                      <a:endParaRPr lang="en-GB" dirty="0">
                        <a:solidFill>
                          <a:schemeClr val="bg1">
                            <a:lumMod val="50000"/>
                          </a:schemeClr>
                        </a:solidFill>
                        <a:latin typeface="Arial" panose="020B0604020202020204" pitchFamily="34" charset="0"/>
                        <a:cs typeface="Arial" panose="020B0604020202020204" pitchFamily="34" charset="0"/>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42168552"/>
                  </a:ext>
                </a:extLst>
              </a:tr>
              <a:tr h="391706">
                <a:tc>
                  <a:txBody>
                    <a:bodyPr/>
                    <a:lstStyle/>
                    <a:p>
                      <a:r>
                        <a:rPr lang="en-US" sz="2000" b="1" dirty="0">
                          <a:solidFill>
                            <a:schemeClr val="bg1"/>
                          </a:solidFill>
                          <a:latin typeface="Arial" panose="020B0604020202020204" pitchFamily="34" charset="0"/>
                          <a:cs typeface="Arial" panose="020B0604020202020204" pitchFamily="34" charset="0"/>
                        </a:rPr>
                        <a:t>Session 2 </a:t>
                      </a:r>
                      <a:endParaRPr lang="en-GB" sz="2000" b="1" dirty="0">
                        <a:solidFill>
                          <a:schemeClr val="bg1"/>
                        </a:solidFill>
                        <a:latin typeface="Arial" panose="020B0604020202020204" pitchFamily="34" charset="0"/>
                        <a:cs typeface="Arial" panose="020B0604020202020204" pitchFamily="34" charset="0"/>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GB" sz="2000" b="1" dirty="0">
                          <a:solidFill>
                            <a:schemeClr val="bg1"/>
                          </a:solidFill>
                          <a:latin typeface="Arial" panose="020B0604020202020204" pitchFamily="34" charset="0"/>
                          <a:cs typeface="Arial" panose="020B0604020202020204" pitchFamily="34" charset="0"/>
                        </a:rPr>
                        <a:t>Build with the TM: Creating a Power BI report from Fabric data </a:t>
                      </a:r>
                      <a:r>
                        <a:rPr lang="en-US" sz="2000" dirty="0">
                          <a:solidFill>
                            <a:schemeClr val="tx2"/>
                          </a:solidFill>
                          <a:latin typeface="Arial" panose="020B0604020202020204" pitchFamily="34" charset="0"/>
                          <a:cs typeface="Arial" panose="020B0604020202020204" pitchFamily="34" charset="0"/>
                        </a:rPr>
                        <a:t>*</a:t>
                      </a:r>
                      <a:endParaRPr lang="en-GB" sz="2000" b="1" dirty="0">
                        <a:solidFill>
                          <a:schemeClr val="bg1"/>
                        </a:solidFill>
                        <a:latin typeface="Arial" panose="020B0604020202020204" pitchFamily="34" charset="0"/>
                        <a:cs typeface="Arial" panose="020B0604020202020204" pitchFamily="34" charset="0"/>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59807167"/>
                  </a:ext>
                </a:extLst>
              </a:tr>
              <a:tr h="217848">
                <a:tc>
                  <a:txBody>
                    <a:bodyPr/>
                    <a:lstStyle/>
                    <a:p>
                      <a:r>
                        <a:rPr lang="en-US" sz="2000" b="1" dirty="0">
                          <a:solidFill>
                            <a:schemeClr val="bg1"/>
                          </a:solidFill>
                          <a:latin typeface="Arial" panose="020B0604020202020204" pitchFamily="34" charset="0"/>
                          <a:cs typeface="Arial" panose="020B0604020202020204" pitchFamily="34" charset="0"/>
                        </a:rPr>
                        <a:t>Session 3</a:t>
                      </a:r>
                      <a:endParaRPr lang="en-GB" sz="2000" b="1" dirty="0">
                        <a:solidFill>
                          <a:schemeClr val="bg1"/>
                        </a:solidFill>
                        <a:latin typeface="Arial" panose="020B0604020202020204" pitchFamily="34" charset="0"/>
                        <a:cs typeface="Arial" panose="020B0604020202020204" pitchFamily="34" charset="0"/>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000" b="1" dirty="0">
                          <a:solidFill>
                            <a:schemeClr val="bg1"/>
                          </a:solidFill>
                          <a:latin typeface="Arial" panose="020B0604020202020204" pitchFamily="34" charset="0"/>
                          <a:cs typeface="Arial" panose="020B0604020202020204" pitchFamily="34" charset="0"/>
                        </a:rPr>
                        <a:t>Assignment Details</a:t>
                      </a:r>
                      <a:endParaRPr lang="en-GB" sz="2000" b="1" dirty="0">
                        <a:solidFill>
                          <a:schemeClr val="bg1"/>
                        </a:solidFill>
                        <a:latin typeface="Arial" panose="020B0604020202020204" pitchFamily="34" charset="0"/>
                        <a:cs typeface="Arial" panose="020B0604020202020204" pitchFamily="34" charset="0"/>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98860480"/>
                  </a:ext>
                </a:extLst>
              </a:tr>
            </a:tbl>
          </a:graphicData>
        </a:graphic>
      </p:graphicFrame>
    </p:spTree>
    <p:extLst>
      <p:ext uri="{BB962C8B-B14F-4D97-AF65-F5344CB8AC3E}">
        <p14:creationId xmlns:p14="http://schemas.microsoft.com/office/powerpoint/2010/main" val="10261612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46C3B2-BAC5-FC79-BA1A-A5AF3F1922CC}"/>
            </a:ext>
          </a:extLst>
        </p:cNvPr>
        <p:cNvGrpSpPr/>
        <p:nvPr/>
      </p:nvGrpSpPr>
      <p:grpSpPr>
        <a:xfrm>
          <a:off x="0" y="0"/>
          <a:ext cx="0" cy="0"/>
          <a:chOff x="0" y="0"/>
          <a:chExt cx="0" cy="0"/>
        </a:xfrm>
      </p:grpSpPr>
      <p:sp>
        <p:nvSpPr>
          <p:cNvPr id="9" name="Rectangle 656">
            <a:extLst>
              <a:ext uri="{FF2B5EF4-FFF2-40B4-BE49-F238E27FC236}">
                <a16:creationId xmlns:a16="http://schemas.microsoft.com/office/drawing/2014/main" id="{94C5204A-A89B-32B0-8713-82A26F6677A8}"/>
              </a:ext>
            </a:extLst>
          </p:cNvPr>
          <p:cNvSpPr/>
          <p:nvPr/>
        </p:nvSpPr>
        <p:spPr>
          <a:xfrm>
            <a:off x="645739" y="1024736"/>
            <a:ext cx="7262822" cy="614784"/>
          </a:xfrm>
          <a:prstGeom prst="rect">
            <a:avLst/>
          </a:prstGeom>
        </p:spPr>
        <p:txBody>
          <a:bodyPr wrap="none" lIns="0" tIns="0" rIns="0" bIns="0">
            <a:spAutoFit/>
          </a:bodyPr>
          <a:lstStyle/>
          <a:p>
            <a:pPr marL="0"/>
            <a:r>
              <a:rPr lang="en-GB" sz="3995" b="1" i="0" spc="0" baseline="0" dirty="0">
                <a:solidFill>
                  <a:srgbClr val="225B61"/>
                </a:solidFill>
                <a:latin typeface="Segoe Sans Display"/>
              </a:rPr>
              <a:t>Persona Optimized Workloads</a:t>
            </a:r>
            <a:endParaRPr lang="en-GB" sz="3039" b="1" i="0" spc="0" baseline="62653" dirty="0">
              <a:solidFill>
                <a:srgbClr val="0078D3"/>
              </a:solidFill>
              <a:latin typeface="Segoe Sans Display Semibold"/>
            </a:endParaRPr>
          </a:p>
        </p:txBody>
      </p:sp>
      <p:sp>
        <p:nvSpPr>
          <p:cNvPr id="5" name="Freeform 2843">
            <a:extLst>
              <a:ext uri="{FF2B5EF4-FFF2-40B4-BE49-F238E27FC236}">
                <a16:creationId xmlns:a16="http://schemas.microsoft.com/office/drawing/2014/main" id="{AF201FC8-67E0-5007-9A59-709D09813272}"/>
              </a:ext>
            </a:extLst>
          </p:cNvPr>
          <p:cNvSpPr/>
          <p:nvPr/>
        </p:nvSpPr>
        <p:spPr>
          <a:xfrm>
            <a:off x="584200" y="1721740"/>
            <a:ext cx="11029950" cy="4590160"/>
          </a:xfrm>
          <a:custGeom>
            <a:avLst/>
            <a:gdLst/>
            <a:ahLst/>
            <a:cxnLst/>
            <a:rect l="0" t="0" r="0" b="0"/>
            <a:pathLst>
              <a:path w="11029950" h="4590160">
                <a:moveTo>
                  <a:pt x="0" y="148463"/>
                </a:moveTo>
                <a:cubicBezTo>
                  <a:pt x="0" y="66547"/>
                  <a:pt x="66433" y="0"/>
                  <a:pt x="148386" y="0"/>
                </a:cubicBezTo>
                <a:lnTo>
                  <a:pt x="10881614" y="0"/>
                </a:lnTo>
                <a:cubicBezTo>
                  <a:pt x="10963529" y="0"/>
                  <a:pt x="11029950" y="66547"/>
                  <a:pt x="11029950" y="148463"/>
                </a:cubicBezTo>
                <a:lnTo>
                  <a:pt x="11029950" y="4441761"/>
                </a:lnTo>
                <a:cubicBezTo>
                  <a:pt x="11029950" y="4523727"/>
                  <a:pt x="10963529" y="4590160"/>
                  <a:pt x="10881614" y="4590160"/>
                </a:cubicBezTo>
                <a:lnTo>
                  <a:pt x="148386" y="4590160"/>
                </a:lnTo>
                <a:cubicBezTo>
                  <a:pt x="66433" y="4590160"/>
                  <a:pt x="0" y="4523727"/>
                  <a:pt x="0" y="4441761"/>
                </a:cubicBezTo>
                <a:close/>
                <a:moveTo>
                  <a:pt x="4403597" y="5136260"/>
                </a:moveTo>
              </a:path>
            </a:pathLst>
          </a:custGeom>
          <a:solidFill>
            <a:srgbClr val="F9F9F9">
              <a:alpha val="70196"/>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6" name="Freeform 2845">
            <a:extLst>
              <a:ext uri="{FF2B5EF4-FFF2-40B4-BE49-F238E27FC236}">
                <a16:creationId xmlns:a16="http://schemas.microsoft.com/office/drawing/2014/main" id="{5FBB07D6-C7C4-8329-5C9C-697189E6B3BF}"/>
              </a:ext>
            </a:extLst>
          </p:cNvPr>
          <p:cNvSpPr/>
          <p:nvPr/>
        </p:nvSpPr>
        <p:spPr>
          <a:xfrm>
            <a:off x="711200" y="1847342"/>
            <a:ext cx="10781156" cy="4339070"/>
          </a:xfrm>
          <a:custGeom>
            <a:avLst/>
            <a:gdLst/>
            <a:ahLst/>
            <a:cxnLst/>
            <a:rect l="0" t="0" r="0" b="0"/>
            <a:pathLst>
              <a:path w="10781156" h="4339070">
                <a:moveTo>
                  <a:pt x="0" y="102617"/>
                </a:moveTo>
                <a:cubicBezTo>
                  <a:pt x="0" y="45974"/>
                  <a:pt x="45986" y="0"/>
                  <a:pt x="102704" y="0"/>
                </a:cubicBezTo>
                <a:lnTo>
                  <a:pt x="10678414" y="0"/>
                </a:lnTo>
                <a:cubicBezTo>
                  <a:pt x="10735182" y="0"/>
                  <a:pt x="10781156" y="45974"/>
                  <a:pt x="10781156" y="102617"/>
                </a:cubicBezTo>
                <a:lnTo>
                  <a:pt x="10781156" y="4236352"/>
                </a:lnTo>
                <a:cubicBezTo>
                  <a:pt x="10781156" y="4293083"/>
                  <a:pt x="10735182" y="4339070"/>
                  <a:pt x="10678414" y="4339070"/>
                </a:cubicBezTo>
                <a:lnTo>
                  <a:pt x="102704" y="4339070"/>
                </a:lnTo>
                <a:cubicBezTo>
                  <a:pt x="45986" y="4339070"/>
                  <a:pt x="0" y="4293083"/>
                  <a:pt x="0" y="4236352"/>
                </a:cubicBezTo>
                <a:close/>
                <a:moveTo>
                  <a:pt x="4196841" y="5010658"/>
                </a:moveTo>
              </a:path>
            </a:pathLst>
          </a:custGeom>
          <a:solidFill>
            <a:srgbClr val="FFFFFF">
              <a:alpha val="94117"/>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7" name="Freeform 2846">
            <a:extLst>
              <a:ext uri="{FF2B5EF4-FFF2-40B4-BE49-F238E27FC236}">
                <a16:creationId xmlns:a16="http://schemas.microsoft.com/office/drawing/2014/main" id="{5956411F-6765-41A0-4E81-0424C7231EF0}"/>
              </a:ext>
            </a:extLst>
          </p:cNvPr>
          <p:cNvSpPr/>
          <p:nvPr/>
        </p:nvSpPr>
        <p:spPr>
          <a:xfrm>
            <a:off x="711200" y="1847342"/>
            <a:ext cx="1774825" cy="4339070"/>
          </a:xfrm>
          <a:custGeom>
            <a:avLst/>
            <a:gdLst/>
            <a:ahLst/>
            <a:cxnLst/>
            <a:rect l="0" t="0" r="0" b="0"/>
            <a:pathLst>
              <a:path w="1774825" h="4339070">
                <a:moveTo>
                  <a:pt x="0" y="4229469"/>
                </a:moveTo>
                <a:lnTo>
                  <a:pt x="0" y="109601"/>
                </a:lnTo>
                <a:cubicBezTo>
                  <a:pt x="0" y="49023"/>
                  <a:pt x="49060" y="0"/>
                  <a:pt x="109588" y="0"/>
                </a:cubicBezTo>
                <a:lnTo>
                  <a:pt x="1774825" y="0"/>
                </a:lnTo>
                <a:lnTo>
                  <a:pt x="1774825" y="4339070"/>
                </a:lnTo>
                <a:lnTo>
                  <a:pt x="109588" y="4339070"/>
                </a:lnTo>
                <a:cubicBezTo>
                  <a:pt x="49060" y="4339070"/>
                  <a:pt x="0" y="4289997"/>
                  <a:pt x="0" y="4229469"/>
                </a:cubicBezTo>
                <a:close/>
                <a:moveTo>
                  <a:pt x="69989" y="5010658"/>
                </a:moveTo>
              </a:path>
            </a:pathLst>
          </a:custGeom>
          <a:solidFill>
            <a:srgbClr val="F6F6F6">
              <a:alpha val="100000"/>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8" name="Freeform 2847">
            <a:extLst>
              <a:ext uri="{FF2B5EF4-FFF2-40B4-BE49-F238E27FC236}">
                <a16:creationId xmlns:a16="http://schemas.microsoft.com/office/drawing/2014/main" id="{88D621D1-67AC-B69E-C800-B9DA669B868E}"/>
              </a:ext>
            </a:extLst>
          </p:cNvPr>
          <p:cNvSpPr/>
          <p:nvPr/>
        </p:nvSpPr>
        <p:spPr>
          <a:xfrm>
            <a:off x="714375" y="2627249"/>
            <a:ext cx="10769600" cy="0"/>
          </a:xfrm>
          <a:custGeom>
            <a:avLst/>
            <a:gdLst/>
            <a:ahLst/>
            <a:cxnLst/>
            <a:rect l="0" t="0" r="0" b="0"/>
            <a:pathLst>
              <a:path w="10769600">
                <a:moveTo>
                  <a:pt x="0" y="0"/>
                </a:moveTo>
                <a:lnTo>
                  <a:pt x="10769600" y="0"/>
                </a:lnTo>
              </a:path>
            </a:pathLst>
          </a:custGeom>
          <a:noFill/>
          <a:ln w="6350" cap="rnd" cmpd="sng">
            <a:solidFill>
              <a:srgbClr val="808080">
                <a:alpha val="20000"/>
              </a:srgbClr>
            </a:solidFill>
            <a:miter lim="127000"/>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latin typeface="Segoe Sans Text" pitchFamily="2" charset="0"/>
              <a:cs typeface="Segoe Sans Text" pitchFamily="2" charset="0"/>
            </a:endParaRPr>
          </a:p>
        </p:txBody>
      </p:sp>
      <p:sp>
        <p:nvSpPr>
          <p:cNvPr id="10" name="Freeform 2848">
            <a:extLst>
              <a:ext uri="{FF2B5EF4-FFF2-40B4-BE49-F238E27FC236}">
                <a16:creationId xmlns:a16="http://schemas.microsoft.com/office/drawing/2014/main" id="{C21FE650-0717-88BD-D7A5-D89A268381CF}"/>
              </a:ext>
            </a:extLst>
          </p:cNvPr>
          <p:cNvSpPr/>
          <p:nvPr/>
        </p:nvSpPr>
        <p:spPr>
          <a:xfrm>
            <a:off x="714375" y="3322066"/>
            <a:ext cx="10769600" cy="0"/>
          </a:xfrm>
          <a:custGeom>
            <a:avLst/>
            <a:gdLst/>
            <a:ahLst/>
            <a:cxnLst/>
            <a:rect l="0" t="0" r="0" b="0"/>
            <a:pathLst>
              <a:path w="10769600">
                <a:moveTo>
                  <a:pt x="0" y="0"/>
                </a:moveTo>
                <a:lnTo>
                  <a:pt x="10769600" y="0"/>
                </a:lnTo>
              </a:path>
            </a:pathLst>
          </a:custGeom>
          <a:noFill/>
          <a:ln w="6350" cap="rnd" cmpd="sng">
            <a:solidFill>
              <a:srgbClr val="808080">
                <a:alpha val="20000"/>
              </a:srgbClr>
            </a:solidFill>
            <a:miter lim="127000"/>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latin typeface="Segoe Sans Text" pitchFamily="2" charset="0"/>
              <a:cs typeface="Segoe Sans Text" pitchFamily="2" charset="0"/>
            </a:endParaRPr>
          </a:p>
        </p:txBody>
      </p:sp>
      <p:sp>
        <p:nvSpPr>
          <p:cNvPr id="11" name="Freeform 2849">
            <a:extLst>
              <a:ext uri="{FF2B5EF4-FFF2-40B4-BE49-F238E27FC236}">
                <a16:creationId xmlns:a16="http://schemas.microsoft.com/office/drawing/2014/main" id="{876218A8-78FC-6849-755C-A82B820A27C6}"/>
              </a:ext>
            </a:extLst>
          </p:cNvPr>
          <p:cNvSpPr/>
          <p:nvPr/>
        </p:nvSpPr>
        <p:spPr>
          <a:xfrm>
            <a:off x="714375" y="4016883"/>
            <a:ext cx="10769600" cy="0"/>
          </a:xfrm>
          <a:custGeom>
            <a:avLst/>
            <a:gdLst/>
            <a:ahLst/>
            <a:cxnLst/>
            <a:rect l="0" t="0" r="0" b="0"/>
            <a:pathLst>
              <a:path w="10769600">
                <a:moveTo>
                  <a:pt x="0" y="0"/>
                </a:moveTo>
                <a:lnTo>
                  <a:pt x="10769600" y="0"/>
                </a:lnTo>
              </a:path>
            </a:pathLst>
          </a:custGeom>
          <a:noFill/>
          <a:ln w="6350" cap="rnd" cmpd="sng">
            <a:solidFill>
              <a:srgbClr val="808080">
                <a:alpha val="20000"/>
              </a:srgbClr>
            </a:solidFill>
            <a:miter lim="127000"/>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latin typeface="Segoe Sans Text" pitchFamily="2" charset="0"/>
              <a:cs typeface="Segoe Sans Text" pitchFamily="2" charset="0"/>
            </a:endParaRPr>
          </a:p>
        </p:txBody>
      </p:sp>
      <p:sp>
        <p:nvSpPr>
          <p:cNvPr id="12" name="Freeform 2850">
            <a:extLst>
              <a:ext uri="{FF2B5EF4-FFF2-40B4-BE49-F238E27FC236}">
                <a16:creationId xmlns:a16="http://schemas.microsoft.com/office/drawing/2014/main" id="{4E25CF0E-D68F-3C5D-1037-17D0360C9136}"/>
              </a:ext>
            </a:extLst>
          </p:cNvPr>
          <p:cNvSpPr/>
          <p:nvPr/>
        </p:nvSpPr>
        <p:spPr>
          <a:xfrm>
            <a:off x="714375" y="4711574"/>
            <a:ext cx="10769600" cy="0"/>
          </a:xfrm>
          <a:custGeom>
            <a:avLst/>
            <a:gdLst/>
            <a:ahLst/>
            <a:cxnLst/>
            <a:rect l="0" t="0" r="0" b="0"/>
            <a:pathLst>
              <a:path w="10769600">
                <a:moveTo>
                  <a:pt x="0" y="0"/>
                </a:moveTo>
                <a:lnTo>
                  <a:pt x="10769600" y="0"/>
                </a:lnTo>
              </a:path>
            </a:pathLst>
          </a:custGeom>
          <a:noFill/>
          <a:ln w="6350" cap="rnd" cmpd="sng">
            <a:solidFill>
              <a:srgbClr val="808080">
                <a:alpha val="20000"/>
              </a:srgbClr>
            </a:solidFill>
            <a:miter lim="127000"/>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latin typeface="Segoe Sans Text" pitchFamily="2" charset="0"/>
              <a:cs typeface="Segoe Sans Text" pitchFamily="2" charset="0"/>
            </a:endParaRPr>
          </a:p>
        </p:txBody>
      </p:sp>
      <p:sp>
        <p:nvSpPr>
          <p:cNvPr id="13" name="Freeform 2851">
            <a:extLst>
              <a:ext uri="{FF2B5EF4-FFF2-40B4-BE49-F238E27FC236}">
                <a16:creationId xmlns:a16="http://schemas.microsoft.com/office/drawing/2014/main" id="{E24C6D68-FFA9-727F-2F78-2C45C11916AF}"/>
              </a:ext>
            </a:extLst>
          </p:cNvPr>
          <p:cNvSpPr/>
          <p:nvPr/>
        </p:nvSpPr>
        <p:spPr>
          <a:xfrm>
            <a:off x="714375" y="5406390"/>
            <a:ext cx="10769600" cy="0"/>
          </a:xfrm>
          <a:custGeom>
            <a:avLst/>
            <a:gdLst/>
            <a:ahLst/>
            <a:cxnLst/>
            <a:rect l="0" t="0" r="0" b="0"/>
            <a:pathLst>
              <a:path w="10769600">
                <a:moveTo>
                  <a:pt x="0" y="0"/>
                </a:moveTo>
                <a:lnTo>
                  <a:pt x="10769600" y="0"/>
                </a:lnTo>
              </a:path>
            </a:pathLst>
          </a:custGeom>
          <a:noFill/>
          <a:ln w="6350" cap="rnd" cmpd="sng">
            <a:solidFill>
              <a:srgbClr val="808080">
                <a:alpha val="20000"/>
              </a:srgbClr>
            </a:solidFill>
            <a:miter lim="127000"/>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latin typeface="Segoe Sans Text" pitchFamily="2" charset="0"/>
              <a:cs typeface="Segoe Sans Text" pitchFamily="2" charset="0"/>
            </a:endParaRPr>
          </a:p>
        </p:txBody>
      </p:sp>
      <p:pic>
        <p:nvPicPr>
          <p:cNvPr id="14" name="Picture 2852">
            <a:extLst>
              <a:ext uri="{FF2B5EF4-FFF2-40B4-BE49-F238E27FC236}">
                <a16:creationId xmlns:a16="http://schemas.microsoft.com/office/drawing/2014/main" id="{DDFADC67-C7FB-38A6-B974-B4D7128DC249}"/>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a:xfrm>
            <a:off x="949960" y="2123821"/>
            <a:ext cx="312420" cy="312420"/>
          </a:xfrm>
          <a:prstGeom prst="rect">
            <a:avLst/>
          </a:prstGeom>
          <a:noFill/>
        </p:spPr>
      </p:pic>
      <p:pic>
        <p:nvPicPr>
          <p:cNvPr id="15" name="Picture 2853">
            <a:extLst>
              <a:ext uri="{FF2B5EF4-FFF2-40B4-BE49-F238E27FC236}">
                <a16:creationId xmlns:a16="http://schemas.microsoft.com/office/drawing/2014/main" id="{AA834588-B571-5009-40DA-FDF66C7E3CC7}"/>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a:xfrm>
            <a:off x="949960" y="2818511"/>
            <a:ext cx="312420" cy="312420"/>
          </a:xfrm>
          <a:prstGeom prst="rect">
            <a:avLst/>
          </a:prstGeom>
          <a:noFill/>
        </p:spPr>
      </p:pic>
      <p:pic>
        <p:nvPicPr>
          <p:cNvPr id="16" name="Picture 2854">
            <a:extLst>
              <a:ext uri="{FF2B5EF4-FFF2-40B4-BE49-F238E27FC236}">
                <a16:creationId xmlns:a16="http://schemas.microsoft.com/office/drawing/2014/main" id="{720AE9E8-6A6A-CF0F-3B02-76DD880FB3FC}"/>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a:xfrm>
            <a:off x="949960" y="3513329"/>
            <a:ext cx="312420" cy="312420"/>
          </a:xfrm>
          <a:prstGeom prst="rect">
            <a:avLst/>
          </a:prstGeom>
          <a:noFill/>
        </p:spPr>
      </p:pic>
      <p:pic>
        <p:nvPicPr>
          <p:cNvPr id="17" name="Picture 2855">
            <a:extLst>
              <a:ext uri="{FF2B5EF4-FFF2-40B4-BE49-F238E27FC236}">
                <a16:creationId xmlns:a16="http://schemas.microsoft.com/office/drawing/2014/main" id="{A28B1A87-983C-1F9A-568F-6BE9DD5BD929}"/>
              </a:ext>
            </a:extLst>
          </p:cNvPr>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a:xfrm>
            <a:off x="949960" y="4208019"/>
            <a:ext cx="312420" cy="312420"/>
          </a:xfrm>
          <a:prstGeom prst="rect">
            <a:avLst/>
          </a:prstGeom>
          <a:noFill/>
        </p:spPr>
      </p:pic>
      <p:pic>
        <p:nvPicPr>
          <p:cNvPr id="18" name="Picture 2856">
            <a:extLst>
              <a:ext uri="{FF2B5EF4-FFF2-40B4-BE49-F238E27FC236}">
                <a16:creationId xmlns:a16="http://schemas.microsoft.com/office/drawing/2014/main" id="{7D37BD8F-8FC6-ADC5-3DEB-32AF579D2201}"/>
              </a:ext>
            </a:extLst>
          </p:cNvPr>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a:xfrm>
            <a:off x="949960" y="4902835"/>
            <a:ext cx="312420" cy="312420"/>
          </a:xfrm>
          <a:prstGeom prst="rect">
            <a:avLst/>
          </a:prstGeom>
          <a:noFill/>
        </p:spPr>
      </p:pic>
      <p:pic>
        <p:nvPicPr>
          <p:cNvPr id="19" name="Picture 2857">
            <a:extLst>
              <a:ext uri="{FF2B5EF4-FFF2-40B4-BE49-F238E27FC236}">
                <a16:creationId xmlns:a16="http://schemas.microsoft.com/office/drawing/2014/main" id="{33AA24E5-1C92-5855-D217-49722221159B}"/>
              </a:ext>
            </a:extLst>
          </p:cNvPr>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a:xfrm>
            <a:off x="949960" y="5597614"/>
            <a:ext cx="312420" cy="312420"/>
          </a:xfrm>
          <a:prstGeom prst="rect">
            <a:avLst/>
          </a:prstGeom>
          <a:noFill/>
        </p:spPr>
      </p:pic>
      <p:sp>
        <p:nvSpPr>
          <p:cNvPr id="20" name="Rectangle 2859">
            <a:extLst>
              <a:ext uri="{FF2B5EF4-FFF2-40B4-BE49-F238E27FC236}">
                <a16:creationId xmlns:a16="http://schemas.microsoft.com/office/drawing/2014/main" id="{393DC6B2-7B04-1E2B-B0C3-B554E383C0AC}"/>
              </a:ext>
            </a:extLst>
          </p:cNvPr>
          <p:cNvSpPr/>
          <p:nvPr/>
        </p:nvSpPr>
        <p:spPr>
          <a:xfrm>
            <a:off x="1437766" y="2105889"/>
            <a:ext cx="467885" cy="364202"/>
          </a:xfrm>
          <a:prstGeom prst="rect">
            <a:avLst/>
          </a:prstGeom>
        </p:spPr>
        <p:txBody>
          <a:bodyPr wrap="none" lIns="0" tIns="0" rIns="0" bIns="0">
            <a:spAutoFit/>
          </a:bodyPr>
          <a:lstStyle/>
          <a:p>
            <a:pPr marL="0"/>
            <a:r>
              <a:rPr lang="en-GB" sz="1200" b="1" i="0" spc="0" baseline="0" dirty="0">
                <a:solidFill>
                  <a:srgbClr val="225B61"/>
                </a:solidFill>
                <a:latin typeface="Segoe Sans Text" pitchFamily="2" charset="0"/>
                <a:cs typeface="Segoe Sans Text" pitchFamily="2" charset="0"/>
              </a:rPr>
              <a:t>Data </a:t>
            </a:r>
          </a:p>
          <a:p>
            <a:pPr marL="0">
              <a:lnSpc>
                <a:spcPts val="1440"/>
              </a:lnSpc>
            </a:pPr>
            <a:r>
              <a:rPr lang="en-GB" sz="1200" b="1" i="0" spc="0" baseline="0" dirty="0">
                <a:solidFill>
                  <a:srgbClr val="225B61"/>
                </a:solidFill>
                <a:latin typeface="Segoe Sans Text" pitchFamily="2" charset="0"/>
                <a:cs typeface="Segoe Sans Text" pitchFamily="2" charset="0"/>
              </a:rPr>
              <a:t>Factory</a:t>
            </a:r>
          </a:p>
        </p:txBody>
      </p:sp>
      <p:sp>
        <p:nvSpPr>
          <p:cNvPr id="21" name="Rectangle 2860">
            <a:extLst>
              <a:ext uri="{FF2B5EF4-FFF2-40B4-BE49-F238E27FC236}">
                <a16:creationId xmlns:a16="http://schemas.microsoft.com/office/drawing/2014/main" id="{A1E699B6-812E-89EC-6C68-439B167F81D7}"/>
              </a:ext>
            </a:extLst>
          </p:cNvPr>
          <p:cNvSpPr/>
          <p:nvPr/>
        </p:nvSpPr>
        <p:spPr>
          <a:xfrm>
            <a:off x="2629154" y="2105889"/>
            <a:ext cx="8886920" cy="364202"/>
          </a:xfrm>
          <a:prstGeom prst="rect">
            <a:avLst/>
          </a:prstGeom>
        </p:spPr>
        <p:txBody>
          <a:bodyPr wrap="none" lIns="0" tIns="0" rIns="0" bIns="0">
            <a:spAutoFit/>
          </a:bodyPr>
          <a:lstStyle/>
          <a:p>
            <a:pPr marL="0"/>
            <a:r>
              <a:rPr lang="en-GB" sz="1200" b="0" i="0" spc="0" baseline="0" dirty="0">
                <a:solidFill>
                  <a:srgbClr val="000000"/>
                </a:solidFill>
                <a:latin typeface="Segoe Sans Text" pitchFamily="2" charset="0"/>
                <a:cs typeface="Segoe Sans Text" pitchFamily="2" charset="0"/>
              </a:rPr>
              <a:t>Unify</a:t>
            </a:r>
            <a:r>
              <a:rPr lang="en-GB" sz="1200" b="0" i="0" spc="139" baseline="0" dirty="0">
                <a:solidFill>
                  <a:srgbClr val="000000"/>
                </a:solidFill>
                <a:latin typeface="Segoe Sans Text" pitchFamily="2" charset="0"/>
                <a:cs typeface="Segoe Sans Text" pitchFamily="2" charset="0"/>
              </a:rPr>
              <a:t> </a:t>
            </a:r>
            <a:r>
              <a:rPr lang="en-GB" sz="1200" b="0" i="0" spc="0" baseline="0" dirty="0">
                <a:solidFill>
                  <a:srgbClr val="000000"/>
                </a:solidFill>
                <a:latin typeface="Segoe Sans Text" pitchFamily="2" charset="0"/>
                <a:cs typeface="Segoe Sans Text" pitchFamily="2" charset="0"/>
              </a:rPr>
              <a:t>your</a:t>
            </a:r>
            <a:r>
              <a:rPr lang="en-GB" sz="1200" b="0" i="0" spc="139" baseline="0" dirty="0">
                <a:solidFill>
                  <a:srgbClr val="000000"/>
                </a:solidFill>
                <a:latin typeface="Segoe Sans Text" pitchFamily="2" charset="0"/>
                <a:cs typeface="Segoe Sans Text" pitchFamily="2" charset="0"/>
              </a:rPr>
              <a:t> </a:t>
            </a:r>
            <a:r>
              <a:rPr lang="en-GB" sz="1200" b="0" i="0" spc="0" baseline="0" dirty="0">
                <a:solidFill>
                  <a:srgbClr val="000000"/>
                </a:solidFill>
                <a:latin typeface="Segoe Sans Text" pitchFamily="2" charset="0"/>
                <a:cs typeface="Segoe Sans Text" pitchFamily="2" charset="0"/>
              </a:rPr>
              <a:t>data</a:t>
            </a:r>
            <a:r>
              <a:rPr lang="en-GB" sz="1200" b="0" i="0" spc="139" baseline="0" dirty="0">
                <a:solidFill>
                  <a:srgbClr val="000000"/>
                </a:solidFill>
                <a:latin typeface="Segoe Sans Text" pitchFamily="2" charset="0"/>
                <a:cs typeface="Segoe Sans Text" pitchFamily="2" charset="0"/>
              </a:rPr>
              <a:t> </a:t>
            </a:r>
            <a:r>
              <a:rPr lang="en-GB" sz="1200" b="0" i="0" spc="0" baseline="0" dirty="0">
                <a:solidFill>
                  <a:srgbClr val="000000"/>
                </a:solidFill>
                <a:latin typeface="Segoe Sans Text" pitchFamily="2" charset="0"/>
                <a:cs typeface="Segoe Sans Text" pitchFamily="2" charset="0"/>
              </a:rPr>
              <a:t>estate</a:t>
            </a:r>
            <a:r>
              <a:rPr lang="en-GB" sz="1200" b="0" i="0" spc="139" baseline="0" dirty="0">
                <a:solidFill>
                  <a:srgbClr val="000000"/>
                </a:solidFill>
                <a:latin typeface="Segoe Sans Text" pitchFamily="2" charset="0"/>
                <a:cs typeface="Segoe Sans Text" pitchFamily="2" charset="0"/>
              </a:rPr>
              <a:t> </a:t>
            </a:r>
            <a:r>
              <a:rPr lang="en-GB" sz="1200" b="0" i="0" spc="0" baseline="0" dirty="0">
                <a:solidFill>
                  <a:srgbClr val="000000"/>
                </a:solidFill>
                <a:latin typeface="Segoe Sans Text" pitchFamily="2" charset="0"/>
                <a:cs typeface="Segoe Sans Text" pitchFamily="2" charset="0"/>
              </a:rPr>
              <a:t>with</a:t>
            </a:r>
            <a:r>
              <a:rPr lang="en-GB" sz="1200" b="0" i="0" spc="139" baseline="0" dirty="0">
                <a:solidFill>
                  <a:srgbClr val="000000"/>
                </a:solidFill>
                <a:latin typeface="Segoe Sans Text" pitchFamily="2" charset="0"/>
                <a:cs typeface="Segoe Sans Text" pitchFamily="2" charset="0"/>
              </a:rPr>
              <a:t> </a:t>
            </a:r>
            <a:r>
              <a:rPr lang="en-GB" sz="1200" b="0" i="0" spc="0" baseline="0" dirty="0">
                <a:solidFill>
                  <a:srgbClr val="000000"/>
                </a:solidFill>
                <a:latin typeface="Segoe Sans Text" pitchFamily="2" charset="0"/>
                <a:cs typeface="Segoe Sans Text" pitchFamily="2" charset="0"/>
              </a:rPr>
              <a:t>a</a:t>
            </a:r>
            <a:r>
              <a:rPr lang="en-GB" sz="1200" b="0" i="0" spc="139" baseline="0" dirty="0">
                <a:solidFill>
                  <a:srgbClr val="000000"/>
                </a:solidFill>
                <a:latin typeface="Segoe Sans Text" pitchFamily="2" charset="0"/>
                <a:cs typeface="Segoe Sans Text" pitchFamily="2" charset="0"/>
              </a:rPr>
              <a:t> </a:t>
            </a:r>
            <a:r>
              <a:rPr lang="en-GB" sz="1200" b="0" i="0" spc="0" baseline="0" dirty="0">
                <a:solidFill>
                  <a:srgbClr val="000000"/>
                </a:solidFill>
                <a:latin typeface="Segoe Sans Text" pitchFamily="2" charset="0"/>
                <a:cs typeface="Segoe Sans Text" pitchFamily="2" charset="0"/>
              </a:rPr>
              <a:t>data</a:t>
            </a:r>
            <a:r>
              <a:rPr lang="en-GB" sz="1200" b="0" i="0" spc="139" baseline="0" dirty="0">
                <a:solidFill>
                  <a:srgbClr val="000000"/>
                </a:solidFill>
                <a:latin typeface="Segoe Sans Text" pitchFamily="2" charset="0"/>
                <a:cs typeface="Segoe Sans Text" pitchFamily="2" charset="0"/>
              </a:rPr>
              <a:t> </a:t>
            </a:r>
            <a:r>
              <a:rPr lang="en-GB" sz="1200" b="0" i="0" spc="0" baseline="0" dirty="0">
                <a:solidFill>
                  <a:srgbClr val="000000"/>
                </a:solidFill>
                <a:latin typeface="Segoe Sans Text" pitchFamily="2" charset="0"/>
                <a:cs typeface="Segoe Sans Text" pitchFamily="2" charset="0"/>
              </a:rPr>
              <a:t>integration</a:t>
            </a:r>
            <a:r>
              <a:rPr lang="en-GB" sz="1200" b="0" i="0" spc="139" baseline="0" dirty="0">
                <a:solidFill>
                  <a:srgbClr val="000000"/>
                </a:solidFill>
                <a:latin typeface="Segoe Sans Text" pitchFamily="2" charset="0"/>
                <a:cs typeface="Segoe Sans Text" pitchFamily="2" charset="0"/>
              </a:rPr>
              <a:t> </a:t>
            </a:r>
            <a:r>
              <a:rPr lang="en-GB" sz="1200" b="0" i="0" spc="0" baseline="0" dirty="0">
                <a:solidFill>
                  <a:srgbClr val="000000"/>
                </a:solidFill>
                <a:latin typeface="Segoe Sans Text" pitchFamily="2" charset="0"/>
                <a:cs typeface="Segoe Sans Text" pitchFamily="2" charset="0"/>
              </a:rPr>
              <a:t>experience</a:t>
            </a:r>
            <a:r>
              <a:rPr lang="en-GB" sz="1200" b="0" i="0" spc="139" baseline="0" dirty="0">
                <a:solidFill>
                  <a:srgbClr val="000000"/>
                </a:solidFill>
                <a:latin typeface="Segoe Sans Text" pitchFamily="2" charset="0"/>
                <a:cs typeface="Segoe Sans Text" pitchFamily="2" charset="0"/>
              </a:rPr>
              <a:t> </a:t>
            </a:r>
            <a:r>
              <a:rPr lang="en-GB" sz="1200" b="0" i="0" spc="0" baseline="0" dirty="0">
                <a:solidFill>
                  <a:srgbClr val="000000"/>
                </a:solidFill>
                <a:latin typeface="Segoe Sans Text" pitchFamily="2" charset="0"/>
                <a:cs typeface="Segoe Sans Text" pitchFamily="2" charset="0"/>
              </a:rPr>
              <a:t>and</a:t>
            </a:r>
            <a:r>
              <a:rPr lang="en-GB" sz="1200" b="0" i="0" spc="139" baseline="0" dirty="0">
                <a:solidFill>
                  <a:srgbClr val="000000"/>
                </a:solidFill>
                <a:latin typeface="Segoe Sans Text" pitchFamily="2" charset="0"/>
                <a:cs typeface="Segoe Sans Text" pitchFamily="2" charset="0"/>
              </a:rPr>
              <a:t> </a:t>
            </a:r>
            <a:r>
              <a:rPr lang="en-GB" sz="1200" b="0" i="0" spc="0" baseline="0" dirty="0">
                <a:solidFill>
                  <a:srgbClr val="000000"/>
                </a:solidFill>
                <a:latin typeface="Segoe Sans Text" pitchFamily="2" charset="0"/>
                <a:cs typeface="Segoe Sans Text" pitchFamily="2" charset="0"/>
              </a:rPr>
              <a:t>300+</a:t>
            </a:r>
            <a:r>
              <a:rPr lang="en-GB" sz="1200" b="0" i="0" spc="151" baseline="0" dirty="0">
                <a:solidFill>
                  <a:srgbClr val="000000"/>
                </a:solidFill>
                <a:latin typeface="Segoe Sans Text" pitchFamily="2" charset="0"/>
                <a:cs typeface="Segoe Sans Text" pitchFamily="2" charset="0"/>
              </a:rPr>
              <a:t> </a:t>
            </a:r>
            <a:r>
              <a:rPr lang="en-GB" sz="1200" b="0" i="0" spc="0" baseline="0" dirty="0">
                <a:solidFill>
                  <a:srgbClr val="000000"/>
                </a:solidFill>
                <a:latin typeface="Segoe Sans Text" pitchFamily="2" charset="0"/>
                <a:cs typeface="Segoe Sans Text" pitchFamily="2" charset="0"/>
              </a:rPr>
              <a:t>data</a:t>
            </a:r>
            <a:r>
              <a:rPr lang="en-GB" sz="1200" b="0" i="0" spc="139" baseline="0" dirty="0">
                <a:solidFill>
                  <a:srgbClr val="000000"/>
                </a:solidFill>
                <a:latin typeface="Segoe Sans Text" pitchFamily="2" charset="0"/>
                <a:cs typeface="Segoe Sans Text" pitchFamily="2" charset="0"/>
              </a:rPr>
              <a:t> </a:t>
            </a:r>
            <a:r>
              <a:rPr lang="en-GB" sz="1200" b="0" i="0" spc="0" baseline="0" dirty="0">
                <a:solidFill>
                  <a:srgbClr val="000000"/>
                </a:solidFill>
                <a:latin typeface="Segoe Sans Text" pitchFamily="2" charset="0"/>
                <a:cs typeface="Segoe Sans Text" pitchFamily="2" charset="0"/>
              </a:rPr>
              <a:t>transformations</a:t>
            </a:r>
            <a:r>
              <a:rPr lang="en-GB" sz="1200" b="0" i="0" spc="139" baseline="0" dirty="0">
                <a:solidFill>
                  <a:srgbClr val="000000"/>
                </a:solidFill>
                <a:latin typeface="Segoe Sans Text" pitchFamily="2" charset="0"/>
                <a:cs typeface="Segoe Sans Text" pitchFamily="2" charset="0"/>
              </a:rPr>
              <a:t> </a:t>
            </a:r>
            <a:r>
              <a:rPr lang="en-GB" sz="1200" b="0" i="0" spc="0" baseline="0" dirty="0">
                <a:solidFill>
                  <a:srgbClr val="000000"/>
                </a:solidFill>
                <a:latin typeface="Segoe Sans Text" pitchFamily="2" charset="0"/>
                <a:cs typeface="Segoe Sans Text" pitchFamily="2" charset="0"/>
              </a:rPr>
              <a:t>to</a:t>
            </a:r>
            <a:r>
              <a:rPr lang="en-GB" sz="1200" b="0" i="0" spc="139" baseline="0" dirty="0">
                <a:solidFill>
                  <a:srgbClr val="000000"/>
                </a:solidFill>
                <a:latin typeface="Segoe Sans Text" pitchFamily="2" charset="0"/>
                <a:cs typeface="Segoe Sans Text" pitchFamily="2" charset="0"/>
              </a:rPr>
              <a:t> </a:t>
            </a:r>
            <a:r>
              <a:rPr lang="en-GB" sz="1200" b="0" i="0" spc="0" baseline="0" dirty="0">
                <a:solidFill>
                  <a:srgbClr val="000000"/>
                </a:solidFill>
                <a:latin typeface="Segoe Sans Text" pitchFamily="2" charset="0"/>
                <a:cs typeface="Segoe Sans Text" pitchFamily="2" charset="0"/>
              </a:rPr>
              <a:t>easily</a:t>
            </a:r>
            <a:r>
              <a:rPr lang="en-GB" sz="1200" b="0" i="0" spc="139" baseline="0" dirty="0">
                <a:solidFill>
                  <a:srgbClr val="000000"/>
                </a:solidFill>
                <a:latin typeface="Segoe Sans Text" pitchFamily="2" charset="0"/>
                <a:cs typeface="Segoe Sans Text" pitchFamily="2" charset="0"/>
              </a:rPr>
              <a:t> </a:t>
            </a:r>
            <a:r>
              <a:rPr lang="en-GB" sz="1200" b="0" i="0" spc="0" baseline="0" dirty="0">
                <a:solidFill>
                  <a:srgbClr val="000000"/>
                </a:solidFill>
                <a:latin typeface="Segoe Sans Text" pitchFamily="2" charset="0"/>
                <a:cs typeface="Segoe Sans Text" pitchFamily="2" charset="0"/>
              </a:rPr>
              <a:t>solve</a:t>
            </a:r>
            <a:r>
              <a:rPr lang="en-GB" sz="1200" b="0" i="0" spc="139" baseline="0" dirty="0">
                <a:solidFill>
                  <a:srgbClr val="000000"/>
                </a:solidFill>
                <a:latin typeface="Segoe Sans Text" pitchFamily="2" charset="0"/>
                <a:cs typeface="Segoe Sans Text" pitchFamily="2" charset="0"/>
              </a:rPr>
              <a:t> </a:t>
            </a:r>
            <a:r>
              <a:rPr lang="en-GB" sz="1200" b="0" i="0" spc="0" baseline="0" dirty="0">
                <a:solidFill>
                  <a:srgbClr val="000000"/>
                </a:solidFill>
                <a:latin typeface="Segoe Sans Text" pitchFamily="2" charset="0"/>
                <a:cs typeface="Segoe Sans Text" pitchFamily="2" charset="0"/>
              </a:rPr>
              <a:t>the</a:t>
            </a:r>
            <a:r>
              <a:rPr lang="en-GB" sz="1200" b="0" i="0" spc="139" baseline="0" dirty="0">
                <a:solidFill>
                  <a:srgbClr val="000000"/>
                </a:solidFill>
                <a:latin typeface="Segoe Sans Text" pitchFamily="2" charset="0"/>
                <a:cs typeface="Segoe Sans Text" pitchFamily="2" charset="0"/>
              </a:rPr>
              <a:t> </a:t>
            </a:r>
            <a:r>
              <a:rPr lang="en-GB" sz="1200" b="0" i="0" spc="0" baseline="0" dirty="0">
                <a:solidFill>
                  <a:srgbClr val="000000"/>
                </a:solidFill>
                <a:latin typeface="Segoe Sans Text" pitchFamily="2" charset="0"/>
                <a:cs typeface="Segoe Sans Text" pitchFamily="2" charset="0"/>
              </a:rPr>
              <a:t>most</a:t>
            </a:r>
            <a:r>
              <a:rPr lang="en-GB" sz="1200" b="0" i="0" spc="139" baseline="0" dirty="0">
                <a:solidFill>
                  <a:srgbClr val="000000"/>
                </a:solidFill>
                <a:latin typeface="Segoe Sans Text" pitchFamily="2" charset="0"/>
                <a:cs typeface="Segoe Sans Text" pitchFamily="2" charset="0"/>
              </a:rPr>
              <a:t> </a:t>
            </a:r>
            <a:r>
              <a:rPr lang="en-GB" sz="1200" b="0" i="0" spc="0" baseline="0" dirty="0">
                <a:solidFill>
                  <a:srgbClr val="000000"/>
                </a:solidFill>
                <a:latin typeface="Segoe Sans Text" pitchFamily="2" charset="0"/>
                <a:cs typeface="Segoe Sans Text" pitchFamily="2" charset="0"/>
              </a:rPr>
              <a:t>complex</a:t>
            </a:r>
            <a:r>
              <a:rPr lang="en-GB" sz="1200" b="0" i="0" spc="139" baseline="0" dirty="0">
                <a:solidFill>
                  <a:srgbClr val="000000"/>
                </a:solidFill>
                <a:latin typeface="Segoe Sans Text" pitchFamily="2" charset="0"/>
                <a:cs typeface="Segoe Sans Text" pitchFamily="2" charset="0"/>
              </a:rPr>
              <a:t> </a:t>
            </a:r>
            <a:r>
              <a:rPr lang="en-GB" sz="1200" b="0" i="0" spc="0" baseline="0" dirty="0">
                <a:solidFill>
                  <a:srgbClr val="000000"/>
                </a:solidFill>
                <a:latin typeface="Segoe Sans Text" pitchFamily="2" charset="0"/>
                <a:cs typeface="Segoe Sans Text" pitchFamily="2" charset="0"/>
              </a:rPr>
              <a:t>ETL </a:t>
            </a:r>
          </a:p>
          <a:p>
            <a:pPr marL="0">
              <a:lnSpc>
                <a:spcPts val="1440"/>
              </a:lnSpc>
            </a:pPr>
            <a:r>
              <a:rPr lang="en-GB" sz="1200" b="0" i="0" spc="0" baseline="0" dirty="0">
                <a:solidFill>
                  <a:srgbClr val="000000"/>
                </a:solidFill>
                <a:latin typeface="Segoe Sans Text" pitchFamily="2" charset="0"/>
                <a:cs typeface="Segoe Sans Text" pitchFamily="2" charset="0"/>
              </a:rPr>
              <a:t>scenarios</a:t>
            </a:r>
          </a:p>
        </p:txBody>
      </p:sp>
      <p:sp>
        <p:nvSpPr>
          <p:cNvPr id="22" name="Rectangle 2861">
            <a:extLst>
              <a:ext uri="{FF2B5EF4-FFF2-40B4-BE49-F238E27FC236}">
                <a16:creationId xmlns:a16="http://schemas.microsoft.com/office/drawing/2014/main" id="{E1241522-DE94-1AB9-F976-C4941ADE4BEC}"/>
              </a:ext>
            </a:extLst>
          </p:cNvPr>
          <p:cNvSpPr/>
          <p:nvPr/>
        </p:nvSpPr>
        <p:spPr>
          <a:xfrm>
            <a:off x="1437766" y="2800167"/>
            <a:ext cx="758221" cy="364523"/>
          </a:xfrm>
          <a:prstGeom prst="rect">
            <a:avLst/>
          </a:prstGeom>
        </p:spPr>
        <p:txBody>
          <a:bodyPr wrap="none" lIns="0" tIns="0" rIns="0" bIns="0">
            <a:spAutoFit/>
          </a:bodyPr>
          <a:lstStyle/>
          <a:p>
            <a:pPr marL="0"/>
            <a:r>
              <a:rPr lang="en-GB" sz="1202" b="1" i="0" spc="0" baseline="0" dirty="0">
                <a:solidFill>
                  <a:srgbClr val="225B61"/>
                </a:solidFill>
                <a:latin typeface="Segoe Sans Text" pitchFamily="2" charset="0"/>
                <a:cs typeface="Segoe Sans Text" pitchFamily="2" charset="0"/>
              </a:rPr>
              <a:t>Data </a:t>
            </a:r>
          </a:p>
          <a:p>
            <a:pPr marL="0">
              <a:lnSpc>
                <a:spcPts val="1442"/>
              </a:lnSpc>
            </a:pPr>
            <a:r>
              <a:rPr lang="en-GB" sz="1200" b="1" i="0" spc="0" baseline="0" dirty="0">
                <a:solidFill>
                  <a:srgbClr val="225B61"/>
                </a:solidFill>
                <a:latin typeface="Segoe Sans Text" pitchFamily="2" charset="0"/>
                <a:cs typeface="Segoe Sans Text" pitchFamily="2" charset="0"/>
              </a:rPr>
              <a:t>Engineering</a:t>
            </a:r>
          </a:p>
        </p:txBody>
      </p:sp>
      <p:sp>
        <p:nvSpPr>
          <p:cNvPr id="23" name="Rectangle 2862">
            <a:extLst>
              <a:ext uri="{FF2B5EF4-FFF2-40B4-BE49-F238E27FC236}">
                <a16:creationId xmlns:a16="http://schemas.microsoft.com/office/drawing/2014/main" id="{9FE88F1B-13DD-8AFA-A6FD-2FA7C4DE9624}"/>
              </a:ext>
            </a:extLst>
          </p:cNvPr>
          <p:cNvSpPr/>
          <p:nvPr/>
        </p:nvSpPr>
        <p:spPr>
          <a:xfrm>
            <a:off x="2629154" y="2800167"/>
            <a:ext cx="8872685" cy="364523"/>
          </a:xfrm>
          <a:prstGeom prst="rect">
            <a:avLst/>
          </a:prstGeom>
        </p:spPr>
        <p:txBody>
          <a:bodyPr wrap="none" lIns="0" tIns="0" rIns="0" bIns="0">
            <a:spAutoFit/>
          </a:bodyPr>
          <a:lstStyle/>
          <a:p>
            <a:pPr marL="0"/>
            <a:r>
              <a:rPr lang="en-GB" sz="1202" b="0" i="0" spc="0" baseline="0" dirty="0">
                <a:solidFill>
                  <a:srgbClr val="000000"/>
                </a:solidFill>
                <a:latin typeface="Segoe Sans Text" pitchFamily="2" charset="0"/>
                <a:cs typeface="Segoe Sans Text" pitchFamily="2" charset="0"/>
              </a:rPr>
              <a:t>Enable data engineers to design, build, and maintain infrastructures at scale using World-class Spark platform with great authoring </a:t>
            </a:r>
          </a:p>
          <a:p>
            <a:pPr marL="0">
              <a:lnSpc>
                <a:spcPts val="1442"/>
              </a:lnSpc>
            </a:pPr>
            <a:r>
              <a:rPr lang="en-GB" sz="1200" b="0" i="0" spc="0" baseline="0" dirty="0">
                <a:solidFill>
                  <a:srgbClr val="000000"/>
                </a:solidFill>
                <a:latin typeface="Segoe Sans Text" pitchFamily="2" charset="0"/>
                <a:cs typeface="Segoe Sans Text" pitchFamily="2" charset="0"/>
              </a:rPr>
              <a:t>experiences to</a:t>
            </a:r>
          </a:p>
        </p:txBody>
      </p:sp>
      <p:sp>
        <p:nvSpPr>
          <p:cNvPr id="24" name="Rectangle 2863">
            <a:extLst>
              <a:ext uri="{FF2B5EF4-FFF2-40B4-BE49-F238E27FC236}">
                <a16:creationId xmlns:a16="http://schemas.microsoft.com/office/drawing/2014/main" id="{F1CDDE4A-4543-2CC2-8A59-B02DF2ED296D}"/>
              </a:ext>
            </a:extLst>
          </p:cNvPr>
          <p:cNvSpPr/>
          <p:nvPr/>
        </p:nvSpPr>
        <p:spPr>
          <a:xfrm>
            <a:off x="1437766" y="3495396"/>
            <a:ext cx="726866" cy="364202"/>
          </a:xfrm>
          <a:prstGeom prst="rect">
            <a:avLst/>
          </a:prstGeom>
        </p:spPr>
        <p:txBody>
          <a:bodyPr wrap="none" lIns="0" tIns="0" rIns="0" bIns="0">
            <a:spAutoFit/>
          </a:bodyPr>
          <a:lstStyle/>
          <a:p>
            <a:pPr marL="0"/>
            <a:r>
              <a:rPr lang="en-GB" sz="1200" b="1" i="0" spc="0" baseline="0" dirty="0">
                <a:solidFill>
                  <a:srgbClr val="225B61"/>
                </a:solidFill>
                <a:latin typeface="Segoe Sans Text" pitchFamily="2" charset="0"/>
                <a:cs typeface="Segoe Sans Text" pitchFamily="2" charset="0"/>
              </a:rPr>
              <a:t>Data </a:t>
            </a:r>
          </a:p>
          <a:p>
            <a:pPr marL="0">
              <a:lnSpc>
                <a:spcPts val="1440"/>
              </a:lnSpc>
            </a:pPr>
            <a:r>
              <a:rPr lang="en-GB" sz="1202" b="1" i="0" spc="0" baseline="0" dirty="0">
                <a:solidFill>
                  <a:srgbClr val="225B61"/>
                </a:solidFill>
                <a:latin typeface="Segoe Sans Text" pitchFamily="2" charset="0"/>
                <a:cs typeface="Segoe Sans Text" pitchFamily="2" charset="0"/>
              </a:rPr>
              <a:t>Warehouse</a:t>
            </a:r>
          </a:p>
        </p:txBody>
      </p:sp>
      <p:sp>
        <p:nvSpPr>
          <p:cNvPr id="25" name="Rectangle 2864">
            <a:extLst>
              <a:ext uri="{FF2B5EF4-FFF2-40B4-BE49-F238E27FC236}">
                <a16:creationId xmlns:a16="http://schemas.microsoft.com/office/drawing/2014/main" id="{48CF0F89-4FFC-6B78-B1C1-357ACFA06F83}"/>
              </a:ext>
            </a:extLst>
          </p:cNvPr>
          <p:cNvSpPr/>
          <p:nvPr/>
        </p:nvSpPr>
        <p:spPr>
          <a:xfrm>
            <a:off x="2627376" y="3495396"/>
            <a:ext cx="8880060" cy="364202"/>
          </a:xfrm>
          <a:prstGeom prst="rect">
            <a:avLst/>
          </a:prstGeom>
        </p:spPr>
        <p:txBody>
          <a:bodyPr wrap="none" lIns="0" tIns="0" rIns="0" bIns="0">
            <a:spAutoFit/>
          </a:bodyPr>
          <a:lstStyle/>
          <a:p>
            <a:pPr marL="0"/>
            <a:r>
              <a:rPr lang="en-GB" sz="1200" b="0" i="0" spc="0" baseline="0" dirty="0">
                <a:solidFill>
                  <a:srgbClr val="000000"/>
                </a:solidFill>
                <a:latin typeface="Segoe Sans Text" pitchFamily="2" charset="0"/>
                <a:cs typeface="Segoe Sans Text" pitchFamily="2" charset="0"/>
              </a:rPr>
              <a:t>Provide industry-leading SQL performance and scale, fully separating compute from storage for independently scaling and natively </a:t>
            </a:r>
          </a:p>
          <a:p>
            <a:pPr marL="0">
              <a:lnSpc>
                <a:spcPts val="1440"/>
              </a:lnSpc>
            </a:pPr>
            <a:r>
              <a:rPr lang="en-GB" sz="1202" b="0" i="0" spc="0" baseline="0" dirty="0">
                <a:solidFill>
                  <a:srgbClr val="000000"/>
                </a:solidFill>
                <a:latin typeface="Segoe Sans Text" pitchFamily="2" charset="0"/>
                <a:cs typeface="Segoe Sans Text" pitchFamily="2" charset="0"/>
              </a:rPr>
              <a:t>storing data in open Parquet/Delta Lake</a:t>
            </a:r>
          </a:p>
        </p:txBody>
      </p:sp>
      <p:sp>
        <p:nvSpPr>
          <p:cNvPr id="26" name="Rectangle 2865">
            <a:extLst>
              <a:ext uri="{FF2B5EF4-FFF2-40B4-BE49-F238E27FC236}">
                <a16:creationId xmlns:a16="http://schemas.microsoft.com/office/drawing/2014/main" id="{B8EF23BE-699B-C254-DC36-C9F19D7755AF}"/>
              </a:ext>
            </a:extLst>
          </p:cNvPr>
          <p:cNvSpPr/>
          <p:nvPr/>
        </p:nvSpPr>
        <p:spPr>
          <a:xfrm>
            <a:off x="1437766" y="4190340"/>
            <a:ext cx="9648156" cy="1056700"/>
          </a:xfrm>
          <a:prstGeom prst="rect">
            <a:avLst/>
          </a:prstGeom>
        </p:spPr>
        <p:txBody>
          <a:bodyPr wrap="square" lIns="0" tIns="0" rIns="0" bIns="0">
            <a:spAutoFit/>
          </a:bodyPr>
          <a:lstStyle/>
          <a:p>
            <a:pPr marL="0"/>
            <a:r>
              <a:rPr lang="en-GB" sz="1200" b="1" i="0" spc="0" baseline="0" dirty="0">
                <a:solidFill>
                  <a:srgbClr val="225B61"/>
                </a:solidFill>
                <a:latin typeface="Segoe Sans Text" pitchFamily="2" charset="0"/>
                <a:cs typeface="Segoe Sans Text" pitchFamily="2" charset="0"/>
              </a:rPr>
              <a:t>Data </a:t>
            </a:r>
          </a:p>
          <a:p>
            <a:pPr marL="0">
              <a:lnSpc>
                <a:spcPts val="1440"/>
              </a:lnSpc>
              <a:tabLst>
                <a:tab pos="1189609" algn="l"/>
              </a:tabLst>
            </a:pPr>
            <a:r>
              <a:rPr lang="en-GB" sz="1200" b="1" i="0" spc="0" baseline="0" dirty="0">
                <a:solidFill>
                  <a:srgbClr val="225B61"/>
                </a:solidFill>
                <a:latin typeface="Segoe Sans Text" pitchFamily="2" charset="0"/>
                <a:cs typeface="Segoe Sans Text" pitchFamily="2" charset="0"/>
              </a:rPr>
              <a:t>Science	</a:t>
            </a:r>
            <a:r>
              <a:rPr lang="en-GB" sz="1818" b="0" i="0" spc="0" baseline="59999" dirty="0">
                <a:solidFill>
                  <a:srgbClr val="000000"/>
                </a:solidFill>
                <a:latin typeface="Segoe Sans Text" pitchFamily="2" charset="0"/>
                <a:cs typeface="Segoe Sans Text" pitchFamily="2" charset="0"/>
              </a:rPr>
              <a:t>Empower data scientists and analysts to quickly build, deploy, and operationalize sophisticated AI directly within Fabric</a:t>
            </a:r>
          </a:p>
          <a:p>
            <a:pPr marL="0">
              <a:lnSpc>
                <a:spcPts val="4031"/>
              </a:lnSpc>
            </a:pPr>
            <a:r>
              <a:rPr lang="en-GB" sz="1200" b="1" i="0" spc="0" baseline="0" dirty="0">
                <a:solidFill>
                  <a:srgbClr val="225B61"/>
                </a:solidFill>
                <a:latin typeface="Segoe Sans Text" pitchFamily="2" charset="0"/>
                <a:cs typeface="Segoe Sans Text" pitchFamily="2" charset="0"/>
              </a:rPr>
              <a:t>Real Time </a:t>
            </a:r>
          </a:p>
          <a:p>
            <a:pPr marL="0">
              <a:lnSpc>
                <a:spcPts val="1440"/>
              </a:lnSpc>
            </a:pPr>
            <a:r>
              <a:rPr lang="en-GB" sz="1200" b="1" i="0" spc="0" baseline="0" dirty="0">
                <a:solidFill>
                  <a:srgbClr val="225B61"/>
                </a:solidFill>
                <a:latin typeface="Segoe Sans Text" pitchFamily="2" charset="0"/>
                <a:cs typeface="Segoe Sans Text" pitchFamily="2" charset="0"/>
              </a:rPr>
              <a:t>Intelligence</a:t>
            </a:r>
          </a:p>
        </p:txBody>
      </p:sp>
      <p:sp>
        <p:nvSpPr>
          <p:cNvPr id="27" name="Rectangle 2866">
            <a:extLst>
              <a:ext uri="{FF2B5EF4-FFF2-40B4-BE49-F238E27FC236}">
                <a16:creationId xmlns:a16="http://schemas.microsoft.com/office/drawing/2014/main" id="{F697A079-4FD9-2962-66D4-CA3777315403}"/>
              </a:ext>
            </a:extLst>
          </p:cNvPr>
          <p:cNvSpPr/>
          <p:nvPr/>
        </p:nvSpPr>
        <p:spPr>
          <a:xfrm>
            <a:off x="1437766" y="4885284"/>
            <a:ext cx="10193047" cy="1079783"/>
          </a:xfrm>
          <a:prstGeom prst="rect">
            <a:avLst/>
          </a:prstGeom>
        </p:spPr>
        <p:txBody>
          <a:bodyPr wrap="none" lIns="0" tIns="0" rIns="0" bIns="0">
            <a:spAutoFit/>
          </a:bodyPr>
          <a:lstStyle/>
          <a:p>
            <a:pPr marL="1189609"/>
            <a:r>
              <a:rPr lang="en-GB" sz="1200" b="0" i="0" spc="0" baseline="0" dirty="0">
                <a:solidFill>
                  <a:srgbClr val="000000"/>
                </a:solidFill>
                <a:latin typeface="Segoe Sans Text" pitchFamily="2" charset="0"/>
                <a:cs typeface="Segoe Sans Text" pitchFamily="2" charset="0"/>
              </a:rPr>
              <a:t>Ingest streaming data with high granularity, dynamically transform streaming data, query data in real-time for instant insights, and </a:t>
            </a:r>
          </a:p>
          <a:p>
            <a:pPr marL="1189609">
              <a:lnSpc>
                <a:spcPts val="1440"/>
              </a:lnSpc>
            </a:pPr>
            <a:r>
              <a:rPr lang="en-GB" sz="1200" b="0" i="0" spc="0" baseline="0" dirty="0">
                <a:solidFill>
                  <a:srgbClr val="000000"/>
                </a:solidFill>
                <a:latin typeface="Segoe Sans Text" pitchFamily="2" charset="0"/>
                <a:cs typeface="Segoe Sans Text" pitchFamily="2" charset="0"/>
              </a:rPr>
              <a:t>trigger actions </a:t>
            </a:r>
          </a:p>
          <a:p>
            <a:pPr marL="0">
              <a:lnSpc>
                <a:spcPts val="4752"/>
              </a:lnSpc>
              <a:tabLst>
                <a:tab pos="1189609" algn="l"/>
              </a:tabLst>
            </a:pPr>
            <a:r>
              <a:rPr lang="en-GB" sz="1200" b="1" i="0" spc="0" baseline="0" dirty="0">
                <a:solidFill>
                  <a:srgbClr val="225B61"/>
                </a:solidFill>
                <a:latin typeface="Segoe Sans Text" pitchFamily="2" charset="0"/>
                <a:cs typeface="Segoe Sans Text" pitchFamily="2" charset="0"/>
              </a:rPr>
              <a:t>Power BI	</a:t>
            </a:r>
            <a:r>
              <a:rPr lang="en-GB" sz="1818" b="0" i="0" spc="0" baseline="59999" dirty="0">
                <a:solidFill>
                  <a:srgbClr val="000000"/>
                </a:solidFill>
                <a:latin typeface="Segoe Sans Text" pitchFamily="2" charset="0"/>
                <a:cs typeface="Segoe Sans Text" pitchFamily="2" charset="0"/>
              </a:rPr>
              <a:t>Make better, data-driven decisions with the world’s leading business intelligence platform that turns unrelated sources of data into </a:t>
            </a:r>
          </a:p>
          <a:p>
            <a:pPr marL="1189609">
              <a:lnSpc>
                <a:spcPts val="720"/>
              </a:lnSpc>
            </a:pPr>
            <a:r>
              <a:rPr lang="en-GB" sz="1200" b="0" i="0" spc="0" baseline="0" dirty="0">
                <a:solidFill>
                  <a:srgbClr val="000000"/>
                </a:solidFill>
                <a:latin typeface="Segoe Sans Text" pitchFamily="2" charset="0"/>
                <a:cs typeface="Segoe Sans Text" pitchFamily="2" charset="0"/>
              </a:rPr>
              <a:t>coherent, interactive insights</a:t>
            </a:r>
          </a:p>
        </p:txBody>
      </p:sp>
    </p:spTree>
    <p:extLst>
      <p:ext uri="{BB962C8B-B14F-4D97-AF65-F5344CB8AC3E}">
        <p14:creationId xmlns:p14="http://schemas.microsoft.com/office/powerpoint/2010/main" val="32087801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FAEBDB-342C-9060-21E2-4CF3F085E1B5}"/>
            </a:ext>
          </a:extLst>
        </p:cNvPr>
        <p:cNvGrpSpPr/>
        <p:nvPr/>
      </p:nvGrpSpPr>
      <p:grpSpPr>
        <a:xfrm>
          <a:off x="0" y="0"/>
          <a:ext cx="0" cy="0"/>
          <a:chOff x="0" y="0"/>
          <a:chExt cx="0" cy="0"/>
        </a:xfrm>
      </p:grpSpPr>
      <p:pic>
        <p:nvPicPr>
          <p:cNvPr id="2" name="Picture 370">
            <a:extLst>
              <a:ext uri="{FF2B5EF4-FFF2-40B4-BE49-F238E27FC236}">
                <a16:creationId xmlns:a16="http://schemas.microsoft.com/office/drawing/2014/main" id="{D2D401EC-7AAA-D9A5-D1DD-4ECE4B672461}"/>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a:xfrm>
            <a:off x="676077" y="464829"/>
            <a:ext cx="1800000" cy="1800000"/>
          </a:xfrm>
          <a:prstGeom prst="rect">
            <a:avLst/>
          </a:prstGeom>
          <a:noFill/>
        </p:spPr>
      </p:pic>
      <p:sp>
        <p:nvSpPr>
          <p:cNvPr id="8" name="TextBox 7">
            <a:extLst>
              <a:ext uri="{FF2B5EF4-FFF2-40B4-BE49-F238E27FC236}">
                <a16:creationId xmlns:a16="http://schemas.microsoft.com/office/drawing/2014/main" id="{A956D16F-CB2F-F290-4CA0-AA73E373E8C9}"/>
              </a:ext>
            </a:extLst>
          </p:cNvPr>
          <p:cNvSpPr txBox="1"/>
          <p:nvPr/>
        </p:nvSpPr>
        <p:spPr>
          <a:xfrm>
            <a:off x="676077" y="2954459"/>
            <a:ext cx="6094428" cy="830997"/>
          </a:xfrm>
          <a:prstGeom prst="rect">
            <a:avLst/>
          </a:prstGeom>
          <a:noFill/>
        </p:spPr>
        <p:txBody>
          <a:bodyPr wrap="square">
            <a:spAutoFit/>
          </a:bodyPr>
          <a:lstStyle/>
          <a:p>
            <a:r>
              <a:rPr lang="en-US" sz="4800" dirty="0">
                <a:solidFill>
                  <a:schemeClr val="bg1"/>
                </a:solidFill>
                <a:latin typeface="Arial" panose="020B0604020202020204" pitchFamily="34" charset="0"/>
                <a:cs typeface="Arial" panose="020B0604020202020204" pitchFamily="34" charset="0"/>
              </a:rPr>
              <a:t>Overview of </a:t>
            </a:r>
            <a:r>
              <a:rPr lang="en-US" sz="4800" dirty="0" err="1">
                <a:solidFill>
                  <a:schemeClr val="bg1"/>
                </a:solidFill>
                <a:latin typeface="Arial" panose="020B0604020202020204" pitchFamily="34" charset="0"/>
                <a:cs typeface="Arial" panose="020B0604020202020204" pitchFamily="34" charset="0"/>
              </a:rPr>
              <a:t>OneLake</a:t>
            </a:r>
            <a:endParaRPr lang="en-GB" sz="48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66117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5CD9B9-03E3-0DEE-32D8-A1403C5BCC77}"/>
            </a:ext>
          </a:extLst>
        </p:cNvPr>
        <p:cNvGrpSpPr/>
        <p:nvPr/>
      </p:nvGrpSpPr>
      <p:grpSpPr>
        <a:xfrm>
          <a:off x="0" y="0"/>
          <a:ext cx="0" cy="0"/>
          <a:chOff x="0" y="0"/>
          <a:chExt cx="0" cy="0"/>
        </a:xfrm>
      </p:grpSpPr>
      <p:sp>
        <p:nvSpPr>
          <p:cNvPr id="8" name="Freeform 655">
            <a:extLst>
              <a:ext uri="{FF2B5EF4-FFF2-40B4-BE49-F238E27FC236}">
                <a16:creationId xmlns:a16="http://schemas.microsoft.com/office/drawing/2014/main" id="{CF57B4FD-1FFD-366A-A218-5AE234E587E2}"/>
              </a:ext>
            </a:extLst>
          </p:cNvPr>
          <p:cNvSpPr/>
          <p:nvPr/>
        </p:nvSpPr>
        <p:spPr>
          <a:xfrm>
            <a:off x="5911596" y="4134613"/>
            <a:ext cx="5428488" cy="1213104"/>
          </a:xfrm>
          <a:custGeom>
            <a:avLst/>
            <a:gdLst/>
            <a:ahLst/>
            <a:cxnLst/>
            <a:rect l="0" t="0" r="0" b="0"/>
            <a:pathLst>
              <a:path w="5428488" h="1213104">
                <a:moveTo>
                  <a:pt x="0" y="1213104"/>
                </a:moveTo>
                <a:lnTo>
                  <a:pt x="5428488" y="1213104"/>
                </a:lnTo>
                <a:lnTo>
                  <a:pt x="5428488" y="0"/>
                </a:lnTo>
                <a:lnTo>
                  <a:pt x="0" y="0"/>
                </a:lnTo>
                <a:lnTo>
                  <a:pt x="0" y="1213104"/>
                </a:lnTo>
                <a:close/>
              </a:path>
            </a:pathLst>
          </a:custGeom>
          <a:noFill/>
          <a:ln w="1778" cap="flat" cmpd="sng">
            <a:solidFill>
              <a:srgbClr val="000000">
                <a:alpha val="0"/>
              </a:srgbClr>
            </a:solidFill>
            <a:miter lim="127000"/>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9" name="Rectangle 656">
            <a:extLst>
              <a:ext uri="{FF2B5EF4-FFF2-40B4-BE49-F238E27FC236}">
                <a16:creationId xmlns:a16="http://schemas.microsoft.com/office/drawing/2014/main" id="{7B6FAC44-3894-662C-303B-FFA14B6C9637}"/>
              </a:ext>
            </a:extLst>
          </p:cNvPr>
          <p:cNvSpPr/>
          <p:nvPr/>
        </p:nvSpPr>
        <p:spPr>
          <a:xfrm>
            <a:off x="554718" y="3149728"/>
            <a:ext cx="3649637" cy="984885"/>
          </a:xfrm>
          <a:prstGeom prst="rect">
            <a:avLst/>
          </a:prstGeom>
        </p:spPr>
        <p:txBody>
          <a:bodyPr wrap="square" lIns="0" tIns="0" rIns="0" bIns="0">
            <a:spAutoFit/>
          </a:bodyPr>
          <a:lstStyle/>
          <a:p>
            <a:r>
              <a:rPr lang="en-GB" sz="3200" dirty="0">
                <a:solidFill>
                  <a:srgbClr val="225B61"/>
                </a:solidFill>
                <a:latin typeface="Segoe Sans Display"/>
              </a:rPr>
              <a:t>Data Lake and Data Warehouse</a:t>
            </a:r>
          </a:p>
        </p:txBody>
      </p:sp>
      <p:sp>
        <p:nvSpPr>
          <p:cNvPr id="2" name="Rectangle: Rounded Corners 1">
            <a:extLst>
              <a:ext uri="{FF2B5EF4-FFF2-40B4-BE49-F238E27FC236}">
                <a16:creationId xmlns:a16="http://schemas.microsoft.com/office/drawing/2014/main" id="{660B3E6B-F5EF-BB3A-8E4E-094A4CE50EDB}"/>
              </a:ext>
              <a:ext uri="{C183D7F6-B498-43B3-948B-1728B52AA6E4}">
                <adec:decorative xmlns:adec="http://schemas.microsoft.com/office/drawing/2017/decorative" val="1"/>
              </a:ext>
            </a:extLst>
          </p:cNvPr>
          <p:cNvSpPr/>
          <p:nvPr/>
        </p:nvSpPr>
        <p:spPr bwMode="auto">
          <a:xfrm>
            <a:off x="4623820" y="1228695"/>
            <a:ext cx="2944360" cy="474845"/>
          </a:xfrm>
          <a:prstGeom prst="roundRect">
            <a:avLst/>
          </a:prstGeom>
          <a:solidFill>
            <a:schemeClr val="tx1"/>
          </a:solidFill>
          <a:ln w="19050">
            <a:noFill/>
            <a:headEnd type="none" w="med" len="med"/>
            <a:tailEnd type="none" w="med" len="med"/>
          </a:ln>
          <a:effectLst>
            <a:outerShdw blurRad="508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indent="0" algn="ctr" defTabSz="914367" rtl="0" eaLnBrk="1" fontAlgn="auto" latinLnBrk="0" hangingPunct="1">
              <a:lnSpc>
                <a:spcPct val="100000"/>
              </a:lnSpc>
              <a:spcBef>
                <a:spcPct val="20000"/>
              </a:spcBef>
              <a:spcAft>
                <a:spcPts val="0"/>
              </a:spcAft>
              <a:buClrTx/>
              <a:buSzPct val="90000"/>
              <a:buFontTx/>
              <a:buNone/>
              <a:tabLst/>
            </a:pPr>
            <a:r>
              <a:rPr lang="en-GB" sz="2000" dirty="0"/>
              <a:t>Data Lake</a:t>
            </a:r>
            <a:endParaRPr kumimoji="0" lang="es-MX" sz="2000" i="0" u="none" strike="noStrike" kern="1200" cap="none" spc="0" normalizeH="0" baseline="0" noProof="0" dirty="0">
              <a:ln>
                <a:noFill/>
              </a:ln>
              <a:solidFill>
                <a:schemeClr val="bg1"/>
              </a:solidFill>
              <a:effectLst/>
              <a:uLnTx/>
              <a:uFillTx/>
              <a:ea typeface="+mn-ea"/>
              <a:cs typeface="+mn-cs"/>
            </a:endParaRPr>
          </a:p>
        </p:txBody>
      </p:sp>
      <p:sp>
        <p:nvSpPr>
          <p:cNvPr id="3" name="Rectangle: Rounded Corners 2">
            <a:extLst>
              <a:ext uri="{FF2B5EF4-FFF2-40B4-BE49-F238E27FC236}">
                <a16:creationId xmlns:a16="http://schemas.microsoft.com/office/drawing/2014/main" id="{B30A5168-8E90-9C22-7943-6349F13580F6}"/>
              </a:ext>
              <a:ext uri="{C183D7F6-B498-43B3-948B-1728B52AA6E4}">
                <adec:decorative xmlns:adec="http://schemas.microsoft.com/office/drawing/2017/decorative" val="1"/>
              </a:ext>
            </a:extLst>
          </p:cNvPr>
          <p:cNvSpPr/>
          <p:nvPr/>
        </p:nvSpPr>
        <p:spPr bwMode="auto">
          <a:xfrm>
            <a:off x="8625840" y="1228694"/>
            <a:ext cx="2944360" cy="474845"/>
          </a:xfrm>
          <a:prstGeom prst="roundRect">
            <a:avLst/>
          </a:prstGeom>
          <a:solidFill>
            <a:schemeClr val="tx1"/>
          </a:solidFill>
          <a:ln w="19050">
            <a:noFill/>
            <a:headEnd type="none" w="med" len="med"/>
            <a:tailEnd type="none" w="med" len="med"/>
          </a:ln>
          <a:effectLst>
            <a:outerShdw blurRad="508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indent="0" algn="ctr" defTabSz="914367" rtl="0" eaLnBrk="1" fontAlgn="auto" latinLnBrk="0" hangingPunct="1">
              <a:lnSpc>
                <a:spcPct val="100000"/>
              </a:lnSpc>
              <a:spcBef>
                <a:spcPct val="20000"/>
              </a:spcBef>
              <a:spcAft>
                <a:spcPts val="0"/>
              </a:spcAft>
              <a:buClrTx/>
              <a:buSzPct val="90000"/>
              <a:buFontTx/>
              <a:buNone/>
              <a:tabLst/>
            </a:pPr>
            <a:r>
              <a:rPr lang="en-GB" sz="2000" dirty="0"/>
              <a:t>Data Warehouse</a:t>
            </a:r>
            <a:endParaRPr kumimoji="0" lang="es-MX" sz="2000" i="0" u="none" strike="noStrike" kern="1200" cap="none" spc="0" normalizeH="0" baseline="0" noProof="0" dirty="0">
              <a:ln>
                <a:noFill/>
              </a:ln>
              <a:solidFill>
                <a:schemeClr val="bg1"/>
              </a:solidFill>
              <a:effectLst/>
              <a:uLnTx/>
              <a:uFillTx/>
              <a:ea typeface="+mn-ea"/>
              <a:cs typeface="+mn-cs"/>
            </a:endParaRPr>
          </a:p>
        </p:txBody>
      </p:sp>
      <p:graphicFrame>
        <p:nvGraphicFramePr>
          <p:cNvPr id="5" name="Table 4">
            <a:extLst>
              <a:ext uri="{FF2B5EF4-FFF2-40B4-BE49-F238E27FC236}">
                <a16:creationId xmlns:a16="http://schemas.microsoft.com/office/drawing/2014/main" id="{88D97395-600A-B3B4-517E-E17995ABA4AC}"/>
              </a:ext>
            </a:extLst>
          </p:cNvPr>
          <p:cNvGraphicFramePr>
            <a:graphicFrameLocks noGrp="1"/>
          </p:cNvGraphicFramePr>
          <p:nvPr>
            <p:extLst>
              <p:ext uri="{D42A27DB-BD31-4B8C-83A1-F6EECF244321}">
                <p14:modId xmlns:p14="http://schemas.microsoft.com/office/powerpoint/2010/main" val="2436141351"/>
              </p:ext>
            </p:extLst>
          </p:nvPr>
        </p:nvGraphicFramePr>
        <p:xfrm>
          <a:off x="4496843" y="1796286"/>
          <a:ext cx="7140440" cy="3665060"/>
        </p:xfrm>
        <a:graphic>
          <a:graphicData uri="http://schemas.openxmlformats.org/drawingml/2006/table">
            <a:tbl>
              <a:tblPr firstRow="1" bandRow="1">
                <a:tableStyleId>{5C22544A-7EE6-4342-B048-85BDC9FD1C3A}</a:tableStyleId>
              </a:tblPr>
              <a:tblGrid>
                <a:gridCol w="3570220">
                  <a:extLst>
                    <a:ext uri="{9D8B030D-6E8A-4147-A177-3AD203B41FA5}">
                      <a16:colId xmlns:a16="http://schemas.microsoft.com/office/drawing/2014/main" val="2266865837"/>
                    </a:ext>
                  </a:extLst>
                </a:gridCol>
                <a:gridCol w="3570220">
                  <a:extLst>
                    <a:ext uri="{9D8B030D-6E8A-4147-A177-3AD203B41FA5}">
                      <a16:colId xmlns:a16="http://schemas.microsoft.com/office/drawing/2014/main" val="1152815117"/>
                    </a:ext>
                  </a:extLst>
                </a:gridCol>
              </a:tblGrid>
              <a:tr h="733012">
                <a:tc>
                  <a:txBody>
                    <a:bodyPr/>
                    <a:lstStyle/>
                    <a:p>
                      <a:pPr algn="ctr" fontAlgn="t"/>
                      <a:r>
                        <a:rPr lang="en-GB" b="0" u="none" dirty="0">
                          <a:solidFill>
                            <a:schemeClr val="tx2"/>
                          </a:solidFill>
                          <a:effectLst/>
                        </a:rPr>
                        <a:t>Structured, semi-structured, unstructured data </a:t>
                      </a:r>
                    </a:p>
                  </a:txBody>
                  <a:tcPr anchor="ctr">
                    <a:lnR w="3175" cap="flat" cmpd="sng" algn="ctr">
                      <a:solidFill>
                        <a:schemeClr val="tx1">
                          <a:lumMod val="20000"/>
                          <a:lumOff val="80000"/>
                        </a:schemeClr>
                      </a:solidFill>
                      <a:prstDash val="solid"/>
                      <a:round/>
                      <a:headEnd type="none" w="med" len="med"/>
                      <a:tailEnd type="none" w="med" len="med"/>
                    </a:lnR>
                    <a:lnB w="3175" cap="flat" cmpd="sng" algn="ctr">
                      <a:solidFill>
                        <a:schemeClr val="tx1">
                          <a:lumMod val="20000"/>
                          <a:lumOff val="80000"/>
                        </a:schemeClr>
                      </a:solidFill>
                      <a:prstDash val="solid"/>
                      <a:round/>
                      <a:headEnd type="none" w="med" len="med"/>
                      <a:tailEnd type="none" w="med" len="med"/>
                    </a:lnB>
                    <a:solidFill>
                      <a:schemeClr val="bg1"/>
                    </a:solidFill>
                  </a:tcPr>
                </a:tc>
                <a:tc>
                  <a:txBody>
                    <a:bodyPr/>
                    <a:lstStyle/>
                    <a:p>
                      <a:pPr algn="ctr"/>
                      <a:r>
                        <a:rPr lang="en-US" b="0" dirty="0">
                          <a:solidFill>
                            <a:schemeClr val="tx2"/>
                          </a:solidFill>
                        </a:rPr>
                        <a:t>Structured data </a:t>
                      </a:r>
                      <a:endParaRPr lang="en-GB" b="0" dirty="0">
                        <a:solidFill>
                          <a:schemeClr val="tx2"/>
                        </a:solidFill>
                      </a:endParaRPr>
                    </a:p>
                  </a:txBody>
                  <a:tcPr anchor="ctr">
                    <a:lnL w="3175" cap="flat" cmpd="sng" algn="ctr">
                      <a:solidFill>
                        <a:schemeClr val="tx1">
                          <a:lumMod val="20000"/>
                          <a:lumOff val="80000"/>
                        </a:schemeClr>
                      </a:solidFill>
                      <a:prstDash val="solid"/>
                      <a:round/>
                      <a:headEnd type="none" w="med" len="med"/>
                      <a:tailEnd type="none" w="med" len="med"/>
                    </a:lnL>
                    <a:lnB w="3175" cap="flat" cmpd="sng" algn="ctr">
                      <a:solidFill>
                        <a:schemeClr val="tx1">
                          <a:lumMod val="20000"/>
                          <a:lumOff val="8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636279287"/>
                  </a:ext>
                </a:extLst>
              </a:tr>
              <a:tr h="733012">
                <a:tc>
                  <a:txBody>
                    <a:bodyPr/>
                    <a:lstStyle/>
                    <a:p>
                      <a:pPr algn="ctr"/>
                      <a:r>
                        <a:rPr lang="en-GB" sz="1800" b="0" i="0" kern="1200" dirty="0">
                          <a:solidFill>
                            <a:schemeClr val="dk1"/>
                          </a:solidFill>
                          <a:effectLst/>
                          <a:latin typeface="+mn-lt"/>
                          <a:ea typeface="+mn-ea"/>
                          <a:cs typeface="+mn-cs"/>
                        </a:rPr>
                        <a:t>Relational, non-relational </a:t>
                      </a:r>
                      <a:endParaRPr lang="en-GB" dirty="0"/>
                    </a:p>
                  </a:txBody>
                  <a:tcPr anchor="ctr">
                    <a:lnR w="3175" cap="flat" cmpd="sng" algn="ctr">
                      <a:solidFill>
                        <a:schemeClr val="tx1">
                          <a:lumMod val="20000"/>
                          <a:lumOff val="80000"/>
                        </a:schemeClr>
                      </a:solidFill>
                      <a:prstDash val="solid"/>
                      <a:round/>
                      <a:headEnd type="none" w="med" len="med"/>
                      <a:tailEnd type="none" w="med" len="med"/>
                    </a:lnR>
                    <a:lnT w="3175" cap="flat" cmpd="sng" algn="ctr">
                      <a:solidFill>
                        <a:schemeClr val="tx1">
                          <a:lumMod val="20000"/>
                          <a:lumOff val="80000"/>
                        </a:schemeClr>
                      </a:solidFill>
                      <a:prstDash val="solid"/>
                      <a:round/>
                      <a:headEnd type="none" w="med" len="med"/>
                      <a:tailEnd type="none" w="med" len="med"/>
                    </a:lnT>
                    <a:lnB w="3175" cap="flat" cmpd="sng" algn="ctr">
                      <a:solidFill>
                        <a:schemeClr val="tx1">
                          <a:lumMod val="20000"/>
                          <a:lumOff val="80000"/>
                        </a:schemeClr>
                      </a:solidFill>
                      <a:prstDash val="solid"/>
                      <a:round/>
                      <a:headEnd type="none" w="med" len="med"/>
                      <a:tailEnd type="none" w="med" len="med"/>
                    </a:lnB>
                    <a:solidFill>
                      <a:schemeClr val="bg1"/>
                    </a:solidFill>
                  </a:tcPr>
                </a:tc>
                <a:tc>
                  <a:txBody>
                    <a:bodyPr/>
                    <a:lstStyle/>
                    <a:p>
                      <a:pPr algn="ctr"/>
                      <a:r>
                        <a:rPr lang="en-GB" sz="1800" b="0" i="0" kern="1200" dirty="0">
                          <a:solidFill>
                            <a:schemeClr val="dk1"/>
                          </a:solidFill>
                          <a:effectLst/>
                          <a:latin typeface="+mn-lt"/>
                          <a:ea typeface="+mn-ea"/>
                          <a:cs typeface="+mn-cs"/>
                        </a:rPr>
                        <a:t>Relational</a:t>
                      </a:r>
                      <a:endParaRPr lang="en-GB" dirty="0"/>
                    </a:p>
                  </a:txBody>
                  <a:tcPr anchor="ctr">
                    <a:lnL w="3175" cap="flat" cmpd="sng" algn="ctr">
                      <a:solidFill>
                        <a:schemeClr val="tx1">
                          <a:lumMod val="20000"/>
                          <a:lumOff val="80000"/>
                        </a:schemeClr>
                      </a:solidFill>
                      <a:prstDash val="solid"/>
                      <a:round/>
                      <a:headEnd type="none" w="med" len="med"/>
                      <a:tailEnd type="none" w="med" len="med"/>
                    </a:lnL>
                    <a:lnT w="3175" cap="flat" cmpd="sng" algn="ctr">
                      <a:solidFill>
                        <a:schemeClr val="tx1">
                          <a:lumMod val="20000"/>
                          <a:lumOff val="80000"/>
                        </a:schemeClr>
                      </a:solidFill>
                      <a:prstDash val="solid"/>
                      <a:round/>
                      <a:headEnd type="none" w="med" len="med"/>
                      <a:tailEnd type="none" w="med" len="med"/>
                    </a:lnT>
                    <a:lnB w="3175" cap="flat" cmpd="sng" algn="ctr">
                      <a:solidFill>
                        <a:schemeClr val="tx1">
                          <a:lumMod val="20000"/>
                          <a:lumOff val="8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109948639"/>
                  </a:ext>
                </a:extLst>
              </a:tr>
              <a:tr h="733012">
                <a:tc>
                  <a:txBody>
                    <a:bodyPr/>
                    <a:lstStyle/>
                    <a:p>
                      <a:pPr algn="ctr"/>
                      <a:r>
                        <a:rPr lang="en-GB" sz="1800" b="0" i="0" kern="1200" dirty="0">
                          <a:solidFill>
                            <a:schemeClr val="dk1"/>
                          </a:solidFill>
                          <a:effectLst/>
                          <a:latin typeface="+mn-lt"/>
                          <a:ea typeface="+mn-ea"/>
                          <a:cs typeface="+mn-cs"/>
                        </a:rPr>
                        <a:t>Schema on read</a:t>
                      </a:r>
                      <a:endParaRPr lang="en-GB" dirty="0"/>
                    </a:p>
                  </a:txBody>
                  <a:tcPr anchor="ctr">
                    <a:lnR w="3175" cap="flat" cmpd="sng" algn="ctr">
                      <a:solidFill>
                        <a:schemeClr val="tx1">
                          <a:lumMod val="20000"/>
                          <a:lumOff val="80000"/>
                        </a:schemeClr>
                      </a:solidFill>
                      <a:prstDash val="solid"/>
                      <a:round/>
                      <a:headEnd type="none" w="med" len="med"/>
                      <a:tailEnd type="none" w="med" len="med"/>
                    </a:lnR>
                    <a:lnT w="3175" cap="flat" cmpd="sng" algn="ctr">
                      <a:solidFill>
                        <a:schemeClr val="tx1">
                          <a:lumMod val="20000"/>
                          <a:lumOff val="80000"/>
                        </a:schemeClr>
                      </a:solidFill>
                      <a:prstDash val="solid"/>
                      <a:round/>
                      <a:headEnd type="none" w="med" len="med"/>
                      <a:tailEnd type="none" w="med" len="med"/>
                    </a:lnT>
                    <a:lnB w="3175" cap="flat" cmpd="sng" algn="ctr">
                      <a:solidFill>
                        <a:schemeClr val="tx1">
                          <a:lumMod val="20000"/>
                          <a:lumOff val="80000"/>
                        </a:schemeClr>
                      </a:solidFill>
                      <a:prstDash val="solid"/>
                      <a:round/>
                      <a:headEnd type="none" w="med" len="med"/>
                      <a:tailEnd type="none" w="med" len="med"/>
                    </a:lnB>
                    <a:solidFill>
                      <a:schemeClr val="bg1"/>
                    </a:solidFill>
                  </a:tcPr>
                </a:tc>
                <a:tc>
                  <a:txBody>
                    <a:bodyPr/>
                    <a:lstStyle/>
                    <a:p>
                      <a:pPr algn="ctr"/>
                      <a:r>
                        <a:rPr lang="en-GB" sz="1800" b="0" i="0" kern="1200" dirty="0">
                          <a:solidFill>
                            <a:schemeClr val="dk1"/>
                          </a:solidFill>
                          <a:effectLst/>
                          <a:latin typeface="+mn-lt"/>
                          <a:ea typeface="+mn-ea"/>
                          <a:cs typeface="+mn-cs"/>
                        </a:rPr>
                        <a:t>Schema on write</a:t>
                      </a:r>
                      <a:endParaRPr lang="en-GB" dirty="0"/>
                    </a:p>
                  </a:txBody>
                  <a:tcPr anchor="ctr">
                    <a:lnL w="3175" cap="flat" cmpd="sng" algn="ctr">
                      <a:solidFill>
                        <a:schemeClr val="tx1">
                          <a:lumMod val="20000"/>
                          <a:lumOff val="80000"/>
                        </a:schemeClr>
                      </a:solidFill>
                      <a:prstDash val="solid"/>
                      <a:round/>
                      <a:headEnd type="none" w="med" len="med"/>
                      <a:tailEnd type="none" w="med" len="med"/>
                    </a:lnL>
                    <a:lnT w="3175" cap="flat" cmpd="sng" algn="ctr">
                      <a:solidFill>
                        <a:schemeClr val="tx1">
                          <a:lumMod val="20000"/>
                          <a:lumOff val="80000"/>
                        </a:schemeClr>
                      </a:solidFill>
                      <a:prstDash val="solid"/>
                      <a:round/>
                      <a:headEnd type="none" w="med" len="med"/>
                      <a:tailEnd type="none" w="med" len="med"/>
                    </a:lnT>
                    <a:lnB w="3175" cap="flat" cmpd="sng" algn="ctr">
                      <a:solidFill>
                        <a:schemeClr val="tx1">
                          <a:lumMod val="20000"/>
                          <a:lumOff val="8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872629819"/>
                  </a:ext>
                </a:extLst>
              </a:tr>
              <a:tr h="733012">
                <a:tc>
                  <a:txBody>
                    <a:bodyPr/>
                    <a:lstStyle/>
                    <a:p>
                      <a:pPr algn="ctr" fontAlgn="t"/>
                      <a:r>
                        <a:rPr lang="en-GB" dirty="0">
                          <a:effectLst/>
                        </a:rPr>
                        <a:t>Easy to scale at a low cost</a:t>
                      </a:r>
                    </a:p>
                  </a:txBody>
                  <a:tcPr anchor="ctr">
                    <a:lnR w="3175" cap="flat" cmpd="sng" algn="ctr">
                      <a:solidFill>
                        <a:schemeClr val="tx1">
                          <a:lumMod val="20000"/>
                          <a:lumOff val="80000"/>
                        </a:schemeClr>
                      </a:solidFill>
                      <a:prstDash val="solid"/>
                      <a:round/>
                      <a:headEnd type="none" w="med" len="med"/>
                      <a:tailEnd type="none" w="med" len="med"/>
                    </a:lnR>
                    <a:lnT w="3175" cap="flat" cmpd="sng" algn="ctr">
                      <a:solidFill>
                        <a:schemeClr val="tx1">
                          <a:lumMod val="20000"/>
                          <a:lumOff val="80000"/>
                        </a:schemeClr>
                      </a:solidFill>
                      <a:prstDash val="solid"/>
                      <a:round/>
                      <a:headEnd type="none" w="med" len="med"/>
                      <a:tailEnd type="none" w="med" len="med"/>
                    </a:lnT>
                    <a:lnB w="3175" cap="flat" cmpd="sng" algn="ctr">
                      <a:solidFill>
                        <a:schemeClr val="tx1">
                          <a:lumMod val="20000"/>
                          <a:lumOff val="80000"/>
                        </a:schemeClr>
                      </a:solidFill>
                      <a:prstDash val="solid"/>
                      <a:round/>
                      <a:headEnd type="none" w="med" len="med"/>
                      <a:tailEnd type="none" w="med" len="med"/>
                    </a:lnB>
                    <a:solidFill>
                      <a:schemeClr val="bg1"/>
                    </a:solidFill>
                  </a:tcPr>
                </a:tc>
                <a:tc>
                  <a:txBody>
                    <a:bodyPr/>
                    <a:lstStyle/>
                    <a:p>
                      <a:pPr algn="ctr"/>
                      <a:r>
                        <a:rPr lang="en-GB" sz="1800" b="0" i="0" kern="1200" dirty="0">
                          <a:solidFill>
                            <a:schemeClr val="dk1"/>
                          </a:solidFill>
                          <a:effectLst/>
                          <a:latin typeface="+mn-lt"/>
                          <a:ea typeface="+mn-ea"/>
                          <a:cs typeface="+mn-cs"/>
                        </a:rPr>
                        <a:t>Difficult and expensive to scale</a:t>
                      </a:r>
                      <a:endParaRPr lang="en-GB" dirty="0"/>
                    </a:p>
                  </a:txBody>
                  <a:tcPr anchor="ctr">
                    <a:lnL w="3175" cap="flat" cmpd="sng" algn="ctr">
                      <a:solidFill>
                        <a:schemeClr val="tx1">
                          <a:lumMod val="20000"/>
                          <a:lumOff val="80000"/>
                        </a:schemeClr>
                      </a:solidFill>
                      <a:prstDash val="solid"/>
                      <a:round/>
                      <a:headEnd type="none" w="med" len="med"/>
                      <a:tailEnd type="none" w="med" len="med"/>
                    </a:lnL>
                    <a:lnT w="3175" cap="flat" cmpd="sng" algn="ctr">
                      <a:solidFill>
                        <a:schemeClr val="tx1">
                          <a:lumMod val="20000"/>
                          <a:lumOff val="80000"/>
                        </a:schemeClr>
                      </a:solidFill>
                      <a:prstDash val="solid"/>
                      <a:round/>
                      <a:headEnd type="none" w="med" len="med"/>
                      <a:tailEnd type="none" w="med" len="med"/>
                    </a:lnT>
                    <a:lnB w="3175" cap="flat" cmpd="sng" algn="ctr">
                      <a:solidFill>
                        <a:schemeClr val="tx1">
                          <a:lumMod val="20000"/>
                          <a:lumOff val="8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276589491"/>
                  </a:ext>
                </a:extLst>
              </a:tr>
              <a:tr h="733012">
                <a:tc>
                  <a:txBody>
                    <a:bodyPr/>
                    <a:lstStyle/>
                    <a:p>
                      <a:pPr algn="ctr"/>
                      <a:r>
                        <a:rPr lang="en-GB" sz="1800" b="0" i="0" kern="1200" dirty="0">
                          <a:solidFill>
                            <a:schemeClr val="dk1"/>
                          </a:solidFill>
                          <a:effectLst/>
                          <a:latin typeface="+mn-lt"/>
                          <a:ea typeface="+mn-ea"/>
                          <a:cs typeface="+mn-cs"/>
                        </a:rPr>
                        <a:t>Machine learning, predictive analytics, real-time analytics</a:t>
                      </a:r>
                      <a:endParaRPr lang="en-GB" dirty="0"/>
                    </a:p>
                  </a:txBody>
                  <a:tcPr anchor="ctr">
                    <a:lnR w="3175" cap="flat" cmpd="sng" algn="ctr">
                      <a:solidFill>
                        <a:schemeClr val="tx1">
                          <a:lumMod val="20000"/>
                          <a:lumOff val="80000"/>
                        </a:schemeClr>
                      </a:solidFill>
                      <a:prstDash val="solid"/>
                      <a:round/>
                      <a:headEnd type="none" w="med" len="med"/>
                      <a:tailEnd type="none" w="med" len="med"/>
                    </a:lnR>
                    <a:lnT w="3175" cap="flat" cmpd="sng" algn="ctr">
                      <a:solidFill>
                        <a:schemeClr val="tx1">
                          <a:lumMod val="20000"/>
                          <a:lumOff val="80000"/>
                        </a:schemeClr>
                      </a:solidFill>
                      <a:prstDash val="solid"/>
                      <a:round/>
                      <a:headEnd type="none" w="med" len="med"/>
                      <a:tailEnd type="none" w="med" len="med"/>
                    </a:lnT>
                    <a:solidFill>
                      <a:schemeClr val="bg1"/>
                    </a:solidFill>
                  </a:tcPr>
                </a:tc>
                <a:tc>
                  <a:txBody>
                    <a:bodyPr/>
                    <a:lstStyle/>
                    <a:p>
                      <a:pPr algn="ctr"/>
                      <a:r>
                        <a:rPr lang="en-GB" sz="1800" b="0" i="0" kern="1200" dirty="0">
                          <a:solidFill>
                            <a:schemeClr val="dk1"/>
                          </a:solidFill>
                          <a:effectLst/>
                          <a:latin typeface="+mn-lt"/>
                          <a:ea typeface="+mn-ea"/>
                          <a:cs typeface="+mn-cs"/>
                        </a:rPr>
                        <a:t>Use Case : Core reporting, BI</a:t>
                      </a:r>
                      <a:endParaRPr lang="en-GB" dirty="0"/>
                    </a:p>
                  </a:txBody>
                  <a:tcPr anchor="ctr">
                    <a:lnL w="3175" cap="flat" cmpd="sng" algn="ctr">
                      <a:solidFill>
                        <a:schemeClr val="tx1">
                          <a:lumMod val="20000"/>
                          <a:lumOff val="80000"/>
                        </a:schemeClr>
                      </a:solidFill>
                      <a:prstDash val="solid"/>
                      <a:round/>
                      <a:headEnd type="none" w="med" len="med"/>
                      <a:tailEnd type="none" w="med" len="med"/>
                    </a:lnL>
                    <a:lnT w="3175" cap="flat" cmpd="sng" algn="ctr">
                      <a:solidFill>
                        <a:schemeClr val="tx1">
                          <a:lumMod val="20000"/>
                          <a:lumOff val="80000"/>
                        </a:schemeClr>
                      </a:solidFill>
                      <a:prstDash val="solid"/>
                      <a:round/>
                      <a:headEnd type="none" w="med" len="med"/>
                      <a:tailEnd type="none" w="med" len="med"/>
                    </a:lnT>
                    <a:solidFill>
                      <a:schemeClr val="bg1"/>
                    </a:solidFill>
                  </a:tcPr>
                </a:tc>
                <a:extLst>
                  <a:ext uri="{0D108BD9-81ED-4DB2-BD59-A6C34878D82A}">
                    <a16:rowId xmlns:a16="http://schemas.microsoft.com/office/drawing/2014/main" val="4014862596"/>
                  </a:ext>
                </a:extLst>
              </a:tr>
            </a:tbl>
          </a:graphicData>
        </a:graphic>
      </p:graphicFrame>
    </p:spTree>
    <p:extLst>
      <p:ext uri="{BB962C8B-B14F-4D97-AF65-F5344CB8AC3E}">
        <p14:creationId xmlns:p14="http://schemas.microsoft.com/office/powerpoint/2010/main" val="24918132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17E362-AACE-FCD8-4D1E-4FE1EFEFD970}"/>
            </a:ext>
          </a:extLst>
        </p:cNvPr>
        <p:cNvGrpSpPr/>
        <p:nvPr/>
      </p:nvGrpSpPr>
      <p:grpSpPr>
        <a:xfrm>
          <a:off x="0" y="0"/>
          <a:ext cx="0" cy="0"/>
          <a:chOff x="0" y="0"/>
          <a:chExt cx="0" cy="0"/>
        </a:xfrm>
      </p:grpSpPr>
      <p:pic>
        <p:nvPicPr>
          <p:cNvPr id="4" name="Picture 651">
            <a:extLst>
              <a:ext uri="{FF2B5EF4-FFF2-40B4-BE49-F238E27FC236}">
                <a16:creationId xmlns:a16="http://schemas.microsoft.com/office/drawing/2014/main" id="{964DB642-4907-E181-4B45-E3DF8F38D766}"/>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a:xfrm>
            <a:off x="5515355" y="1028700"/>
            <a:ext cx="6270497" cy="4853178"/>
          </a:xfrm>
          <a:prstGeom prst="rect">
            <a:avLst/>
          </a:prstGeom>
          <a:noFill/>
        </p:spPr>
      </p:pic>
      <p:pic>
        <p:nvPicPr>
          <p:cNvPr id="5" name="Picture 652">
            <a:extLst>
              <a:ext uri="{FF2B5EF4-FFF2-40B4-BE49-F238E27FC236}">
                <a16:creationId xmlns:a16="http://schemas.microsoft.com/office/drawing/2014/main" id="{D33AD13E-8E2A-0AD8-84A6-2EE3A8F48BAD}"/>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a:xfrm>
            <a:off x="6447154" y="1666875"/>
            <a:ext cx="1592580" cy="1592580"/>
          </a:xfrm>
          <a:prstGeom prst="rect">
            <a:avLst/>
          </a:prstGeom>
          <a:noFill/>
        </p:spPr>
      </p:pic>
      <p:sp>
        <p:nvSpPr>
          <p:cNvPr id="6" name="Freeform 653">
            <a:extLst>
              <a:ext uri="{FF2B5EF4-FFF2-40B4-BE49-F238E27FC236}">
                <a16:creationId xmlns:a16="http://schemas.microsoft.com/office/drawing/2014/main" id="{4D380D8C-9872-7AE8-E4CA-9CCDB3A7582A}"/>
              </a:ext>
            </a:extLst>
          </p:cNvPr>
          <p:cNvSpPr/>
          <p:nvPr/>
        </p:nvSpPr>
        <p:spPr>
          <a:xfrm>
            <a:off x="8705088" y="1808354"/>
            <a:ext cx="0" cy="2118232"/>
          </a:xfrm>
          <a:custGeom>
            <a:avLst/>
            <a:gdLst/>
            <a:ahLst/>
            <a:cxnLst/>
            <a:rect l="0" t="0" r="0" b="0"/>
            <a:pathLst>
              <a:path h="2118232">
                <a:moveTo>
                  <a:pt x="0" y="0"/>
                </a:moveTo>
                <a:lnTo>
                  <a:pt x="0" y="2118232"/>
                </a:lnTo>
              </a:path>
            </a:pathLst>
          </a:custGeom>
          <a:noFill/>
          <a:ln w="12700" cap="flat" cmpd="sng">
            <a:solidFill>
              <a:srgbClr val="E5E6E5">
                <a:alpha val="100000"/>
              </a:srgbClr>
            </a:solidFill>
            <a:custDash>
              <a:ds d="100000" sp="100000"/>
            </a:custDash>
            <a:miter lim="127000"/>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pic>
        <p:nvPicPr>
          <p:cNvPr id="7" name="Picture 654">
            <a:extLst>
              <a:ext uri="{FF2B5EF4-FFF2-40B4-BE49-F238E27FC236}">
                <a16:creationId xmlns:a16="http://schemas.microsoft.com/office/drawing/2014/main" id="{D3C4A24C-A9C2-37B6-4604-7154C620EC6E}"/>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a:xfrm>
            <a:off x="9468484" y="1844675"/>
            <a:ext cx="1216152" cy="1237488"/>
          </a:xfrm>
          <a:prstGeom prst="rect">
            <a:avLst/>
          </a:prstGeom>
          <a:noFill/>
        </p:spPr>
      </p:pic>
      <p:sp>
        <p:nvSpPr>
          <p:cNvPr id="8" name="Freeform 655">
            <a:extLst>
              <a:ext uri="{FF2B5EF4-FFF2-40B4-BE49-F238E27FC236}">
                <a16:creationId xmlns:a16="http://schemas.microsoft.com/office/drawing/2014/main" id="{34EF0956-DDC2-FBA4-E9E3-E9E79A6F394B}"/>
              </a:ext>
            </a:extLst>
          </p:cNvPr>
          <p:cNvSpPr/>
          <p:nvPr/>
        </p:nvSpPr>
        <p:spPr>
          <a:xfrm>
            <a:off x="5911596" y="4134613"/>
            <a:ext cx="5428488" cy="1213104"/>
          </a:xfrm>
          <a:custGeom>
            <a:avLst/>
            <a:gdLst/>
            <a:ahLst/>
            <a:cxnLst/>
            <a:rect l="0" t="0" r="0" b="0"/>
            <a:pathLst>
              <a:path w="5428488" h="1213104">
                <a:moveTo>
                  <a:pt x="0" y="1213104"/>
                </a:moveTo>
                <a:lnTo>
                  <a:pt x="5428488" y="1213104"/>
                </a:lnTo>
                <a:lnTo>
                  <a:pt x="5428488" y="0"/>
                </a:lnTo>
                <a:lnTo>
                  <a:pt x="0" y="0"/>
                </a:lnTo>
                <a:lnTo>
                  <a:pt x="0" y="1213104"/>
                </a:lnTo>
                <a:close/>
              </a:path>
            </a:pathLst>
          </a:custGeom>
          <a:noFill/>
          <a:ln w="1778" cap="flat" cmpd="sng">
            <a:solidFill>
              <a:srgbClr val="000000">
                <a:alpha val="0"/>
              </a:srgbClr>
            </a:solidFill>
            <a:miter lim="127000"/>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9" name="Rectangle 656">
            <a:extLst>
              <a:ext uri="{FF2B5EF4-FFF2-40B4-BE49-F238E27FC236}">
                <a16:creationId xmlns:a16="http://schemas.microsoft.com/office/drawing/2014/main" id="{216C027E-0A64-2BF3-BA8B-613468F2FACC}"/>
              </a:ext>
            </a:extLst>
          </p:cNvPr>
          <p:cNvSpPr/>
          <p:nvPr/>
        </p:nvSpPr>
        <p:spPr>
          <a:xfrm>
            <a:off x="589178" y="2768695"/>
            <a:ext cx="7196333" cy="1159280"/>
          </a:xfrm>
          <a:prstGeom prst="rect">
            <a:avLst/>
          </a:prstGeom>
        </p:spPr>
        <p:txBody>
          <a:bodyPr wrap="none" lIns="0" tIns="0" rIns="0" bIns="0">
            <a:spAutoFit/>
          </a:bodyPr>
          <a:lstStyle/>
          <a:p>
            <a:pPr marL="0"/>
            <a:r>
              <a:rPr lang="en-GB" sz="3995" b="0" i="0" spc="0" baseline="0" dirty="0">
                <a:solidFill>
                  <a:srgbClr val="225B61"/>
                </a:solidFill>
                <a:latin typeface="Segoe Sans Display"/>
              </a:rPr>
              <a:t>OneLake for all data</a:t>
            </a:r>
          </a:p>
          <a:p>
            <a:pPr marL="11277">
              <a:lnSpc>
                <a:spcPts val="4448"/>
              </a:lnSpc>
              <a:tabLst>
                <a:tab pos="5857086" algn="l"/>
              </a:tabLst>
            </a:pPr>
            <a:r>
              <a:rPr lang="en-GB" sz="2400" b="0" i="0" spc="0" baseline="0" dirty="0">
                <a:solidFill>
                  <a:srgbClr val="000000"/>
                </a:solidFill>
                <a:latin typeface="Segoe Sans Display"/>
              </a:rPr>
              <a:t>“The OneDrive for data”	</a:t>
            </a:r>
            <a:r>
              <a:rPr lang="en-GB" sz="3036" b="0" i="0" spc="0" baseline="-25499" dirty="0">
                <a:solidFill>
                  <a:srgbClr val="000000"/>
                </a:solidFill>
                <a:latin typeface="Segoe Sans Text Semilight"/>
              </a:rPr>
              <a:t>for</a:t>
            </a:r>
            <a:r>
              <a:rPr lang="en-GB" sz="3039" b="1" i="0" spc="0" baseline="62653" dirty="0">
                <a:solidFill>
                  <a:srgbClr val="0078D3"/>
                </a:solidFill>
                <a:latin typeface="Segoe Sans Display Semibold"/>
              </a:rPr>
              <a:t>OneDrive</a:t>
            </a:r>
          </a:p>
        </p:txBody>
      </p:sp>
      <p:sp>
        <p:nvSpPr>
          <p:cNvPr id="10" name="Rectangle 657">
            <a:extLst>
              <a:ext uri="{FF2B5EF4-FFF2-40B4-BE49-F238E27FC236}">
                <a16:creationId xmlns:a16="http://schemas.microsoft.com/office/drawing/2014/main" id="{BC82C045-C86B-AD01-29C3-77627639C819}"/>
              </a:ext>
            </a:extLst>
          </p:cNvPr>
          <p:cNvSpPr/>
          <p:nvPr/>
        </p:nvSpPr>
        <p:spPr>
          <a:xfrm>
            <a:off x="6823192" y="3629947"/>
            <a:ext cx="1218075" cy="298028"/>
          </a:xfrm>
          <a:prstGeom prst="rect">
            <a:avLst/>
          </a:prstGeom>
        </p:spPr>
        <p:txBody>
          <a:bodyPr wrap="none" lIns="0" tIns="0" rIns="0" bIns="0">
            <a:spAutoFit/>
          </a:bodyPr>
          <a:lstStyle/>
          <a:p>
            <a:pPr marL="0"/>
            <a:r>
              <a:rPr lang="en-GB" sz="2004" b="0" i="0" spc="0" baseline="0" dirty="0">
                <a:solidFill>
                  <a:srgbClr val="000000"/>
                </a:solidFill>
                <a:latin typeface="Segoe Sans Text Semilight"/>
              </a:rPr>
              <a:t>documents</a:t>
            </a:r>
          </a:p>
        </p:txBody>
      </p:sp>
      <p:sp>
        <p:nvSpPr>
          <p:cNvPr id="11" name="Rectangle 658">
            <a:extLst>
              <a:ext uri="{FF2B5EF4-FFF2-40B4-BE49-F238E27FC236}">
                <a16:creationId xmlns:a16="http://schemas.microsoft.com/office/drawing/2014/main" id="{D9F91D09-9D09-8A12-BA8C-067641FCBF88}"/>
              </a:ext>
            </a:extLst>
          </p:cNvPr>
          <p:cNvSpPr/>
          <p:nvPr/>
        </p:nvSpPr>
        <p:spPr>
          <a:xfrm>
            <a:off x="9578593" y="3324608"/>
            <a:ext cx="996318" cy="603367"/>
          </a:xfrm>
          <a:prstGeom prst="rect">
            <a:avLst/>
          </a:prstGeom>
        </p:spPr>
        <p:txBody>
          <a:bodyPr wrap="none" lIns="0" tIns="0" rIns="0" bIns="0">
            <a:spAutoFit/>
          </a:bodyPr>
          <a:lstStyle/>
          <a:p>
            <a:pPr marL="0"/>
            <a:r>
              <a:rPr lang="en-GB" sz="2006" b="1" i="0" spc="0" baseline="0" dirty="0">
                <a:solidFill>
                  <a:srgbClr val="0078D3"/>
                </a:solidFill>
                <a:latin typeface="Segoe Sans Display Semibold"/>
              </a:rPr>
              <a:t>OneLake</a:t>
            </a:r>
          </a:p>
          <a:p>
            <a:pPr marL="68580">
              <a:lnSpc>
                <a:spcPts val="2401"/>
              </a:lnSpc>
            </a:pPr>
            <a:r>
              <a:rPr lang="en-GB" sz="2004" b="0" i="0" spc="0" baseline="0" dirty="0">
                <a:solidFill>
                  <a:srgbClr val="000000"/>
                </a:solidFill>
                <a:latin typeface="Segoe Sans Text Semilight"/>
              </a:rPr>
              <a:t>for data</a:t>
            </a:r>
          </a:p>
        </p:txBody>
      </p:sp>
      <p:sp>
        <p:nvSpPr>
          <p:cNvPr id="12" name="Rectangle 659">
            <a:extLst>
              <a:ext uri="{FF2B5EF4-FFF2-40B4-BE49-F238E27FC236}">
                <a16:creationId xmlns:a16="http://schemas.microsoft.com/office/drawing/2014/main" id="{F378A954-7B01-0809-1C29-E5EC215FC85F}"/>
              </a:ext>
            </a:extLst>
          </p:cNvPr>
          <p:cNvSpPr/>
          <p:nvPr/>
        </p:nvSpPr>
        <p:spPr>
          <a:xfrm>
            <a:off x="6188328" y="4421035"/>
            <a:ext cx="4873983" cy="662401"/>
          </a:xfrm>
          <a:prstGeom prst="rect">
            <a:avLst/>
          </a:prstGeom>
        </p:spPr>
        <p:txBody>
          <a:bodyPr wrap="none" lIns="0" tIns="0" rIns="0" bIns="0">
            <a:spAutoFit/>
          </a:bodyPr>
          <a:lstStyle/>
          <a:p>
            <a:pPr marL="327660"/>
            <a:r>
              <a:rPr lang="en-GB" sz="2198" b="1" i="0" spc="0" baseline="0" dirty="0">
                <a:solidFill>
                  <a:srgbClr val="8661C5"/>
                </a:solidFill>
                <a:latin typeface="Segoe Sans Display Semibold"/>
              </a:rPr>
              <a:t>OneLake </a:t>
            </a:r>
            <a:r>
              <a:rPr lang="en-GB" sz="2198" b="1" i="0" spc="0" baseline="0" dirty="0">
                <a:solidFill>
                  <a:srgbClr val="000000"/>
                </a:solidFill>
                <a:latin typeface="Segoe Sans Display Semibold"/>
              </a:rPr>
              <a:t>provides a data lake as a </a:t>
            </a:r>
          </a:p>
          <a:p>
            <a:pPr marL="0">
              <a:lnSpc>
                <a:spcPts val="2641"/>
              </a:lnSpc>
            </a:pPr>
            <a:r>
              <a:rPr lang="en-GB" sz="2195" b="1" i="0" spc="0" baseline="0" dirty="0">
                <a:solidFill>
                  <a:srgbClr val="000000"/>
                </a:solidFill>
                <a:latin typeface="Segoe Sans Display Semibold"/>
              </a:rPr>
              <a:t>service </a:t>
            </a:r>
            <a:r>
              <a:rPr lang="en-GB" sz="2195" b="1" i="0" spc="0" baseline="0" dirty="0">
                <a:solidFill>
                  <a:srgbClr val="8661C5"/>
                </a:solidFill>
                <a:latin typeface="Segoe Sans Display Semibold"/>
              </a:rPr>
              <a:t>without you needing to build it</a:t>
            </a:r>
          </a:p>
        </p:txBody>
      </p:sp>
    </p:spTree>
    <p:extLst>
      <p:ext uri="{BB962C8B-B14F-4D97-AF65-F5344CB8AC3E}">
        <p14:creationId xmlns:p14="http://schemas.microsoft.com/office/powerpoint/2010/main" val="30195910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81A649-F160-B119-0812-D9ADCA836B14}"/>
            </a:ext>
          </a:extLst>
        </p:cNvPr>
        <p:cNvGrpSpPr/>
        <p:nvPr/>
      </p:nvGrpSpPr>
      <p:grpSpPr>
        <a:xfrm>
          <a:off x="0" y="0"/>
          <a:ext cx="0" cy="0"/>
          <a:chOff x="0" y="0"/>
          <a:chExt cx="0" cy="0"/>
        </a:xfrm>
      </p:grpSpPr>
      <p:sp>
        <p:nvSpPr>
          <p:cNvPr id="8" name="Freeform 655">
            <a:extLst>
              <a:ext uri="{FF2B5EF4-FFF2-40B4-BE49-F238E27FC236}">
                <a16:creationId xmlns:a16="http://schemas.microsoft.com/office/drawing/2014/main" id="{4EABCA30-6EA7-F85C-B559-536EB4ABBE02}"/>
              </a:ext>
            </a:extLst>
          </p:cNvPr>
          <p:cNvSpPr/>
          <p:nvPr/>
        </p:nvSpPr>
        <p:spPr>
          <a:xfrm>
            <a:off x="5911596" y="4134613"/>
            <a:ext cx="5428488" cy="1213104"/>
          </a:xfrm>
          <a:custGeom>
            <a:avLst/>
            <a:gdLst/>
            <a:ahLst/>
            <a:cxnLst/>
            <a:rect l="0" t="0" r="0" b="0"/>
            <a:pathLst>
              <a:path w="5428488" h="1213104">
                <a:moveTo>
                  <a:pt x="0" y="1213104"/>
                </a:moveTo>
                <a:lnTo>
                  <a:pt x="5428488" y="1213104"/>
                </a:lnTo>
                <a:lnTo>
                  <a:pt x="5428488" y="0"/>
                </a:lnTo>
                <a:lnTo>
                  <a:pt x="0" y="0"/>
                </a:lnTo>
                <a:lnTo>
                  <a:pt x="0" y="1213104"/>
                </a:lnTo>
                <a:close/>
              </a:path>
            </a:pathLst>
          </a:custGeom>
          <a:noFill/>
          <a:ln w="1778" cap="flat" cmpd="sng">
            <a:solidFill>
              <a:srgbClr val="000000">
                <a:alpha val="0"/>
              </a:srgbClr>
            </a:solidFill>
            <a:miter lim="127000"/>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9" name="Rectangle 656">
            <a:extLst>
              <a:ext uri="{FF2B5EF4-FFF2-40B4-BE49-F238E27FC236}">
                <a16:creationId xmlns:a16="http://schemas.microsoft.com/office/drawing/2014/main" id="{22F4EF03-A03C-5008-0969-EF8035D9D91B}"/>
              </a:ext>
            </a:extLst>
          </p:cNvPr>
          <p:cNvSpPr/>
          <p:nvPr/>
        </p:nvSpPr>
        <p:spPr>
          <a:xfrm>
            <a:off x="501496" y="877265"/>
            <a:ext cx="7558864" cy="614784"/>
          </a:xfrm>
          <a:prstGeom prst="rect">
            <a:avLst/>
          </a:prstGeom>
        </p:spPr>
        <p:txBody>
          <a:bodyPr wrap="none" lIns="0" tIns="0" rIns="0" bIns="0">
            <a:spAutoFit/>
          </a:bodyPr>
          <a:lstStyle/>
          <a:p>
            <a:pPr marL="0"/>
            <a:r>
              <a:rPr lang="en-GB" sz="3995" b="1" i="0" spc="0" baseline="0" dirty="0">
                <a:solidFill>
                  <a:srgbClr val="225B61"/>
                </a:solidFill>
                <a:latin typeface="Segoe Sans Display"/>
              </a:rPr>
              <a:t>Working with a Fabric One Lake</a:t>
            </a:r>
            <a:endParaRPr lang="en-GB" sz="3039" b="1" i="0" spc="0" baseline="62653" dirty="0">
              <a:solidFill>
                <a:srgbClr val="0078D3"/>
              </a:solidFill>
              <a:latin typeface="Segoe Sans Display Semibold"/>
            </a:endParaRPr>
          </a:p>
        </p:txBody>
      </p:sp>
      <p:pic>
        <p:nvPicPr>
          <p:cNvPr id="2" name="Picture 1" descr="A diagram of a house&#10;&#10;Description automatically generated">
            <a:extLst>
              <a:ext uri="{FF2B5EF4-FFF2-40B4-BE49-F238E27FC236}">
                <a16:creationId xmlns:a16="http://schemas.microsoft.com/office/drawing/2014/main" id="{E97EF71B-42AB-10F8-BB85-A8B2EB951DDD}"/>
              </a:ext>
            </a:extLst>
          </p:cNvPr>
          <p:cNvPicPr>
            <a:picLocks noChangeAspect="1"/>
          </p:cNvPicPr>
          <p:nvPr/>
        </p:nvPicPr>
        <p:blipFill>
          <a:blip r:embed="rId3">
            <a:extLst>
              <a:ext uri="{28A0092B-C50C-407E-A947-70E740481C1C}">
                <a14:useLocalDpi xmlns:a14="http://schemas.microsoft.com/office/drawing/2010/main" val="0"/>
              </a:ext>
            </a:extLst>
          </a:blip>
          <a:srcRect r="388"/>
          <a:stretch/>
        </p:blipFill>
        <p:spPr>
          <a:xfrm>
            <a:off x="501496" y="1546964"/>
            <a:ext cx="8630287" cy="4815508"/>
          </a:xfrm>
          <a:prstGeom prst="roundRect">
            <a:avLst>
              <a:gd name="adj" fmla="val 3642"/>
            </a:avLst>
          </a:prstGeom>
          <a:ln>
            <a:noFill/>
          </a:ln>
          <a:effectLst/>
        </p:spPr>
      </p:pic>
    </p:spTree>
    <p:extLst>
      <p:ext uri="{BB962C8B-B14F-4D97-AF65-F5344CB8AC3E}">
        <p14:creationId xmlns:p14="http://schemas.microsoft.com/office/powerpoint/2010/main" val="34493411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E9EC2B-5BF9-4E25-9E78-DAA1976131DB}"/>
            </a:ext>
          </a:extLst>
        </p:cNvPr>
        <p:cNvGrpSpPr/>
        <p:nvPr/>
      </p:nvGrpSpPr>
      <p:grpSpPr>
        <a:xfrm>
          <a:off x="0" y="0"/>
          <a:ext cx="0" cy="0"/>
          <a:chOff x="0" y="0"/>
          <a:chExt cx="0" cy="0"/>
        </a:xfrm>
      </p:grpSpPr>
      <p:sp>
        <p:nvSpPr>
          <p:cNvPr id="9" name="Rectangle 656">
            <a:extLst>
              <a:ext uri="{FF2B5EF4-FFF2-40B4-BE49-F238E27FC236}">
                <a16:creationId xmlns:a16="http://schemas.microsoft.com/office/drawing/2014/main" id="{9A144F91-CD13-1F6E-E5D7-261B7BDA0937}"/>
              </a:ext>
            </a:extLst>
          </p:cNvPr>
          <p:cNvSpPr/>
          <p:nvPr/>
        </p:nvSpPr>
        <p:spPr>
          <a:xfrm>
            <a:off x="589178" y="2768695"/>
            <a:ext cx="2545312" cy="1229567"/>
          </a:xfrm>
          <a:prstGeom prst="rect">
            <a:avLst/>
          </a:prstGeom>
        </p:spPr>
        <p:txBody>
          <a:bodyPr wrap="none" lIns="0" tIns="0" rIns="0" bIns="0">
            <a:spAutoFit/>
          </a:bodyPr>
          <a:lstStyle/>
          <a:p>
            <a:pPr marL="0"/>
            <a:r>
              <a:rPr lang="en-US" sz="3995" dirty="0">
                <a:solidFill>
                  <a:srgbClr val="225B61"/>
                </a:solidFill>
                <a:latin typeface="Segoe Sans Display"/>
              </a:rPr>
              <a:t>What is </a:t>
            </a:r>
          </a:p>
          <a:p>
            <a:pPr marL="0"/>
            <a:r>
              <a:rPr lang="en-US" sz="3995" dirty="0">
                <a:solidFill>
                  <a:srgbClr val="225B61"/>
                </a:solidFill>
                <a:latin typeface="Segoe Sans Display"/>
              </a:rPr>
              <a:t>D</a:t>
            </a:r>
            <a:r>
              <a:rPr lang="en-GB" sz="3995" dirty="0" err="1">
                <a:solidFill>
                  <a:srgbClr val="225B61"/>
                </a:solidFill>
                <a:latin typeface="Segoe Sans Display"/>
              </a:rPr>
              <a:t>elta</a:t>
            </a:r>
            <a:r>
              <a:rPr lang="en-GB" sz="3995" dirty="0">
                <a:solidFill>
                  <a:srgbClr val="225B61"/>
                </a:solidFill>
                <a:latin typeface="Segoe Sans Display"/>
              </a:rPr>
              <a:t> Lake?</a:t>
            </a:r>
            <a:endParaRPr lang="en-GB" sz="3039" b="1" i="0" spc="0" baseline="62653" dirty="0">
              <a:solidFill>
                <a:srgbClr val="0078D3"/>
              </a:solidFill>
              <a:latin typeface="Segoe Sans Display Semibold"/>
            </a:endParaRPr>
          </a:p>
        </p:txBody>
      </p:sp>
      <p:sp>
        <p:nvSpPr>
          <p:cNvPr id="2" name="Rectangle: Rounded Corners 1">
            <a:extLst>
              <a:ext uri="{FF2B5EF4-FFF2-40B4-BE49-F238E27FC236}">
                <a16:creationId xmlns:a16="http://schemas.microsoft.com/office/drawing/2014/main" id="{9376705A-ED74-6FAF-B85C-9EE51859413E}"/>
              </a:ext>
              <a:ext uri="{C183D7F6-B498-43B3-948B-1728B52AA6E4}">
                <adec:decorative xmlns:adec="http://schemas.microsoft.com/office/drawing/2017/decorative" val="1"/>
              </a:ext>
            </a:extLst>
          </p:cNvPr>
          <p:cNvSpPr/>
          <p:nvPr/>
        </p:nvSpPr>
        <p:spPr bwMode="auto">
          <a:xfrm>
            <a:off x="3519287" y="2919709"/>
            <a:ext cx="2944360" cy="803879"/>
          </a:xfrm>
          <a:prstGeom prst="roundRect">
            <a:avLst/>
          </a:prstGeom>
          <a:solidFill>
            <a:schemeClr val="tx1"/>
          </a:solidFill>
          <a:ln w="19050">
            <a:noFill/>
            <a:headEnd type="none" w="med" len="med"/>
            <a:tailEnd type="none" w="med" len="med"/>
          </a:ln>
          <a:effectLst>
            <a:outerShdw blurRad="508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indent="0" algn="ctr" defTabSz="914367" rtl="0" eaLnBrk="1" fontAlgn="auto" latinLnBrk="0" hangingPunct="1">
              <a:lnSpc>
                <a:spcPct val="100000"/>
              </a:lnSpc>
              <a:spcBef>
                <a:spcPct val="20000"/>
              </a:spcBef>
              <a:spcAft>
                <a:spcPts val="0"/>
              </a:spcAft>
              <a:buClrTx/>
              <a:buSzPct val="90000"/>
              <a:buFontTx/>
              <a:buNone/>
              <a:tabLst/>
            </a:pPr>
            <a:r>
              <a:rPr lang="en-GB" sz="2000" dirty="0"/>
              <a:t>File Format </a:t>
            </a:r>
            <a:endParaRPr kumimoji="0" lang="es-MX" sz="2000" i="0" u="none" strike="noStrike" kern="1200" cap="none" spc="0" normalizeH="0" baseline="0" noProof="0" dirty="0">
              <a:ln>
                <a:noFill/>
              </a:ln>
              <a:solidFill>
                <a:schemeClr val="bg1"/>
              </a:solidFill>
              <a:effectLst/>
              <a:uLnTx/>
              <a:uFillTx/>
              <a:ea typeface="+mn-ea"/>
              <a:cs typeface="+mn-cs"/>
            </a:endParaRPr>
          </a:p>
        </p:txBody>
      </p:sp>
      <p:sp>
        <p:nvSpPr>
          <p:cNvPr id="3" name="Rectangle: Rounded Corners 2">
            <a:extLst>
              <a:ext uri="{FF2B5EF4-FFF2-40B4-BE49-F238E27FC236}">
                <a16:creationId xmlns:a16="http://schemas.microsoft.com/office/drawing/2014/main" id="{95FA1A00-0442-A23F-FA5F-3B7118F52224}"/>
              </a:ext>
              <a:ext uri="{C183D7F6-B498-43B3-948B-1728B52AA6E4}">
                <adec:decorative xmlns:adec="http://schemas.microsoft.com/office/drawing/2017/decorative" val="1"/>
              </a:ext>
            </a:extLst>
          </p:cNvPr>
          <p:cNvSpPr/>
          <p:nvPr/>
        </p:nvSpPr>
        <p:spPr bwMode="auto">
          <a:xfrm>
            <a:off x="7583811" y="2890399"/>
            <a:ext cx="2944360" cy="803879"/>
          </a:xfrm>
          <a:prstGeom prst="roundRect">
            <a:avLst/>
          </a:prstGeom>
          <a:solidFill>
            <a:schemeClr val="tx1"/>
          </a:solidFill>
          <a:ln w="19050">
            <a:noFill/>
            <a:headEnd type="none" w="med" len="med"/>
            <a:tailEnd type="none" w="med" len="med"/>
          </a:ln>
          <a:effectLst>
            <a:outerShdw blurRad="508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367">
              <a:spcBef>
                <a:spcPct val="20000"/>
              </a:spcBef>
              <a:buSzPct val="90000"/>
            </a:pPr>
            <a:r>
              <a:rPr lang="en-GB" sz="2000" dirty="0"/>
              <a:t>Time Travel</a:t>
            </a:r>
            <a:endParaRPr lang="es-MX" sz="2000" dirty="0">
              <a:solidFill>
                <a:schemeClr val="bg1"/>
              </a:solidFill>
            </a:endParaRPr>
          </a:p>
        </p:txBody>
      </p:sp>
      <p:sp>
        <p:nvSpPr>
          <p:cNvPr id="13" name="Rectangle: Rounded Corners 12">
            <a:extLst>
              <a:ext uri="{FF2B5EF4-FFF2-40B4-BE49-F238E27FC236}">
                <a16:creationId xmlns:a16="http://schemas.microsoft.com/office/drawing/2014/main" id="{8C75780D-F251-9CE5-EFED-7891F4F5E1C6}"/>
              </a:ext>
              <a:ext uri="{C183D7F6-B498-43B3-948B-1728B52AA6E4}">
                <adec:decorative xmlns:adec="http://schemas.microsoft.com/office/drawing/2017/decorative" val="1"/>
              </a:ext>
            </a:extLst>
          </p:cNvPr>
          <p:cNvSpPr/>
          <p:nvPr/>
        </p:nvSpPr>
        <p:spPr bwMode="auto">
          <a:xfrm>
            <a:off x="3519287" y="4237105"/>
            <a:ext cx="2944360" cy="803879"/>
          </a:xfrm>
          <a:prstGeom prst="roundRect">
            <a:avLst/>
          </a:prstGeom>
          <a:solidFill>
            <a:schemeClr val="tx1"/>
          </a:solidFill>
          <a:ln w="19050">
            <a:noFill/>
            <a:headEnd type="none" w="med" len="med"/>
            <a:tailEnd type="none" w="med" len="med"/>
          </a:ln>
          <a:effectLst>
            <a:outerShdw blurRad="508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367">
              <a:spcBef>
                <a:spcPct val="20000"/>
              </a:spcBef>
              <a:buSzPct val="90000"/>
            </a:pPr>
            <a:r>
              <a:rPr lang="en-GB" sz="2000" dirty="0"/>
              <a:t>Table-like properties</a:t>
            </a:r>
            <a:endParaRPr lang="es-MX" sz="2000" dirty="0">
              <a:solidFill>
                <a:schemeClr val="bg1"/>
              </a:solidFill>
            </a:endParaRPr>
          </a:p>
        </p:txBody>
      </p:sp>
      <p:sp>
        <p:nvSpPr>
          <p:cNvPr id="14" name="Rectangle: Rounded Corners 13">
            <a:extLst>
              <a:ext uri="{FF2B5EF4-FFF2-40B4-BE49-F238E27FC236}">
                <a16:creationId xmlns:a16="http://schemas.microsoft.com/office/drawing/2014/main" id="{B6B27218-3AE5-C308-5C06-82ABB4687979}"/>
              </a:ext>
              <a:ext uri="{C183D7F6-B498-43B3-948B-1728B52AA6E4}">
                <adec:decorative xmlns:adec="http://schemas.microsoft.com/office/drawing/2017/decorative" val="1"/>
              </a:ext>
            </a:extLst>
          </p:cNvPr>
          <p:cNvSpPr/>
          <p:nvPr/>
        </p:nvSpPr>
        <p:spPr bwMode="auto">
          <a:xfrm>
            <a:off x="7583811" y="4237104"/>
            <a:ext cx="2944360" cy="803879"/>
          </a:xfrm>
          <a:prstGeom prst="roundRect">
            <a:avLst/>
          </a:prstGeom>
          <a:solidFill>
            <a:schemeClr val="tx1"/>
          </a:solidFill>
          <a:ln w="19050">
            <a:noFill/>
            <a:headEnd type="none" w="med" len="med"/>
            <a:tailEnd type="none" w="med" len="med"/>
          </a:ln>
          <a:effectLst>
            <a:outerShdw blurRad="508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367">
              <a:spcBef>
                <a:spcPct val="20000"/>
              </a:spcBef>
              <a:buSzPct val="90000"/>
            </a:pPr>
            <a:r>
              <a:rPr lang="en-GB" sz="2000" dirty="0"/>
              <a:t>Native storage for Fabric </a:t>
            </a:r>
            <a:endParaRPr lang="es-MX" sz="2000" dirty="0">
              <a:solidFill>
                <a:schemeClr val="bg1"/>
              </a:solidFill>
            </a:endParaRPr>
          </a:p>
        </p:txBody>
      </p:sp>
      <p:pic>
        <p:nvPicPr>
          <p:cNvPr id="18" name="Picture 17">
            <a:extLst>
              <a:ext uri="{FF2B5EF4-FFF2-40B4-BE49-F238E27FC236}">
                <a16:creationId xmlns:a16="http://schemas.microsoft.com/office/drawing/2014/main" id="{8FE6088C-97AE-CC6F-E9A7-263EF4EC083B}"/>
              </a:ext>
            </a:extLst>
          </p:cNvPr>
          <p:cNvPicPr>
            <a:picLocks noChangeAspect="1"/>
          </p:cNvPicPr>
          <p:nvPr/>
        </p:nvPicPr>
        <p:blipFill>
          <a:blip r:embed="rId3"/>
          <a:stretch>
            <a:fillRect/>
          </a:stretch>
        </p:blipFill>
        <p:spPr>
          <a:xfrm>
            <a:off x="480911" y="3998262"/>
            <a:ext cx="2478294" cy="1599122"/>
          </a:xfrm>
          <a:prstGeom prst="rect">
            <a:avLst/>
          </a:prstGeom>
        </p:spPr>
      </p:pic>
    </p:spTree>
    <p:extLst>
      <p:ext uri="{BB962C8B-B14F-4D97-AF65-F5344CB8AC3E}">
        <p14:creationId xmlns:p14="http://schemas.microsoft.com/office/powerpoint/2010/main" val="23125493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82BB55-B5F0-DD21-D8DD-C7750E857E21}"/>
            </a:ext>
          </a:extLst>
        </p:cNvPr>
        <p:cNvGrpSpPr/>
        <p:nvPr/>
      </p:nvGrpSpPr>
      <p:grpSpPr>
        <a:xfrm>
          <a:off x="0" y="0"/>
          <a:ext cx="0" cy="0"/>
          <a:chOff x="0" y="0"/>
          <a:chExt cx="0" cy="0"/>
        </a:xfrm>
      </p:grpSpPr>
      <p:sp>
        <p:nvSpPr>
          <p:cNvPr id="9" name="Rectangle 656">
            <a:extLst>
              <a:ext uri="{FF2B5EF4-FFF2-40B4-BE49-F238E27FC236}">
                <a16:creationId xmlns:a16="http://schemas.microsoft.com/office/drawing/2014/main" id="{26527EC1-CD86-BC4A-6709-A878638CBD1A}"/>
              </a:ext>
            </a:extLst>
          </p:cNvPr>
          <p:cNvSpPr/>
          <p:nvPr/>
        </p:nvSpPr>
        <p:spPr>
          <a:xfrm>
            <a:off x="579751" y="3167129"/>
            <a:ext cx="2203617" cy="614784"/>
          </a:xfrm>
          <a:prstGeom prst="rect">
            <a:avLst/>
          </a:prstGeom>
        </p:spPr>
        <p:txBody>
          <a:bodyPr wrap="none" lIns="0" tIns="0" rIns="0" bIns="0">
            <a:spAutoFit/>
          </a:bodyPr>
          <a:lstStyle/>
          <a:p>
            <a:pPr marL="0"/>
            <a:r>
              <a:rPr lang="en-US" sz="3995" dirty="0">
                <a:solidFill>
                  <a:srgbClr val="225B61"/>
                </a:solidFill>
                <a:latin typeface="Segoe Sans Display"/>
              </a:rPr>
              <a:t>Shortcuts</a:t>
            </a:r>
            <a:endParaRPr lang="en-GB" sz="3039" b="1" i="0" spc="0" baseline="62653" dirty="0">
              <a:solidFill>
                <a:srgbClr val="0078D3"/>
              </a:solidFill>
              <a:latin typeface="Segoe Sans Display Semibold"/>
            </a:endParaRPr>
          </a:p>
        </p:txBody>
      </p:sp>
      <p:sp>
        <p:nvSpPr>
          <p:cNvPr id="3" name="Rectangle: Rounded Corners 2">
            <a:extLst>
              <a:ext uri="{FF2B5EF4-FFF2-40B4-BE49-F238E27FC236}">
                <a16:creationId xmlns:a16="http://schemas.microsoft.com/office/drawing/2014/main" id="{94F372A0-AD61-43FD-8EE7-B0FCE28FD059}"/>
              </a:ext>
              <a:ext uri="{C183D7F6-B498-43B3-948B-1728B52AA6E4}">
                <adec:decorative xmlns:adec="http://schemas.microsoft.com/office/drawing/2017/decorative" val="1"/>
              </a:ext>
            </a:extLst>
          </p:cNvPr>
          <p:cNvSpPr/>
          <p:nvPr/>
        </p:nvSpPr>
        <p:spPr bwMode="auto">
          <a:xfrm>
            <a:off x="3519287" y="2919709"/>
            <a:ext cx="2944360" cy="803879"/>
          </a:xfrm>
          <a:prstGeom prst="roundRect">
            <a:avLst/>
          </a:prstGeom>
          <a:solidFill>
            <a:schemeClr val="tx1"/>
          </a:solidFill>
          <a:ln w="19050">
            <a:noFill/>
            <a:headEnd type="none" w="med" len="med"/>
            <a:tailEnd type="none" w="med" len="med"/>
          </a:ln>
          <a:effectLst>
            <a:outerShdw blurRad="508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indent="0" algn="ctr" defTabSz="914367" rtl="0" eaLnBrk="1" fontAlgn="auto" latinLnBrk="0" hangingPunct="1">
              <a:lnSpc>
                <a:spcPct val="100000"/>
              </a:lnSpc>
              <a:spcBef>
                <a:spcPct val="20000"/>
              </a:spcBef>
              <a:spcAft>
                <a:spcPts val="0"/>
              </a:spcAft>
              <a:buClrTx/>
              <a:buSzPct val="90000"/>
              <a:buFontTx/>
              <a:buNone/>
              <a:tabLst/>
            </a:pPr>
            <a:r>
              <a:rPr kumimoji="0" lang="es-MX" sz="2000" i="0" u="none" strike="noStrike" kern="1200" cap="none" spc="0" normalizeH="0" baseline="0" noProof="0" dirty="0" err="1">
                <a:ln>
                  <a:noFill/>
                </a:ln>
                <a:solidFill>
                  <a:schemeClr val="bg1"/>
                </a:solidFill>
                <a:effectLst/>
                <a:uLnTx/>
                <a:uFillTx/>
                <a:ea typeface="+mn-ea"/>
                <a:cs typeface="+mn-cs"/>
              </a:rPr>
              <a:t>Enable</a:t>
            </a:r>
            <a:r>
              <a:rPr kumimoji="0" lang="es-MX" sz="2000" i="0" u="none" strike="noStrike" kern="1200" cap="none" spc="0" normalizeH="0" baseline="0" noProof="0" dirty="0">
                <a:ln>
                  <a:noFill/>
                </a:ln>
                <a:solidFill>
                  <a:schemeClr val="bg1"/>
                </a:solidFill>
                <a:effectLst/>
                <a:uLnTx/>
                <a:uFillTx/>
                <a:ea typeface="+mn-ea"/>
                <a:cs typeface="+mn-cs"/>
              </a:rPr>
              <a:t> </a:t>
            </a:r>
            <a:r>
              <a:rPr kumimoji="0" lang="es-MX" sz="2000" i="0" u="none" strike="noStrike" kern="1200" cap="none" spc="0" normalizeH="0" baseline="0" noProof="0" dirty="0" err="1">
                <a:ln>
                  <a:noFill/>
                </a:ln>
                <a:solidFill>
                  <a:schemeClr val="bg1"/>
                </a:solidFill>
                <a:effectLst/>
                <a:uLnTx/>
                <a:uFillTx/>
                <a:ea typeface="+mn-ea"/>
                <a:cs typeface="+mn-cs"/>
              </a:rPr>
              <a:t>One</a:t>
            </a:r>
            <a:r>
              <a:rPr kumimoji="0" lang="es-MX" sz="2000" i="0" u="none" strike="noStrike" kern="1200" cap="none" spc="0" normalizeH="0" baseline="0" noProof="0" dirty="0">
                <a:ln>
                  <a:noFill/>
                </a:ln>
                <a:solidFill>
                  <a:schemeClr val="bg1"/>
                </a:solidFill>
                <a:effectLst/>
                <a:uLnTx/>
                <a:uFillTx/>
                <a:ea typeface="+mn-ea"/>
                <a:cs typeface="+mn-cs"/>
              </a:rPr>
              <a:t> </a:t>
            </a:r>
            <a:r>
              <a:rPr kumimoji="0" lang="es-MX" sz="2000" i="0" u="none" strike="noStrike" kern="1200" cap="none" spc="0" normalizeH="0" baseline="0" noProof="0" dirty="0" err="1">
                <a:ln>
                  <a:noFill/>
                </a:ln>
                <a:solidFill>
                  <a:schemeClr val="bg1"/>
                </a:solidFill>
                <a:effectLst/>
                <a:uLnTx/>
                <a:uFillTx/>
                <a:ea typeface="+mn-ea"/>
                <a:cs typeface="+mn-cs"/>
              </a:rPr>
              <a:t>Copy</a:t>
            </a:r>
            <a:endParaRPr kumimoji="0" lang="es-MX" sz="2000" i="0" u="none" strike="noStrike" kern="1200" cap="none" spc="0" normalizeH="0" baseline="0" noProof="0" dirty="0">
              <a:ln>
                <a:noFill/>
              </a:ln>
              <a:solidFill>
                <a:schemeClr val="bg1"/>
              </a:solidFill>
              <a:effectLst/>
              <a:uLnTx/>
              <a:uFillTx/>
              <a:ea typeface="+mn-ea"/>
              <a:cs typeface="+mn-cs"/>
            </a:endParaRPr>
          </a:p>
        </p:txBody>
      </p:sp>
      <p:sp>
        <p:nvSpPr>
          <p:cNvPr id="4" name="Rectangle: Rounded Corners 3">
            <a:extLst>
              <a:ext uri="{FF2B5EF4-FFF2-40B4-BE49-F238E27FC236}">
                <a16:creationId xmlns:a16="http://schemas.microsoft.com/office/drawing/2014/main" id="{BA25888D-53DA-E4C4-3AA3-DE1B14835DC7}"/>
              </a:ext>
              <a:ext uri="{C183D7F6-B498-43B3-948B-1728B52AA6E4}">
                <adec:decorative xmlns:adec="http://schemas.microsoft.com/office/drawing/2017/decorative" val="1"/>
              </a:ext>
            </a:extLst>
          </p:cNvPr>
          <p:cNvSpPr/>
          <p:nvPr/>
        </p:nvSpPr>
        <p:spPr bwMode="auto">
          <a:xfrm>
            <a:off x="7583811" y="2890399"/>
            <a:ext cx="2944360" cy="803879"/>
          </a:xfrm>
          <a:prstGeom prst="roundRect">
            <a:avLst/>
          </a:prstGeom>
          <a:solidFill>
            <a:schemeClr val="tx1"/>
          </a:solidFill>
          <a:ln w="19050">
            <a:noFill/>
            <a:headEnd type="none" w="med" len="med"/>
            <a:tailEnd type="none" w="med" len="med"/>
          </a:ln>
          <a:effectLst>
            <a:outerShdw blurRad="508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367">
              <a:spcBef>
                <a:spcPct val="20000"/>
              </a:spcBef>
              <a:buSzPct val="90000"/>
            </a:pPr>
            <a:r>
              <a:rPr lang="es-MX" sz="2000">
                <a:solidFill>
                  <a:schemeClr val="bg1"/>
                </a:solidFill>
              </a:rPr>
              <a:t>Pointers to other storage locations</a:t>
            </a:r>
            <a:endParaRPr lang="es-MX" sz="2000" dirty="0">
              <a:solidFill>
                <a:schemeClr val="bg1"/>
              </a:solidFill>
            </a:endParaRPr>
          </a:p>
        </p:txBody>
      </p:sp>
      <p:sp>
        <p:nvSpPr>
          <p:cNvPr id="5" name="Rectangle: Rounded Corners 4">
            <a:extLst>
              <a:ext uri="{FF2B5EF4-FFF2-40B4-BE49-F238E27FC236}">
                <a16:creationId xmlns:a16="http://schemas.microsoft.com/office/drawing/2014/main" id="{5B305D14-0169-6CD2-BFB6-DD00E0C7A9F0}"/>
              </a:ext>
              <a:ext uri="{C183D7F6-B498-43B3-948B-1728B52AA6E4}">
                <adec:decorative xmlns:adec="http://schemas.microsoft.com/office/drawing/2017/decorative" val="1"/>
              </a:ext>
            </a:extLst>
          </p:cNvPr>
          <p:cNvSpPr/>
          <p:nvPr/>
        </p:nvSpPr>
        <p:spPr bwMode="auto">
          <a:xfrm>
            <a:off x="3519287" y="4237105"/>
            <a:ext cx="2944360" cy="803879"/>
          </a:xfrm>
          <a:prstGeom prst="roundRect">
            <a:avLst/>
          </a:prstGeom>
          <a:solidFill>
            <a:schemeClr val="tx1"/>
          </a:solidFill>
          <a:ln w="19050">
            <a:noFill/>
            <a:headEnd type="none" w="med" len="med"/>
            <a:tailEnd type="none" w="med" len="med"/>
          </a:ln>
          <a:effectLst>
            <a:outerShdw blurRad="508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367">
              <a:spcBef>
                <a:spcPct val="20000"/>
              </a:spcBef>
              <a:buSzPct val="90000"/>
            </a:pPr>
            <a:r>
              <a:rPr lang="es-MX" sz="2000">
                <a:solidFill>
                  <a:schemeClr val="bg1"/>
                </a:solidFill>
              </a:rPr>
              <a:t>Virtualization</a:t>
            </a:r>
            <a:endParaRPr lang="es-MX" sz="2000" dirty="0">
              <a:solidFill>
                <a:schemeClr val="bg1"/>
              </a:solidFill>
            </a:endParaRPr>
          </a:p>
        </p:txBody>
      </p:sp>
      <p:sp>
        <p:nvSpPr>
          <p:cNvPr id="6" name="Rectangle: Rounded Corners 5">
            <a:extLst>
              <a:ext uri="{FF2B5EF4-FFF2-40B4-BE49-F238E27FC236}">
                <a16:creationId xmlns:a16="http://schemas.microsoft.com/office/drawing/2014/main" id="{C28CC68F-6EDF-1894-4B56-A07BCFB3655F}"/>
              </a:ext>
              <a:ext uri="{C183D7F6-B498-43B3-948B-1728B52AA6E4}">
                <adec:decorative xmlns:adec="http://schemas.microsoft.com/office/drawing/2017/decorative" val="1"/>
              </a:ext>
            </a:extLst>
          </p:cNvPr>
          <p:cNvSpPr/>
          <p:nvPr/>
        </p:nvSpPr>
        <p:spPr bwMode="auto">
          <a:xfrm>
            <a:off x="7583811" y="4237104"/>
            <a:ext cx="2944360" cy="803879"/>
          </a:xfrm>
          <a:prstGeom prst="roundRect">
            <a:avLst/>
          </a:prstGeom>
          <a:solidFill>
            <a:schemeClr val="tx1"/>
          </a:solidFill>
          <a:ln w="19050">
            <a:noFill/>
            <a:headEnd type="none" w="med" len="med"/>
            <a:tailEnd type="none" w="med" len="med"/>
          </a:ln>
          <a:effectLst>
            <a:outerShdw blurRad="508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367">
              <a:spcBef>
                <a:spcPct val="20000"/>
              </a:spcBef>
              <a:buSzPct val="90000"/>
            </a:pPr>
            <a:r>
              <a:rPr lang="es-MX" sz="2000">
                <a:solidFill>
                  <a:schemeClr val="bg1"/>
                </a:solidFill>
              </a:rPr>
              <a:t>Shared Security</a:t>
            </a:r>
            <a:endParaRPr lang="es-MX" sz="2000" dirty="0">
              <a:solidFill>
                <a:schemeClr val="bg1"/>
              </a:solidFill>
            </a:endParaRPr>
          </a:p>
        </p:txBody>
      </p:sp>
      <p:sp>
        <p:nvSpPr>
          <p:cNvPr id="8" name="TextBox 7">
            <a:extLst>
              <a:ext uri="{FF2B5EF4-FFF2-40B4-BE49-F238E27FC236}">
                <a16:creationId xmlns:a16="http://schemas.microsoft.com/office/drawing/2014/main" id="{E729CEEB-6471-B703-EBE0-439820D4C23A}"/>
              </a:ext>
            </a:extLst>
          </p:cNvPr>
          <p:cNvSpPr txBox="1"/>
          <p:nvPr/>
        </p:nvSpPr>
        <p:spPr>
          <a:xfrm>
            <a:off x="3519287" y="1438485"/>
            <a:ext cx="7254709" cy="830997"/>
          </a:xfrm>
          <a:prstGeom prst="rect">
            <a:avLst/>
          </a:prstGeom>
          <a:noFill/>
        </p:spPr>
        <p:txBody>
          <a:bodyPr wrap="square">
            <a:spAutoFit/>
          </a:bodyPr>
          <a:lstStyle/>
          <a:p>
            <a:r>
              <a:rPr lang="en-GB" sz="2400" dirty="0"/>
              <a:t>Shortcuts enable you to create unified data experiences across domains, clouds and accounts. </a:t>
            </a:r>
          </a:p>
        </p:txBody>
      </p:sp>
    </p:spTree>
    <p:extLst>
      <p:ext uri="{BB962C8B-B14F-4D97-AF65-F5344CB8AC3E}">
        <p14:creationId xmlns:p14="http://schemas.microsoft.com/office/powerpoint/2010/main" val="11790793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3758D7-9B5B-D3D9-5889-72CC75ED5785}"/>
            </a:ext>
          </a:extLst>
        </p:cNvPr>
        <p:cNvGrpSpPr/>
        <p:nvPr/>
      </p:nvGrpSpPr>
      <p:grpSpPr>
        <a:xfrm>
          <a:off x="0" y="0"/>
          <a:ext cx="0" cy="0"/>
          <a:chOff x="0" y="0"/>
          <a:chExt cx="0" cy="0"/>
        </a:xfrm>
      </p:grpSpPr>
      <p:sp>
        <p:nvSpPr>
          <p:cNvPr id="9" name="Rectangle 656">
            <a:extLst>
              <a:ext uri="{FF2B5EF4-FFF2-40B4-BE49-F238E27FC236}">
                <a16:creationId xmlns:a16="http://schemas.microsoft.com/office/drawing/2014/main" id="{F825720B-ECEB-4886-0C90-F0895F9D64F9}"/>
              </a:ext>
            </a:extLst>
          </p:cNvPr>
          <p:cNvSpPr/>
          <p:nvPr/>
        </p:nvSpPr>
        <p:spPr>
          <a:xfrm>
            <a:off x="589178" y="2768695"/>
            <a:ext cx="2710203" cy="1229567"/>
          </a:xfrm>
          <a:prstGeom prst="rect">
            <a:avLst/>
          </a:prstGeom>
        </p:spPr>
        <p:txBody>
          <a:bodyPr wrap="square" lIns="0" tIns="0" rIns="0" bIns="0">
            <a:spAutoFit/>
          </a:bodyPr>
          <a:lstStyle/>
          <a:p>
            <a:pPr marL="0"/>
            <a:r>
              <a:rPr lang="en-US" sz="3995" dirty="0">
                <a:solidFill>
                  <a:srgbClr val="225B61"/>
                </a:solidFill>
                <a:latin typeface="Segoe Sans Display"/>
              </a:rPr>
              <a:t>The Data Lakehouse</a:t>
            </a:r>
            <a:endParaRPr lang="en-GB" sz="3039" b="1" i="0" spc="0" baseline="62653" dirty="0">
              <a:solidFill>
                <a:srgbClr val="0078D3"/>
              </a:solidFill>
              <a:latin typeface="Segoe Sans Display Semibold"/>
            </a:endParaRPr>
          </a:p>
        </p:txBody>
      </p:sp>
      <p:sp>
        <p:nvSpPr>
          <p:cNvPr id="2" name="Rectangle: Rounded Corners 1">
            <a:extLst>
              <a:ext uri="{FF2B5EF4-FFF2-40B4-BE49-F238E27FC236}">
                <a16:creationId xmlns:a16="http://schemas.microsoft.com/office/drawing/2014/main" id="{64D9A1E8-1BD7-24C4-04A6-473BF4DFB999}"/>
              </a:ext>
              <a:ext uri="{C183D7F6-B498-43B3-948B-1728B52AA6E4}">
                <adec:decorative xmlns:adec="http://schemas.microsoft.com/office/drawing/2017/decorative" val="1"/>
              </a:ext>
            </a:extLst>
          </p:cNvPr>
          <p:cNvSpPr/>
          <p:nvPr/>
        </p:nvSpPr>
        <p:spPr bwMode="auto">
          <a:xfrm>
            <a:off x="6337643" y="3194383"/>
            <a:ext cx="2944360" cy="803879"/>
          </a:xfrm>
          <a:prstGeom prst="roundRect">
            <a:avLst/>
          </a:prstGeom>
          <a:solidFill>
            <a:schemeClr val="tx1"/>
          </a:solidFill>
          <a:ln w="19050">
            <a:noFill/>
            <a:headEnd type="none" w="med" len="med"/>
            <a:tailEnd type="none" w="med" len="med"/>
          </a:ln>
          <a:effectLst>
            <a:outerShdw blurRad="508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indent="0" algn="ctr" defTabSz="914367" rtl="0" eaLnBrk="1" fontAlgn="auto" latinLnBrk="0" hangingPunct="1">
              <a:lnSpc>
                <a:spcPct val="100000"/>
              </a:lnSpc>
              <a:spcBef>
                <a:spcPct val="20000"/>
              </a:spcBef>
              <a:spcAft>
                <a:spcPts val="0"/>
              </a:spcAft>
              <a:buClrTx/>
              <a:buSzPct val="90000"/>
              <a:buFontTx/>
              <a:buNone/>
              <a:tabLst/>
            </a:pPr>
            <a:r>
              <a:rPr kumimoji="0" lang="es-MX" sz="2000" i="0" u="none" strike="noStrike" kern="1200" cap="none" spc="0" normalizeH="0" baseline="0" noProof="0" dirty="0" err="1">
                <a:ln>
                  <a:noFill/>
                </a:ln>
                <a:solidFill>
                  <a:schemeClr val="bg1"/>
                </a:solidFill>
                <a:effectLst/>
                <a:uLnTx/>
                <a:uFillTx/>
                <a:ea typeface="+mn-ea"/>
                <a:cs typeface="+mn-cs"/>
              </a:rPr>
              <a:t>The</a:t>
            </a:r>
            <a:r>
              <a:rPr kumimoji="0" lang="es-MX" sz="2000" i="0" u="none" strike="noStrike" kern="1200" cap="none" spc="0" normalizeH="0" baseline="0" noProof="0" dirty="0">
                <a:ln>
                  <a:noFill/>
                </a:ln>
                <a:solidFill>
                  <a:schemeClr val="bg1"/>
                </a:solidFill>
                <a:effectLst/>
                <a:uLnTx/>
                <a:uFillTx/>
                <a:ea typeface="+mn-ea"/>
                <a:cs typeface="+mn-cs"/>
              </a:rPr>
              <a:t> Center of </a:t>
            </a:r>
            <a:r>
              <a:rPr kumimoji="0" lang="es-MX" sz="2000" i="0" u="none" strike="noStrike" kern="1200" cap="none" spc="0" normalizeH="0" baseline="0" noProof="0" dirty="0" err="1">
                <a:ln>
                  <a:noFill/>
                </a:ln>
                <a:solidFill>
                  <a:schemeClr val="bg1"/>
                </a:solidFill>
                <a:effectLst/>
                <a:uLnTx/>
                <a:uFillTx/>
                <a:ea typeface="+mn-ea"/>
                <a:cs typeface="+mn-cs"/>
              </a:rPr>
              <a:t>Gravity</a:t>
            </a:r>
            <a:endParaRPr kumimoji="0" lang="es-MX" sz="2000" i="0" u="none" strike="noStrike" kern="1200" cap="none" spc="0" normalizeH="0" baseline="0" noProof="0" dirty="0">
              <a:ln>
                <a:noFill/>
              </a:ln>
              <a:solidFill>
                <a:schemeClr val="bg1"/>
              </a:solidFill>
              <a:effectLst/>
              <a:uLnTx/>
              <a:uFillTx/>
              <a:ea typeface="+mn-ea"/>
              <a:cs typeface="+mn-cs"/>
            </a:endParaRPr>
          </a:p>
        </p:txBody>
      </p:sp>
      <p:sp>
        <p:nvSpPr>
          <p:cNvPr id="3" name="Rectangle: Rounded Corners 2">
            <a:extLst>
              <a:ext uri="{FF2B5EF4-FFF2-40B4-BE49-F238E27FC236}">
                <a16:creationId xmlns:a16="http://schemas.microsoft.com/office/drawing/2014/main" id="{DBB3D6B0-670C-B308-E1A0-261ADA2B1DD8}"/>
              </a:ext>
              <a:ext uri="{C183D7F6-B498-43B3-948B-1728B52AA6E4}">
                <adec:decorative xmlns:adec="http://schemas.microsoft.com/office/drawing/2017/decorative" val="1"/>
              </a:ext>
            </a:extLst>
          </p:cNvPr>
          <p:cNvSpPr/>
          <p:nvPr/>
        </p:nvSpPr>
        <p:spPr bwMode="auto">
          <a:xfrm>
            <a:off x="3709265" y="1668295"/>
            <a:ext cx="2944360" cy="803879"/>
          </a:xfrm>
          <a:prstGeom prst="roundRect">
            <a:avLst/>
          </a:prstGeom>
          <a:solidFill>
            <a:schemeClr val="bg2">
              <a:lumMod val="90000"/>
            </a:schemeClr>
          </a:solidFill>
          <a:ln w="19050">
            <a:noFill/>
            <a:headEnd type="none" w="med" len="med"/>
            <a:tailEnd type="none" w="med" len="med"/>
          </a:ln>
          <a:effectLst>
            <a:outerShdw blurRad="508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indent="0" algn="ctr" defTabSz="914367" rtl="0" eaLnBrk="1" fontAlgn="auto" latinLnBrk="0" hangingPunct="1">
              <a:lnSpc>
                <a:spcPct val="100000"/>
              </a:lnSpc>
              <a:spcBef>
                <a:spcPct val="20000"/>
              </a:spcBef>
              <a:spcAft>
                <a:spcPts val="0"/>
              </a:spcAft>
              <a:buClrTx/>
              <a:buSzPct val="90000"/>
              <a:buFontTx/>
              <a:buNone/>
              <a:tabLst/>
            </a:pPr>
            <a:r>
              <a:rPr kumimoji="0" lang="es-MX" sz="2000" b="1" i="0" u="none" strike="noStrike" kern="1200" cap="none" spc="0" normalizeH="0" baseline="0" noProof="0" dirty="0" err="1">
                <a:ln>
                  <a:noFill/>
                </a:ln>
                <a:solidFill>
                  <a:schemeClr val="tx1"/>
                </a:solidFill>
                <a:effectLst/>
                <a:uLnTx/>
                <a:uFillTx/>
                <a:ea typeface="+mn-ea"/>
                <a:cs typeface="+mn-cs"/>
              </a:rPr>
              <a:t>Spark</a:t>
            </a:r>
            <a:r>
              <a:rPr kumimoji="0" lang="es-MX" sz="2000" b="1" i="0" u="none" strike="noStrike" kern="1200" cap="none" spc="0" normalizeH="0" baseline="0" noProof="0" dirty="0">
                <a:ln>
                  <a:noFill/>
                </a:ln>
                <a:solidFill>
                  <a:schemeClr val="tx1"/>
                </a:solidFill>
                <a:effectLst/>
                <a:uLnTx/>
                <a:uFillTx/>
                <a:ea typeface="+mn-ea"/>
                <a:cs typeface="+mn-cs"/>
              </a:rPr>
              <a:t> </a:t>
            </a:r>
            <a:r>
              <a:rPr kumimoji="0" lang="es-MX" sz="2000" b="1" i="0" u="none" strike="noStrike" kern="1200" cap="none" spc="0" normalizeH="0" baseline="0" noProof="0" dirty="0" err="1">
                <a:ln>
                  <a:noFill/>
                </a:ln>
                <a:solidFill>
                  <a:schemeClr val="tx1"/>
                </a:solidFill>
                <a:effectLst/>
                <a:uLnTx/>
                <a:uFillTx/>
                <a:ea typeface="+mn-ea"/>
                <a:cs typeface="+mn-cs"/>
              </a:rPr>
              <a:t>Managed</a:t>
            </a:r>
            <a:endParaRPr kumimoji="0" lang="es-MX" sz="2000" b="1" i="0" u="none" strike="noStrike" kern="1200" cap="none" spc="0" normalizeH="0" baseline="0" noProof="0" dirty="0">
              <a:ln>
                <a:noFill/>
              </a:ln>
              <a:solidFill>
                <a:schemeClr val="tx1"/>
              </a:solidFill>
              <a:effectLst/>
              <a:uLnTx/>
              <a:uFillTx/>
              <a:ea typeface="+mn-ea"/>
              <a:cs typeface="+mn-cs"/>
            </a:endParaRPr>
          </a:p>
        </p:txBody>
      </p:sp>
      <p:sp>
        <p:nvSpPr>
          <p:cNvPr id="4" name="Rectangle: Rounded Corners 3">
            <a:extLst>
              <a:ext uri="{FF2B5EF4-FFF2-40B4-BE49-F238E27FC236}">
                <a16:creationId xmlns:a16="http://schemas.microsoft.com/office/drawing/2014/main" id="{B4F05DA5-62AD-C697-F404-DC1BF6B9BC7F}"/>
              </a:ext>
              <a:ext uri="{C183D7F6-B498-43B3-948B-1728B52AA6E4}">
                <adec:decorative xmlns:adec="http://schemas.microsoft.com/office/drawing/2017/decorative" val="1"/>
              </a:ext>
            </a:extLst>
          </p:cNvPr>
          <p:cNvSpPr/>
          <p:nvPr/>
        </p:nvSpPr>
        <p:spPr bwMode="auto">
          <a:xfrm>
            <a:off x="8233248" y="1668295"/>
            <a:ext cx="2944360" cy="803879"/>
          </a:xfrm>
          <a:prstGeom prst="roundRect">
            <a:avLst/>
          </a:prstGeom>
          <a:solidFill>
            <a:schemeClr val="bg2">
              <a:lumMod val="90000"/>
            </a:schemeClr>
          </a:solidFill>
          <a:ln w="19050">
            <a:noFill/>
            <a:headEnd type="none" w="med" len="med"/>
            <a:tailEnd type="none" w="med" len="med"/>
          </a:ln>
          <a:effectLst>
            <a:outerShdw blurRad="508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indent="0" algn="ctr" defTabSz="914367" rtl="0" eaLnBrk="1" fontAlgn="auto" latinLnBrk="0" hangingPunct="1">
              <a:lnSpc>
                <a:spcPct val="100000"/>
              </a:lnSpc>
              <a:spcBef>
                <a:spcPct val="20000"/>
              </a:spcBef>
              <a:spcAft>
                <a:spcPts val="0"/>
              </a:spcAft>
              <a:buClrTx/>
              <a:buSzPct val="90000"/>
              <a:buFontTx/>
              <a:buNone/>
              <a:tabLst/>
            </a:pPr>
            <a:r>
              <a:rPr kumimoji="0" lang="es-MX" sz="2000" b="1" i="0" u="none" strike="noStrike" kern="1200" cap="none" spc="0" normalizeH="0" baseline="0" noProof="0" dirty="0" err="1">
                <a:ln>
                  <a:noFill/>
                </a:ln>
                <a:solidFill>
                  <a:schemeClr val="tx1"/>
                </a:solidFill>
                <a:effectLst/>
                <a:uLnTx/>
                <a:uFillTx/>
                <a:ea typeface="+mn-ea"/>
                <a:cs typeface="+mn-cs"/>
              </a:rPr>
              <a:t>All</a:t>
            </a:r>
            <a:r>
              <a:rPr kumimoji="0" lang="es-MX" sz="2000" b="1" i="0" u="none" strike="noStrike" kern="1200" cap="none" spc="0" normalizeH="0" baseline="0" noProof="0" dirty="0">
                <a:ln>
                  <a:noFill/>
                </a:ln>
                <a:solidFill>
                  <a:schemeClr val="tx1"/>
                </a:solidFill>
                <a:effectLst/>
                <a:uLnTx/>
                <a:uFillTx/>
                <a:ea typeface="+mn-ea"/>
                <a:cs typeface="+mn-cs"/>
              </a:rPr>
              <a:t> </a:t>
            </a:r>
            <a:r>
              <a:rPr kumimoji="0" lang="es-MX" sz="2000" b="1" i="0" u="none" strike="noStrike" kern="1200" cap="none" spc="0" normalizeH="0" baseline="0" noProof="0" dirty="0" err="1">
                <a:ln>
                  <a:noFill/>
                </a:ln>
                <a:solidFill>
                  <a:schemeClr val="tx1"/>
                </a:solidFill>
                <a:effectLst/>
                <a:uLnTx/>
                <a:uFillTx/>
                <a:ea typeface="+mn-ea"/>
                <a:cs typeface="+mn-cs"/>
              </a:rPr>
              <a:t>About</a:t>
            </a:r>
            <a:r>
              <a:rPr kumimoji="0" lang="es-MX" sz="2000" b="1" i="0" u="none" strike="noStrike" kern="1200" cap="none" spc="0" normalizeH="0" baseline="0" noProof="0" dirty="0">
                <a:ln>
                  <a:noFill/>
                </a:ln>
                <a:solidFill>
                  <a:schemeClr val="tx1"/>
                </a:solidFill>
                <a:effectLst/>
                <a:uLnTx/>
                <a:uFillTx/>
                <a:ea typeface="+mn-ea"/>
                <a:cs typeface="+mn-cs"/>
              </a:rPr>
              <a:t> Files</a:t>
            </a:r>
          </a:p>
        </p:txBody>
      </p:sp>
      <p:sp>
        <p:nvSpPr>
          <p:cNvPr id="6" name="Rectangle: Rounded Corners 5">
            <a:extLst>
              <a:ext uri="{FF2B5EF4-FFF2-40B4-BE49-F238E27FC236}">
                <a16:creationId xmlns:a16="http://schemas.microsoft.com/office/drawing/2014/main" id="{E700BF48-CFA6-BA5F-338E-67F91130CE00}"/>
              </a:ext>
              <a:ext uri="{C183D7F6-B498-43B3-948B-1728B52AA6E4}">
                <adec:decorative xmlns:adec="http://schemas.microsoft.com/office/drawing/2017/decorative" val="1"/>
              </a:ext>
            </a:extLst>
          </p:cNvPr>
          <p:cNvSpPr/>
          <p:nvPr/>
        </p:nvSpPr>
        <p:spPr bwMode="auto">
          <a:xfrm>
            <a:off x="3709265" y="4787765"/>
            <a:ext cx="2944360" cy="803879"/>
          </a:xfrm>
          <a:prstGeom prst="roundRect">
            <a:avLst/>
          </a:prstGeom>
          <a:solidFill>
            <a:schemeClr val="bg2">
              <a:lumMod val="90000"/>
            </a:schemeClr>
          </a:solidFill>
          <a:ln w="19050">
            <a:noFill/>
            <a:headEnd type="none" w="med" len="med"/>
            <a:tailEnd type="none" w="med" len="med"/>
          </a:ln>
          <a:effectLst>
            <a:outerShdw blurRad="508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indent="0" algn="ctr" defTabSz="914367" rtl="0" eaLnBrk="1" fontAlgn="auto" latinLnBrk="0" hangingPunct="1">
              <a:lnSpc>
                <a:spcPct val="100000"/>
              </a:lnSpc>
              <a:spcBef>
                <a:spcPct val="20000"/>
              </a:spcBef>
              <a:spcAft>
                <a:spcPts val="0"/>
              </a:spcAft>
              <a:buClrTx/>
              <a:buSzPct val="90000"/>
              <a:buFontTx/>
              <a:buNone/>
              <a:tabLst/>
            </a:pPr>
            <a:r>
              <a:rPr kumimoji="0" lang="es-MX" sz="2000" b="1" i="0" u="none" strike="noStrike" kern="1200" cap="none" spc="0" normalizeH="0" baseline="0" noProof="0" dirty="0" err="1">
                <a:ln>
                  <a:noFill/>
                </a:ln>
                <a:solidFill>
                  <a:schemeClr val="tx1"/>
                </a:solidFill>
                <a:effectLst/>
                <a:uLnTx/>
                <a:uFillTx/>
                <a:ea typeface="+mn-ea"/>
                <a:cs typeface="+mn-cs"/>
              </a:rPr>
              <a:t>Structured</a:t>
            </a:r>
            <a:r>
              <a:rPr kumimoji="0" lang="es-MX" sz="2000" b="1" i="0" u="none" strike="noStrike" kern="1200" cap="none" spc="0" normalizeH="0" baseline="0" noProof="0" dirty="0">
                <a:ln>
                  <a:noFill/>
                </a:ln>
                <a:solidFill>
                  <a:schemeClr val="tx1"/>
                </a:solidFill>
                <a:effectLst/>
                <a:uLnTx/>
                <a:uFillTx/>
                <a:ea typeface="+mn-ea"/>
                <a:cs typeface="+mn-cs"/>
              </a:rPr>
              <a:t> and </a:t>
            </a:r>
            <a:r>
              <a:rPr kumimoji="0" lang="es-MX" sz="2000" b="1" i="0" u="none" strike="noStrike" kern="1200" cap="none" spc="0" normalizeH="0" baseline="0" noProof="0" dirty="0" err="1">
                <a:ln>
                  <a:noFill/>
                </a:ln>
                <a:solidFill>
                  <a:schemeClr val="tx1"/>
                </a:solidFill>
                <a:effectLst/>
                <a:uLnTx/>
                <a:uFillTx/>
                <a:ea typeface="+mn-ea"/>
                <a:cs typeface="+mn-cs"/>
              </a:rPr>
              <a:t>Unstructured</a:t>
            </a:r>
            <a:r>
              <a:rPr kumimoji="0" lang="es-MX" sz="2000" b="1" i="0" u="none" strike="noStrike" kern="1200" cap="none" spc="0" normalizeH="0" baseline="0" noProof="0" dirty="0">
                <a:ln>
                  <a:noFill/>
                </a:ln>
                <a:solidFill>
                  <a:schemeClr val="tx1"/>
                </a:solidFill>
                <a:effectLst/>
                <a:uLnTx/>
                <a:uFillTx/>
                <a:ea typeface="+mn-ea"/>
                <a:cs typeface="+mn-cs"/>
              </a:rPr>
              <a:t> Data</a:t>
            </a:r>
          </a:p>
        </p:txBody>
      </p:sp>
      <p:sp>
        <p:nvSpPr>
          <p:cNvPr id="7" name="Rectangle: Rounded Corners 6">
            <a:extLst>
              <a:ext uri="{FF2B5EF4-FFF2-40B4-BE49-F238E27FC236}">
                <a16:creationId xmlns:a16="http://schemas.microsoft.com/office/drawing/2014/main" id="{C307F260-EBFD-4B3C-4150-9484F045E035}"/>
              </a:ext>
              <a:ext uri="{C183D7F6-B498-43B3-948B-1728B52AA6E4}">
                <adec:decorative xmlns:adec="http://schemas.microsoft.com/office/drawing/2017/decorative" val="1"/>
              </a:ext>
            </a:extLst>
          </p:cNvPr>
          <p:cNvSpPr/>
          <p:nvPr/>
        </p:nvSpPr>
        <p:spPr bwMode="auto">
          <a:xfrm>
            <a:off x="8233248" y="4787765"/>
            <a:ext cx="2944360" cy="803879"/>
          </a:xfrm>
          <a:prstGeom prst="roundRect">
            <a:avLst/>
          </a:prstGeom>
          <a:solidFill>
            <a:schemeClr val="bg2">
              <a:lumMod val="90000"/>
            </a:schemeClr>
          </a:solidFill>
          <a:ln w="19050">
            <a:noFill/>
            <a:headEnd type="none" w="med" len="med"/>
            <a:tailEnd type="none" w="med" len="med"/>
          </a:ln>
          <a:effectLst>
            <a:outerShdw blurRad="508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indent="0" algn="ctr" defTabSz="914367" rtl="0" eaLnBrk="1" fontAlgn="auto" latinLnBrk="0" hangingPunct="1">
              <a:lnSpc>
                <a:spcPct val="100000"/>
              </a:lnSpc>
              <a:spcBef>
                <a:spcPct val="20000"/>
              </a:spcBef>
              <a:spcAft>
                <a:spcPts val="0"/>
              </a:spcAft>
              <a:buClrTx/>
              <a:buSzPct val="90000"/>
              <a:buFontTx/>
              <a:buNone/>
              <a:tabLst/>
            </a:pPr>
            <a:r>
              <a:rPr kumimoji="0" lang="en-GB" sz="2000" b="1" i="0" u="none" strike="noStrike" kern="1200" cap="none" spc="0" normalizeH="0" baseline="0" noProof="0" dirty="0">
                <a:ln>
                  <a:noFill/>
                </a:ln>
                <a:solidFill>
                  <a:schemeClr val="tx1"/>
                </a:solidFill>
                <a:effectLst/>
                <a:uLnTx/>
                <a:uFillTx/>
                <a:ea typeface="+mn-ea"/>
                <a:cs typeface="+mn-cs"/>
              </a:rPr>
              <a:t>Similar but distinct from</a:t>
            </a:r>
          </a:p>
          <a:p>
            <a:pPr marL="0" marR="0" indent="0" algn="ctr" defTabSz="914367" rtl="0" eaLnBrk="1" fontAlgn="auto" latinLnBrk="0" hangingPunct="1">
              <a:lnSpc>
                <a:spcPct val="100000"/>
              </a:lnSpc>
              <a:spcBef>
                <a:spcPct val="20000"/>
              </a:spcBef>
              <a:spcAft>
                <a:spcPts val="0"/>
              </a:spcAft>
              <a:buClrTx/>
              <a:buSzPct val="90000"/>
              <a:buFontTx/>
              <a:buNone/>
              <a:tabLst/>
            </a:pPr>
            <a:r>
              <a:rPr kumimoji="0" lang="en-GB" sz="2000" b="1" i="0" u="none" strike="noStrike" kern="1200" cap="none" spc="0" normalizeH="0" baseline="0" noProof="0" dirty="0">
                <a:ln>
                  <a:noFill/>
                </a:ln>
                <a:solidFill>
                  <a:schemeClr val="tx1"/>
                </a:solidFill>
                <a:effectLst/>
                <a:uLnTx/>
                <a:uFillTx/>
                <a:ea typeface="+mn-ea"/>
                <a:cs typeface="+mn-cs"/>
              </a:rPr>
              <a:t>Warehouse</a:t>
            </a:r>
          </a:p>
        </p:txBody>
      </p:sp>
    </p:spTree>
    <p:extLst>
      <p:ext uri="{BB962C8B-B14F-4D97-AF65-F5344CB8AC3E}">
        <p14:creationId xmlns:p14="http://schemas.microsoft.com/office/powerpoint/2010/main" val="24419285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85028B-5A15-AD8C-EB8B-F64D5CE6E169}"/>
            </a:ext>
          </a:extLst>
        </p:cNvPr>
        <p:cNvGrpSpPr/>
        <p:nvPr/>
      </p:nvGrpSpPr>
      <p:grpSpPr>
        <a:xfrm>
          <a:off x="0" y="0"/>
          <a:ext cx="0" cy="0"/>
          <a:chOff x="0" y="0"/>
          <a:chExt cx="0" cy="0"/>
        </a:xfrm>
      </p:grpSpPr>
      <p:sp>
        <p:nvSpPr>
          <p:cNvPr id="9" name="Rectangle 656">
            <a:extLst>
              <a:ext uri="{FF2B5EF4-FFF2-40B4-BE49-F238E27FC236}">
                <a16:creationId xmlns:a16="http://schemas.microsoft.com/office/drawing/2014/main" id="{69F1ED89-5677-E20F-42F6-3DE8853FA4E6}"/>
              </a:ext>
            </a:extLst>
          </p:cNvPr>
          <p:cNvSpPr/>
          <p:nvPr/>
        </p:nvSpPr>
        <p:spPr>
          <a:xfrm>
            <a:off x="589178" y="2768695"/>
            <a:ext cx="2710203" cy="2459135"/>
          </a:xfrm>
          <a:prstGeom prst="rect">
            <a:avLst/>
          </a:prstGeom>
        </p:spPr>
        <p:txBody>
          <a:bodyPr wrap="square" lIns="0" tIns="0" rIns="0" bIns="0">
            <a:spAutoFit/>
          </a:bodyPr>
          <a:lstStyle/>
          <a:p>
            <a:pPr marL="0"/>
            <a:r>
              <a:rPr lang="en-US" sz="3995" dirty="0">
                <a:solidFill>
                  <a:srgbClr val="225B61"/>
                </a:solidFill>
                <a:latin typeface="Segoe Sans Display"/>
              </a:rPr>
              <a:t>Data Lakehouse vs Data Warehouse</a:t>
            </a:r>
            <a:endParaRPr lang="en-GB" sz="3039" b="1" i="0" spc="0" baseline="62653" dirty="0">
              <a:solidFill>
                <a:srgbClr val="0078D3"/>
              </a:solidFill>
              <a:latin typeface="Segoe Sans Display Semibold"/>
            </a:endParaRPr>
          </a:p>
        </p:txBody>
      </p:sp>
      <p:pic>
        <p:nvPicPr>
          <p:cNvPr id="5" name="Picture 4">
            <a:extLst>
              <a:ext uri="{FF2B5EF4-FFF2-40B4-BE49-F238E27FC236}">
                <a16:creationId xmlns:a16="http://schemas.microsoft.com/office/drawing/2014/main" id="{82D2954E-FA95-4E11-BC68-13BDBA811FBD}"/>
              </a:ext>
            </a:extLst>
          </p:cNvPr>
          <p:cNvPicPr>
            <a:picLocks noChangeAspect="1"/>
          </p:cNvPicPr>
          <p:nvPr/>
        </p:nvPicPr>
        <p:blipFill>
          <a:blip r:embed="rId3"/>
          <a:stretch>
            <a:fillRect/>
          </a:stretch>
        </p:blipFill>
        <p:spPr>
          <a:xfrm>
            <a:off x="3199063" y="1831394"/>
            <a:ext cx="8603062" cy="4333736"/>
          </a:xfrm>
          <a:prstGeom prst="rect">
            <a:avLst/>
          </a:prstGeom>
        </p:spPr>
      </p:pic>
    </p:spTree>
    <p:extLst>
      <p:ext uri="{BB962C8B-B14F-4D97-AF65-F5344CB8AC3E}">
        <p14:creationId xmlns:p14="http://schemas.microsoft.com/office/powerpoint/2010/main" val="32909906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53CAF8-9CE3-9147-9167-D51AD453C09F}"/>
            </a:ext>
          </a:extLst>
        </p:cNvPr>
        <p:cNvGrpSpPr/>
        <p:nvPr/>
      </p:nvGrpSpPr>
      <p:grpSpPr>
        <a:xfrm>
          <a:off x="0" y="0"/>
          <a:ext cx="0" cy="0"/>
          <a:chOff x="0" y="0"/>
          <a:chExt cx="0" cy="0"/>
        </a:xfrm>
      </p:grpSpPr>
      <p:pic>
        <p:nvPicPr>
          <p:cNvPr id="2" name="Picture 370">
            <a:extLst>
              <a:ext uri="{FF2B5EF4-FFF2-40B4-BE49-F238E27FC236}">
                <a16:creationId xmlns:a16="http://schemas.microsoft.com/office/drawing/2014/main" id="{897867B5-82D6-1495-E156-0E4D94B5B8AB}"/>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a:xfrm>
            <a:off x="676077" y="464829"/>
            <a:ext cx="1800000" cy="1800000"/>
          </a:xfrm>
          <a:prstGeom prst="rect">
            <a:avLst/>
          </a:prstGeom>
          <a:noFill/>
        </p:spPr>
      </p:pic>
      <p:sp>
        <p:nvSpPr>
          <p:cNvPr id="8" name="TextBox 7">
            <a:extLst>
              <a:ext uri="{FF2B5EF4-FFF2-40B4-BE49-F238E27FC236}">
                <a16:creationId xmlns:a16="http://schemas.microsoft.com/office/drawing/2014/main" id="{90699BC7-B8C7-6AD1-D0C2-1BC2F7400DC4}"/>
              </a:ext>
            </a:extLst>
          </p:cNvPr>
          <p:cNvSpPr txBox="1"/>
          <p:nvPr/>
        </p:nvSpPr>
        <p:spPr>
          <a:xfrm>
            <a:off x="676077" y="2954459"/>
            <a:ext cx="10164748" cy="1569660"/>
          </a:xfrm>
          <a:prstGeom prst="rect">
            <a:avLst/>
          </a:prstGeom>
          <a:noFill/>
        </p:spPr>
        <p:txBody>
          <a:bodyPr wrap="square">
            <a:spAutoFit/>
          </a:bodyPr>
          <a:lstStyle/>
          <a:p>
            <a:r>
              <a:rPr lang="en-GB" sz="4800" dirty="0">
                <a:solidFill>
                  <a:schemeClr val="bg1"/>
                </a:solidFill>
                <a:latin typeface="Arial" panose="020B0604020202020204" pitchFamily="34" charset="0"/>
                <a:cs typeface="Arial" panose="020B0604020202020204" pitchFamily="34" charset="0"/>
              </a:rPr>
              <a:t>Lab : Setting Up and Navigating The Lakehouse</a:t>
            </a:r>
          </a:p>
        </p:txBody>
      </p:sp>
    </p:spTree>
    <p:extLst>
      <p:ext uri="{BB962C8B-B14F-4D97-AF65-F5344CB8AC3E}">
        <p14:creationId xmlns:p14="http://schemas.microsoft.com/office/powerpoint/2010/main" val="4070068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6">
          <a:extLst>
            <a:ext uri="{FF2B5EF4-FFF2-40B4-BE49-F238E27FC236}">
              <a16:creationId xmlns:a16="http://schemas.microsoft.com/office/drawing/2014/main" id="{D8F52D25-38D8-2A86-85C8-0846A3BDF7DC}"/>
            </a:ext>
          </a:extLst>
        </p:cNvPr>
        <p:cNvGrpSpPr/>
        <p:nvPr/>
      </p:nvGrpSpPr>
      <p:grpSpPr>
        <a:xfrm>
          <a:off x="0" y="0"/>
          <a:ext cx="0" cy="0"/>
          <a:chOff x="0" y="0"/>
          <a:chExt cx="0" cy="0"/>
        </a:xfrm>
      </p:grpSpPr>
      <p:sp>
        <p:nvSpPr>
          <p:cNvPr id="67" name="Google Shape;67;p15">
            <a:extLst>
              <a:ext uri="{FF2B5EF4-FFF2-40B4-BE49-F238E27FC236}">
                <a16:creationId xmlns:a16="http://schemas.microsoft.com/office/drawing/2014/main" id="{BEF3944A-EAD5-EE28-C376-A58B05C4B247}"/>
              </a:ext>
            </a:extLst>
          </p:cNvPr>
          <p:cNvSpPr txBox="1">
            <a:spLocks noGrp="1"/>
          </p:cNvSpPr>
          <p:nvPr>
            <p:ph type="title"/>
          </p:nvPr>
        </p:nvSpPr>
        <p:spPr>
          <a:xfrm>
            <a:off x="689524" y="600200"/>
            <a:ext cx="11197675" cy="5454400"/>
          </a:xfrm>
          <a:prstGeom prst="rect">
            <a:avLst/>
          </a:prstGeom>
        </p:spPr>
        <p:txBody>
          <a:bodyPr spcFirstLastPara="1" vert="horz" wrap="square" lIns="121900" tIns="121900" rIns="121900" bIns="121900" rtlCol="0" anchor="ctr" anchorCtr="0">
            <a:normAutofit/>
          </a:bodyPr>
          <a:lstStyle/>
          <a:p>
            <a:r>
              <a:rPr lang="en-GB" b="1" dirty="0">
                <a:latin typeface="Arial" panose="020B0604020202020204" pitchFamily="34" charset="0"/>
              </a:rPr>
              <a:t>Introduction to Microsoft Fabric</a:t>
            </a:r>
          </a:p>
        </p:txBody>
      </p:sp>
      <p:sp>
        <p:nvSpPr>
          <p:cNvPr id="68" name="Google Shape;68;p15">
            <a:extLst>
              <a:ext uri="{FF2B5EF4-FFF2-40B4-BE49-F238E27FC236}">
                <a16:creationId xmlns:a16="http://schemas.microsoft.com/office/drawing/2014/main" id="{D47DB140-3CE5-A333-2682-DAE22A28761F}"/>
              </a:ext>
            </a:extLst>
          </p:cNvPr>
          <p:cNvSpPr txBox="1">
            <a:spLocks noGrp="1"/>
          </p:cNvSpPr>
          <p:nvPr>
            <p:ph type="sldNum" idx="12"/>
          </p:nvPr>
        </p:nvSpPr>
        <p:spPr>
          <a:xfrm>
            <a:off x="11296611" y="6217623"/>
            <a:ext cx="731600" cy="524800"/>
          </a:xfrm>
          <a:prstGeom prst="rect">
            <a:avLst/>
          </a:prstGeom>
        </p:spPr>
        <p:txBody>
          <a:bodyPr spcFirstLastPara="1" wrap="square" lIns="121900" tIns="121900" rIns="121900" bIns="121900" anchor="ctr" anchorCtr="0">
            <a:normAutofit/>
          </a:bodyPr>
          <a:lstStyle/>
          <a:p>
            <a:pPr algn="r" defTabSz="1219170">
              <a:buClr>
                <a:srgbClr val="000000"/>
              </a:buClr>
              <a:defRPr/>
            </a:pPr>
            <a:fld id="{00000000-1234-1234-1234-123412341234}" type="slidenum">
              <a:rPr lang="en" sz="1333" kern="0">
                <a:solidFill>
                  <a:srgbClr val="FFFFFF"/>
                </a:solidFill>
                <a:latin typeface="Lato"/>
                <a:ea typeface="Lato"/>
                <a:cs typeface="Lato"/>
                <a:sym typeface="Lato"/>
              </a:rPr>
              <a:pPr algn="r" defTabSz="1219170">
                <a:buClr>
                  <a:srgbClr val="000000"/>
                </a:buClr>
                <a:defRPr/>
              </a:pPr>
              <a:t>3</a:t>
            </a:fld>
            <a:endParaRPr sz="1333" kern="0">
              <a:solidFill>
                <a:srgbClr val="FFFFFF"/>
              </a:solidFill>
              <a:latin typeface="Lato"/>
              <a:ea typeface="Lato"/>
              <a:cs typeface="Lato"/>
              <a:sym typeface="Lato"/>
            </a:endParaRPr>
          </a:p>
        </p:txBody>
      </p:sp>
    </p:spTree>
    <p:extLst>
      <p:ext uri="{BB962C8B-B14F-4D97-AF65-F5344CB8AC3E}">
        <p14:creationId xmlns:p14="http://schemas.microsoft.com/office/powerpoint/2010/main" val="243439218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3E78A8-32F0-8466-9ABB-179CC46DB5FE}"/>
            </a:ext>
          </a:extLst>
        </p:cNvPr>
        <p:cNvGrpSpPr/>
        <p:nvPr/>
      </p:nvGrpSpPr>
      <p:grpSpPr>
        <a:xfrm>
          <a:off x="0" y="0"/>
          <a:ext cx="0" cy="0"/>
          <a:chOff x="0" y="0"/>
          <a:chExt cx="0" cy="0"/>
        </a:xfrm>
      </p:grpSpPr>
      <p:sp>
        <p:nvSpPr>
          <p:cNvPr id="9" name="Rectangle 656">
            <a:extLst>
              <a:ext uri="{FF2B5EF4-FFF2-40B4-BE49-F238E27FC236}">
                <a16:creationId xmlns:a16="http://schemas.microsoft.com/office/drawing/2014/main" id="{0A299430-92E3-6E3B-2F2A-B939CA9E64FD}"/>
              </a:ext>
            </a:extLst>
          </p:cNvPr>
          <p:cNvSpPr/>
          <p:nvPr/>
        </p:nvSpPr>
        <p:spPr>
          <a:xfrm>
            <a:off x="539074" y="914843"/>
            <a:ext cx="9757321" cy="614784"/>
          </a:xfrm>
          <a:prstGeom prst="rect">
            <a:avLst/>
          </a:prstGeom>
        </p:spPr>
        <p:txBody>
          <a:bodyPr wrap="square" lIns="0" tIns="0" rIns="0" bIns="0">
            <a:spAutoFit/>
          </a:bodyPr>
          <a:lstStyle/>
          <a:p>
            <a:pPr marL="0"/>
            <a:r>
              <a:rPr lang="en-US" sz="3995" b="1" dirty="0">
                <a:solidFill>
                  <a:srgbClr val="225B61"/>
                </a:solidFill>
                <a:latin typeface="Segoe Sans Display"/>
              </a:rPr>
              <a:t>Loading Data Techniques into Lakehouse</a:t>
            </a:r>
            <a:endParaRPr lang="en-GB" sz="3039" b="1" i="0" spc="0" baseline="62653" dirty="0">
              <a:solidFill>
                <a:srgbClr val="0078D3"/>
              </a:solidFill>
              <a:latin typeface="Segoe Sans Display Semibold"/>
            </a:endParaRPr>
          </a:p>
        </p:txBody>
      </p:sp>
      <p:grpSp>
        <p:nvGrpSpPr>
          <p:cNvPr id="2" name="Group 1">
            <a:extLst>
              <a:ext uri="{FF2B5EF4-FFF2-40B4-BE49-F238E27FC236}">
                <a16:creationId xmlns:a16="http://schemas.microsoft.com/office/drawing/2014/main" id="{5481CBF9-44A9-34BB-76D1-2609F3321879}"/>
              </a:ext>
            </a:extLst>
          </p:cNvPr>
          <p:cNvGrpSpPr/>
          <p:nvPr/>
        </p:nvGrpSpPr>
        <p:grpSpPr>
          <a:xfrm>
            <a:off x="384348" y="1574592"/>
            <a:ext cx="11423303" cy="4485145"/>
            <a:chOff x="432901" y="1574592"/>
            <a:chExt cx="11423303" cy="4485145"/>
          </a:xfrm>
        </p:grpSpPr>
        <p:sp>
          <p:nvSpPr>
            <p:cNvPr id="3" name="Freeform: Shape 2">
              <a:extLst>
                <a:ext uri="{FF2B5EF4-FFF2-40B4-BE49-F238E27FC236}">
                  <a16:creationId xmlns:a16="http://schemas.microsoft.com/office/drawing/2014/main" id="{AC495D55-B282-B4ED-A19D-E1E5AB9150DB}"/>
                </a:ext>
              </a:extLst>
            </p:cNvPr>
            <p:cNvSpPr/>
            <p:nvPr/>
          </p:nvSpPr>
          <p:spPr>
            <a:xfrm>
              <a:off x="432901" y="2272055"/>
              <a:ext cx="2656582" cy="3568662"/>
            </a:xfrm>
            <a:custGeom>
              <a:avLst/>
              <a:gdLst>
                <a:gd name="connsiteX0" fmla="*/ 0 w 2656582"/>
                <a:gd name="connsiteY0" fmla="*/ 0 h 3719214"/>
                <a:gd name="connsiteX1" fmla="*/ 2656582 w 2656582"/>
                <a:gd name="connsiteY1" fmla="*/ 0 h 3719214"/>
                <a:gd name="connsiteX2" fmla="*/ 2656582 w 2656582"/>
                <a:gd name="connsiteY2" fmla="*/ 3719214 h 3719214"/>
                <a:gd name="connsiteX3" fmla="*/ 0 w 2656582"/>
                <a:gd name="connsiteY3" fmla="*/ 3719214 h 3719214"/>
                <a:gd name="connsiteX4" fmla="*/ 0 w 2656582"/>
                <a:gd name="connsiteY4" fmla="*/ 0 h 37192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56582" h="3719214">
                  <a:moveTo>
                    <a:pt x="0" y="0"/>
                  </a:moveTo>
                  <a:lnTo>
                    <a:pt x="2656582" y="0"/>
                  </a:lnTo>
                  <a:lnTo>
                    <a:pt x="2656582" y="3719214"/>
                  </a:lnTo>
                  <a:lnTo>
                    <a:pt x="0" y="3719214"/>
                  </a:lnTo>
                  <a:lnTo>
                    <a:pt x="0" y="0"/>
                  </a:lnTo>
                  <a:close/>
                </a:path>
              </a:pathLst>
            </a:custGeom>
            <a:solidFill>
              <a:srgbClr val="F5F5F4"/>
            </a:solidFill>
            <a:ln>
              <a:solidFill>
                <a:srgbClr val="EDEDEB"/>
              </a:solidFill>
            </a:ln>
          </p:spPr>
          <p:style>
            <a:lnRef idx="2">
              <a:schemeClr val="accent2">
                <a:tint val="40000"/>
                <a:alpha val="90000"/>
                <a:hueOff val="0"/>
                <a:satOff val="0"/>
                <a:lumOff val="0"/>
                <a:alphaOff val="0"/>
              </a:schemeClr>
            </a:lnRef>
            <a:fillRef idx="1">
              <a:schemeClr val="accent2">
                <a:tint val="40000"/>
                <a:alpha val="90000"/>
                <a:hueOff val="0"/>
                <a:satOff val="0"/>
                <a:lumOff val="0"/>
                <a:alphaOff val="0"/>
              </a:schemeClr>
            </a:fillRef>
            <a:effectRef idx="0">
              <a:schemeClr val="accent2">
                <a:tint val="40000"/>
                <a:alpha val="90000"/>
                <a:hueOff val="0"/>
                <a:satOff val="0"/>
                <a:lumOff val="0"/>
                <a:alphaOff val="0"/>
              </a:schemeClr>
            </a:effectRef>
            <a:fontRef idx="minor">
              <a:schemeClr val="dk1">
                <a:hueOff val="0"/>
                <a:satOff val="0"/>
                <a:lumOff val="0"/>
                <a:alphaOff val="0"/>
              </a:schemeClr>
            </a:fontRef>
          </p:style>
          <p:txBody>
            <a:bodyPr spcFirstLastPara="0" vert="horz" wrap="square" lIns="207117" tIns="1743502" rIns="207117" bIns="404584" numCol="1" spcCol="1270" anchor="b" anchorCtr="0">
              <a:noAutofit/>
            </a:bodyPr>
            <a:lstStyle/>
            <a:p>
              <a:pPr lvl="0" algn="ctr" defTabSz="711200">
                <a:lnSpc>
                  <a:spcPct val="90000"/>
                </a:lnSpc>
                <a:spcBef>
                  <a:spcPct val="0"/>
                </a:spcBef>
                <a:spcAft>
                  <a:spcPct val="35000"/>
                </a:spcAft>
              </a:pPr>
              <a:endParaRPr lang="en-US" kern="1200" dirty="0"/>
            </a:p>
          </p:txBody>
        </p:sp>
        <p:sp>
          <p:nvSpPr>
            <p:cNvPr id="4" name="Freeform: Shape 3">
              <a:extLst>
                <a:ext uri="{FF2B5EF4-FFF2-40B4-BE49-F238E27FC236}">
                  <a16:creationId xmlns:a16="http://schemas.microsoft.com/office/drawing/2014/main" id="{1BCD9B8F-25F2-D608-DEED-A910F2195D5B}"/>
                </a:ext>
              </a:extLst>
            </p:cNvPr>
            <p:cNvSpPr/>
            <p:nvPr/>
          </p:nvSpPr>
          <p:spPr>
            <a:xfrm>
              <a:off x="1203310" y="1574592"/>
              <a:ext cx="1115764" cy="1115764"/>
            </a:xfrm>
            <a:custGeom>
              <a:avLst/>
              <a:gdLst>
                <a:gd name="connsiteX0" fmla="*/ 0 w 1115764"/>
                <a:gd name="connsiteY0" fmla="*/ 557882 h 1115764"/>
                <a:gd name="connsiteX1" fmla="*/ 557882 w 1115764"/>
                <a:gd name="connsiteY1" fmla="*/ 0 h 1115764"/>
                <a:gd name="connsiteX2" fmla="*/ 1115764 w 1115764"/>
                <a:gd name="connsiteY2" fmla="*/ 557882 h 1115764"/>
                <a:gd name="connsiteX3" fmla="*/ 557882 w 1115764"/>
                <a:gd name="connsiteY3" fmla="*/ 1115764 h 1115764"/>
                <a:gd name="connsiteX4" fmla="*/ 0 w 1115764"/>
                <a:gd name="connsiteY4" fmla="*/ 557882 h 11157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5764" h="1115764">
                  <a:moveTo>
                    <a:pt x="0" y="557882"/>
                  </a:moveTo>
                  <a:cubicBezTo>
                    <a:pt x="0" y="249772"/>
                    <a:pt x="249772" y="0"/>
                    <a:pt x="557882" y="0"/>
                  </a:cubicBezTo>
                  <a:cubicBezTo>
                    <a:pt x="865992" y="0"/>
                    <a:pt x="1115764" y="249772"/>
                    <a:pt x="1115764" y="557882"/>
                  </a:cubicBezTo>
                  <a:cubicBezTo>
                    <a:pt x="1115764" y="865992"/>
                    <a:pt x="865992" y="1115764"/>
                    <a:pt x="557882" y="1115764"/>
                  </a:cubicBezTo>
                  <a:cubicBezTo>
                    <a:pt x="249772" y="1115764"/>
                    <a:pt x="0" y="865992"/>
                    <a:pt x="0" y="557882"/>
                  </a:cubicBezTo>
                  <a:close/>
                </a:path>
              </a:pathLst>
            </a:custGeom>
            <a:solidFill>
              <a:srgbClr val="0070C0"/>
            </a:solidFill>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b="1" dirty="0">
                  <a:solidFill>
                    <a:prstClr val="white"/>
                  </a:solidFill>
                  <a:latin typeface="Arial" panose="020B0604020202020204" pitchFamily="34" charset="0"/>
                </a:rPr>
                <a:t>1</a:t>
              </a:r>
            </a:p>
          </p:txBody>
        </p:sp>
        <p:sp>
          <p:nvSpPr>
            <p:cNvPr id="6" name="Rectangle 5">
              <a:extLst>
                <a:ext uri="{FF2B5EF4-FFF2-40B4-BE49-F238E27FC236}">
                  <a16:creationId xmlns:a16="http://schemas.microsoft.com/office/drawing/2014/main" id="{330F3D24-17D3-3DE4-FE98-CB219B70EEA0}"/>
                </a:ext>
              </a:extLst>
            </p:cNvPr>
            <p:cNvSpPr/>
            <p:nvPr/>
          </p:nvSpPr>
          <p:spPr>
            <a:xfrm flipV="1">
              <a:off x="432901" y="5840717"/>
              <a:ext cx="2656582" cy="219020"/>
            </a:xfrm>
            <a:prstGeom prst="rect">
              <a:avLst/>
            </a:prstGeom>
            <a:solidFill>
              <a:srgbClr val="003A30"/>
            </a:solidFill>
            <a:ln>
              <a:solidFill>
                <a:srgbClr val="003A30"/>
              </a:solidFill>
            </a:ln>
          </p:spPr>
          <p:style>
            <a:lnRef idx="2">
              <a:schemeClr val="accent2">
                <a:hueOff val="-268172"/>
                <a:satOff val="4012"/>
                <a:lumOff val="533"/>
                <a:alphaOff val="0"/>
              </a:schemeClr>
            </a:lnRef>
            <a:fillRef idx="1">
              <a:schemeClr val="accent2">
                <a:hueOff val="-268172"/>
                <a:satOff val="4012"/>
                <a:lumOff val="533"/>
                <a:alphaOff val="0"/>
              </a:schemeClr>
            </a:fillRef>
            <a:effectRef idx="0">
              <a:schemeClr val="accent2">
                <a:hueOff val="-268172"/>
                <a:satOff val="4012"/>
                <a:lumOff val="533"/>
                <a:alphaOff val="0"/>
              </a:schemeClr>
            </a:effectRef>
            <a:fontRef idx="minor">
              <a:schemeClr val="lt1"/>
            </a:fontRef>
          </p:style>
          <p:txBody>
            <a:bodyPr/>
            <a:lstStyle/>
            <a:p>
              <a:endParaRPr lang="en-US"/>
            </a:p>
          </p:txBody>
        </p:sp>
        <p:sp>
          <p:nvSpPr>
            <p:cNvPr id="7" name="Freeform: Shape 6">
              <a:extLst>
                <a:ext uri="{FF2B5EF4-FFF2-40B4-BE49-F238E27FC236}">
                  <a16:creationId xmlns:a16="http://schemas.microsoft.com/office/drawing/2014/main" id="{C1DF3419-04C0-1750-B523-94C2B0E1C615}"/>
                </a:ext>
              </a:extLst>
            </p:cNvPr>
            <p:cNvSpPr/>
            <p:nvPr/>
          </p:nvSpPr>
          <p:spPr>
            <a:xfrm>
              <a:off x="3355141" y="2272055"/>
              <a:ext cx="2656582" cy="3568662"/>
            </a:xfrm>
            <a:custGeom>
              <a:avLst/>
              <a:gdLst>
                <a:gd name="connsiteX0" fmla="*/ 0 w 2656582"/>
                <a:gd name="connsiteY0" fmla="*/ 0 h 3719214"/>
                <a:gd name="connsiteX1" fmla="*/ 2656582 w 2656582"/>
                <a:gd name="connsiteY1" fmla="*/ 0 h 3719214"/>
                <a:gd name="connsiteX2" fmla="*/ 2656582 w 2656582"/>
                <a:gd name="connsiteY2" fmla="*/ 3719214 h 3719214"/>
                <a:gd name="connsiteX3" fmla="*/ 0 w 2656582"/>
                <a:gd name="connsiteY3" fmla="*/ 3719214 h 3719214"/>
                <a:gd name="connsiteX4" fmla="*/ 0 w 2656582"/>
                <a:gd name="connsiteY4" fmla="*/ 0 h 37192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56582" h="3719214">
                  <a:moveTo>
                    <a:pt x="0" y="0"/>
                  </a:moveTo>
                  <a:lnTo>
                    <a:pt x="2656582" y="0"/>
                  </a:lnTo>
                  <a:lnTo>
                    <a:pt x="2656582" y="3719214"/>
                  </a:lnTo>
                  <a:lnTo>
                    <a:pt x="0" y="3719214"/>
                  </a:lnTo>
                  <a:lnTo>
                    <a:pt x="0" y="0"/>
                  </a:lnTo>
                  <a:close/>
                </a:path>
              </a:pathLst>
            </a:custGeom>
            <a:solidFill>
              <a:srgbClr val="F5F5F4"/>
            </a:solidFill>
            <a:ln>
              <a:solidFill>
                <a:srgbClr val="EDEDEB"/>
              </a:solidFill>
            </a:ln>
          </p:spPr>
          <p:style>
            <a:lnRef idx="2">
              <a:schemeClr val="accent2">
                <a:tint val="40000"/>
                <a:alpha val="90000"/>
                <a:hueOff val="-524617"/>
                <a:satOff val="1669"/>
                <a:lumOff val="260"/>
                <a:alphaOff val="0"/>
              </a:schemeClr>
            </a:lnRef>
            <a:fillRef idx="1">
              <a:schemeClr val="accent2">
                <a:tint val="40000"/>
                <a:alpha val="90000"/>
                <a:hueOff val="-524617"/>
                <a:satOff val="1669"/>
                <a:lumOff val="260"/>
                <a:alphaOff val="0"/>
              </a:schemeClr>
            </a:fillRef>
            <a:effectRef idx="0">
              <a:schemeClr val="accent2">
                <a:tint val="40000"/>
                <a:alpha val="90000"/>
                <a:hueOff val="-524617"/>
                <a:satOff val="1669"/>
                <a:lumOff val="260"/>
                <a:alphaOff val="0"/>
              </a:schemeClr>
            </a:effectRef>
            <a:fontRef idx="minor">
              <a:schemeClr val="dk1">
                <a:hueOff val="0"/>
                <a:satOff val="0"/>
                <a:lumOff val="0"/>
                <a:alphaOff val="0"/>
              </a:schemeClr>
            </a:fontRef>
          </p:style>
          <p:txBody>
            <a:bodyPr spcFirstLastPara="0" vert="horz" wrap="square" lIns="207117" tIns="1743502" rIns="207117" bIns="404584" numCol="1" spcCol="1270" anchor="b" anchorCtr="0">
              <a:noAutofit/>
            </a:bodyPr>
            <a:lstStyle/>
            <a:p>
              <a:pPr lvl="0" algn="ctr" defTabSz="711200">
                <a:lnSpc>
                  <a:spcPct val="90000"/>
                </a:lnSpc>
                <a:spcBef>
                  <a:spcPct val="0"/>
                </a:spcBef>
                <a:spcAft>
                  <a:spcPct val="35000"/>
                </a:spcAft>
              </a:pPr>
              <a:endParaRPr lang="en-US" kern="1200" dirty="0"/>
            </a:p>
          </p:txBody>
        </p:sp>
        <p:sp>
          <p:nvSpPr>
            <p:cNvPr id="8" name="Freeform: Shape 7">
              <a:extLst>
                <a:ext uri="{FF2B5EF4-FFF2-40B4-BE49-F238E27FC236}">
                  <a16:creationId xmlns:a16="http://schemas.microsoft.com/office/drawing/2014/main" id="{3D57D9E0-7166-6367-66B6-E43B4B4EBF3A}"/>
                </a:ext>
              </a:extLst>
            </p:cNvPr>
            <p:cNvSpPr/>
            <p:nvPr/>
          </p:nvSpPr>
          <p:spPr>
            <a:xfrm>
              <a:off x="4125550" y="1574592"/>
              <a:ext cx="1115764" cy="1115764"/>
            </a:xfrm>
            <a:custGeom>
              <a:avLst/>
              <a:gdLst>
                <a:gd name="connsiteX0" fmla="*/ 0 w 1115764"/>
                <a:gd name="connsiteY0" fmla="*/ 557882 h 1115764"/>
                <a:gd name="connsiteX1" fmla="*/ 557882 w 1115764"/>
                <a:gd name="connsiteY1" fmla="*/ 0 h 1115764"/>
                <a:gd name="connsiteX2" fmla="*/ 1115764 w 1115764"/>
                <a:gd name="connsiteY2" fmla="*/ 557882 h 1115764"/>
                <a:gd name="connsiteX3" fmla="*/ 557882 w 1115764"/>
                <a:gd name="connsiteY3" fmla="*/ 1115764 h 1115764"/>
                <a:gd name="connsiteX4" fmla="*/ 0 w 1115764"/>
                <a:gd name="connsiteY4" fmla="*/ 557882 h 11157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5764" h="1115764">
                  <a:moveTo>
                    <a:pt x="0" y="557882"/>
                  </a:moveTo>
                  <a:cubicBezTo>
                    <a:pt x="0" y="249772"/>
                    <a:pt x="249772" y="0"/>
                    <a:pt x="557882" y="0"/>
                  </a:cubicBezTo>
                  <a:cubicBezTo>
                    <a:pt x="865992" y="0"/>
                    <a:pt x="1115764" y="249772"/>
                    <a:pt x="1115764" y="557882"/>
                  </a:cubicBezTo>
                  <a:cubicBezTo>
                    <a:pt x="1115764" y="865992"/>
                    <a:pt x="865992" y="1115764"/>
                    <a:pt x="557882" y="1115764"/>
                  </a:cubicBezTo>
                  <a:cubicBezTo>
                    <a:pt x="249772" y="1115764"/>
                    <a:pt x="0" y="865992"/>
                    <a:pt x="0" y="557882"/>
                  </a:cubicBezTo>
                  <a:close/>
                </a:path>
              </a:pathLst>
            </a:custGeom>
            <a:solidFill>
              <a:srgbClr val="0070C0"/>
            </a:solidFill>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b="1" dirty="0">
                  <a:solidFill>
                    <a:prstClr val="white"/>
                  </a:solidFill>
                  <a:latin typeface="Arial" panose="020B0604020202020204" pitchFamily="34" charset="0"/>
                </a:rPr>
                <a:t>2</a:t>
              </a:r>
            </a:p>
          </p:txBody>
        </p:sp>
        <p:sp>
          <p:nvSpPr>
            <p:cNvPr id="10" name="Rectangle 9">
              <a:extLst>
                <a:ext uri="{FF2B5EF4-FFF2-40B4-BE49-F238E27FC236}">
                  <a16:creationId xmlns:a16="http://schemas.microsoft.com/office/drawing/2014/main" id="{32444395-A7A8-43CA-A23A-11E2E09D2944}"/>
                </a:ext>
              </a:extLst>
            </p:cNvPr>
            <p:cNvSpPr/>
            <p:nvPr/>
          </p:nvSpPr>
          <p:spPr>
            <a:xfrm flipV="1">
              <a:off x="3355141" y="5840717"/>
              <a:ext cx="2656582" cy="219020"/>
            </a:xfrm>
            <a:prstGeom prst="rect">
              <a:avLst/>
            </a:prstGeom>
            <a:solidFill>
              <a:srgbClr val="005043"/>
            </a:solidFill>
            <a:ln>
              <a:solidFill>
                <a:srgbClr val="005043"/>
              </a:solidFill>
            </a:ln>
          </p:spPr>
          <p:style>
            <a:lnRef idx="2">
              <a:schemeClr val="accent2">
                <a:hueOff val="-804517"/>
                <a:satOff val="12036"/>
                <a:lumOff val="1599"/>
                <a:alphaOff val="0"/>
              </a:schemeClr>
            </a:lnRef>
            <a:fillRef idx="1">
              <a:schemeClr val="accent2">
                <a:hueOff val="-804517"/>
                <a:satOff val="12036"/>
                <a:lumOff val="1599"/>
                <a:alphaOff val="0"/>
              </a:schemeClr>
            </a:fillRef>
            <a:effectRef idx="0">
              <a:schemeClr val="accent2">
                <a:hueOff val="-804517"/>
                <a:satOff val="12036"/>
                <a:lumOff val="1599"/>
                <a:alphaOff val="0"/>
              </a:schemeClr>
            </a:effectRef>
            <a:fontRef idx="minor">
              <a:schemeClr val="lt1"/>
            </a:fontRef>
          </p:style>
          <p:txBody>
            <a:bodyPr/>
            <a:lstStyle/>
            <a:p>
              <a:endParaRPr lang="en-US"/>
            </a:p>
          </p:txBody>
        </p:sp>
        <p:sp>
          <p:nvSpPr>
            <p:cNvPr id="11" name="Freeform: Shape 10">
              <a:extLst>
                <a:ext uri="{FF2B5EF4-FFF2-40B4-BE49-F238E27FC236}">
                  <a16:creationId xmlns:a16="http://schemas.microsoft.com/office/drawing/2014/main" id="{99148D6C-F483-F449-258D-34D70BBFB697}"/>
                </a:ext>
              </a:extLst>
            </p:cNvPr>
            <p:cNvSpPr/>
            <p:nvPr/>
          </p:nvSpPr>
          <p:spPr>
            <a:xfrm>
              <a:off x="6277382" y="2272054"/>
              <a:ext cx="2656582" cy="3568661"/>
            </a:xfrm>
            <a:custGeom>
              <a:avLst/>
              <a:gdLst>
                <a:gd name="connsiteX0" fmla="*/ 0 w 2656582"/>
                <a:gd name="connsiteY0" fmla="*/ 0 h 3719214"/>
                <a:gd name="connsiteX1" fmla="*/ 2656582 w 2656582"/>
                <a:gd name="connsiteY1" fmla="*/ 0 h 3719214"/>
                <a:gd name="connsiteX2" fmla="*/ 2656582 w 2656582"/>
                <a:gd name="connsiteY2" fmla="*/ 3719214 h 3719214"/>
                <a:gd name="connsiteX3" fmla="*/ 0 w 2656582"/>
                <a:gd name="connsiteY3" fmla="*/ 3719214 h 3719214"/>
                <a:gd name="connsiteX4" fmla="*/ 0 w 2656582"/>
                <a:gd name="connsiteY4" fmla="*/ 0 h 37192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56582" h="3719214">
                  <a:moveTo>
                    <a:pt x="0" y="0"/>
                  </a:moveTo>
                  <a:lnTo>
                    <a:pt x="2656582" y="0"/>
                  </a:lnTo>
                  <a:lnTo>
                    <a:pt x="2656582" y="3719214"/>
                  </a:lnTo>
                  <a:lnTo>
                    <a:pt x="0" y="3719214"/>
                  </a:lnTo>
                  <a:lnTo>
                    <a:pt x="0" y="0"/>
                  </a:lnTo>
                  <a:close/>
                </a:path>
              </a:pathLst>
            </a:custGeom>
            <a:solidFill>
              <a:srgbClr val="F5F5F4"/>
            </a:solidFill>
            <a:ln>
              <a:solidFill>
                <a:srgbClr val="EDEDEB"/>
              </a:solidFill>
            </a:ln>
          </p:spPr>
          <p:style>
            <a:lnRef idx="2">
              <a:schemeClr val="accent2">
                <a:tint val="40000"/>
                <a:alpha val="90000"/>
                <a:hueOff val="-1049233"/>
                <a:satOff val="3337"/>
                <a:lumOff val="520"/>
                <a:alphaOff val="0"/>
              </a:schemeClr>
            </a:lnRef>
            <a:fillRef idx="1">
              <a:schemeClr val="accent2">
                <a:tint val="40000"/>
                <a:alpha val="90000"/>
                <a:hueOff val="-1049233"/>
                <a:satOff val="3337"/>
                <a:lumOff val="520"/>
                <a:alphaOff val="0"/>
              </a:schemeClr>
            </a:fillRef>
            <a:effectRef idx="0">
              <a:schemeClr val="accent2">
                <a:tint val="40000"/>
                <a:alpha val="90000"/>
                <a:hueOff val="-1049233"/>
                <a:satOff val="3337"/>
                <a:lumOff val="520"/>
                <a:alphaOff val="0"/>
              </a:schemeClr>
            </a:effectRef>
            <a:fontRef idx="minor">
              <a:schemeClr val="dk1">
                <a:hueOff val="0"/>
                <a:satOff val="0"/>
                <a:lumOff val="0"/>
                <a:alphaOff val="0"/>
              </a:schemeClr>
            </a:fontRef>
          </p:style>
          <p:txBody>
            <a:bodyPr spcFirstLastPara="0" vert="horz" wrap="square" lIns="207117" tIns="1743502" rIns="207117" bIns="404584" numCol="1" spcCol="1270" anchor="b" anchorCtr="0">
              <a:noAutofit/>
            </a:bodyPr>
            <a:lstStyle/>
            <a:p>
              <a:pPr lvl="0" algn="ctr" defTabSz="711200">
                <a:lnSpc>
                  <a:spcPct val="90000"/>
                </a:lnSpc>
                <a:spcBef>
                  <a:spcPct val="0"/>
                </a:spcBef>
                <a:spcAft>
                  <a:spcPct val="35000"/>
                </a:spcAft>
              </a:pPr>
              <a:endParaRPr lang="en-US" kern="1200" dirty="0"/>
            </a:p>
          </p:txBody>
        </p:sp>
        <p:sp>
          <p:nvSpPr>
            <p:cNvPr id="12" name="Freeform: Shape 11">
              <a:extLst>
                <a:ext uri="{FF2B5EF4-FFF2-40B4-BE49-F238E27FC236}">
                  <a16:creationId xmlns:a16="http://schemas.microsoft.com/office/drawing/2014/main" id="{DA6E518A-37CF-A171-485F-F680FD7D50EC}"/>
                </a:ext>
              </a:extLst>
            </p:cNvPr>
            <p:cNvSpPr/>
            <p:nvPr/>
          </p:nvSpPr>
          <p:spPr>
            <a:xfrm>
              <a:off x="7047790" y="1574592"/>
              <a:ext cx="1115764" cy="1115764"/>
            </a:xfrm>
            <a:custGeom>
              <a:avLst/>
              <a:gdLst>
                <a:gd name="connsiteX0" fmla="*/ 0 w 1115764"/>
                <a:gd name="connsiteY0" fmla="*/ 557882 h 1115764"/>
                <a:gd name="connsiteX1" fmla="*/ 557882 w 1115764"/>
                <a:gd name="connsiteY1" fmla="*/ 0 h 1115764"/>
                <a:gd name="connsiteX2" fmla="*/ 1115764 w 1115764"/>
                <a:gd name="connsiteY2" fmla="*/ 557882 h 1115764"/>
                <a:gd name="connsiteX3" fmla="*/ 557882 w 1115764"/>
                <a:gd name="connsiteY3" fmla="*/ 1115764 h 1115764"/>
                <a:gd name="connsiteX4" fmla="*/ 0 w 1115764"/>
                <a:gd name="connsiteY4" fmla="*/ 557882 h 11157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5764" h="1115764">
                  <a:moveTo>
                    <a:pt x="0" y="557882"/>
                  </a:moveTo>
                  <a:cubicBezTo>
                    <a:pt x="0" y="249772"/>
                    <a:pt x="249772" y="0"/>
                    <a:pt x="557882" y="0"/>
                  </a:cubicBezTo>
                  <a:cubicBezTo>
                    <a:pt x="865992" y="0"/>
                    <a:pt x="1115764" y="249772"/>
                    <a:pt x="1115764" y="557882"/>
                  </a:cubicBezTo>
                  <a:cubicBezTo>
                    <a:pt x="1115764" y="865992"/>
                    <a:pt x="865992" y="1115764"/>
                    <a:pt x="557882" y="1115764"/>
                  </a:cubicBezTo>
                  <a:cubicBezTo>
                    <a:pt x="249772" y="1115764"/>
                    <a:pt x="0" y="865992"/>
                    <a:pt x="0" y="557882"/>
                  </a:cubicBezTo>
                  <a:close/>
                </a:path>
              </a:pathLst>
            </a:custGeom>
            <a:solidFill>
              <a:srgbClr val="0070C0"/>
            </a:solidFill>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b="1">
                  <a:solidFill>
                    <a:prstClr val="white"/>
                  </a:solidFill>
                  <a:latin typeface="Arial" panose="020B0604020202020204" pitchFamily="34" charset="0"/>
                </a:rPr>
                <a:t>3</a:t>
              </a:r>
            </a:p>
          </p:txBody>
        </p:sp>
        <p:sp>
          <p:nvSpPr>
            <p:cNvPr id="13" name="Rectangle 12">
              <a:extLst>
                <a:ext uri="{FF2B5EF4-FFF2-40B4-BE49-F238E27FC236}">
                  <a16:creationId xmlns:a16="http://schemas.microsoft.com/office/drawing/2014/main" id="{76F72D21-B442-4359-8C7F-C51610FAEAB8}"/>
                </a:ext>
              </a:extLst>
            </p:cNvPr>
            <p:cNvSpPr/>
            <p:nvPr/>
          </p:nvSpPr>
          <p:spPr>
            <a:xfrm flipV="1">
              <a:off x="6277382" y="5840717"/>
              <a:ext cx="2656582" cy="219020"/>
            </a:xfrm>
            <a:prstGeom prst="rect">
              <a:avLst/>
            </a:prstGeom>
            <a:solidFill>
              <a:srgbClr val="006453"/>
            </a:solidFill>
            <a:ln>
              <a:solidFill>
                <a:srgbClr val="006453"/>
              </a:solidFill>
            </a:ln>
          </p:spPr>
          <p:style>
            <a:lnRef idx="2">
              <a:schemeClr val="accent2">
                <a:hueOff val="-804517"/>
                <a:satOff val="12036"/>
                <a:lumOff val="1599"/>
                <a:alphaOff val="0"/>
              </a:schemeClr>
            </a:lnRef>
            <a:fillRef idx="1">
              <a:schemeClr val="accent2">
                <a:hueOff val="-804517"/>
                <a:satOff val="12036"/>
                <a:lumOff val="1599"/>
                <a:alphaOff val="0"/>
              </a:schemeClr>
            </a:fillRef>
            <a:effectRef idx="0">
              <a:schemeClr val="accent2">
                <a:hueOff val="-804517"/>
                <a:satOff val="12036"/>
                <a:lumOff val="1599"/>
                <a:alphaOff val="0"/>
              </a:schemeClr>
            </a:effectRef>
            <a:fontRef idx="minor">
              <a:schemeClr val="lt1"/>
            </a:fontRef>
          </p:style>
          <p:txBody>
            <a:bodyPr/>
            <a:lstStyle/>
            <a:p>
              <a:endParaRPr lang="en-US"/>
            </a:p>
          </p:txBody>
        </p:sp>
        <p:sp>
          <p:nvSpPr>
            <p:cNvPr id="14" name="Freeform: Shape 13">
              <a:extLst>
                <a:ext uri="{FF2B5EF4-FFF2-40B4-BE49-F238E27FC236}">
                  <a16:creationId xmlns:a16="http://schemas.microsoft.com/office/drawing/2014/main" id="{F3FBCD35-778C-A737-E31A-F35D8B828444}"/>
                </a:ext>
              </a:extLst>
            </p:cNvPr>
            <p:cNvSpPr/>
            <p:nvPr/>
          </p:nvSpPr>
          <p:spPr>
            <a:xfrm>
              <a:off x="9199622" y="2272053"/>
              <a:ext cx="2656582" cy="3568662"/>
            </a:xfrm>
            <a:custGeom>
              <a:avLst/>
              <a:gdLst>
                <a:gd name="connsiteX0" fmla="*/ 0 w 2656582"/>
                <a:gd name="connsiteY0" fmla="*/ 0 h 3719214"/>
                <a:gd name="connsiteX1" fmla="*/ 2656582 w 2656582"/>
                <a:gd name="connsiteY1" fmla="*/ 0 h 3719214"/>
                <a:gd name="connsiteX2" fmla="*/ 2656582 w 2656582"/>
                <a:gd name="connsiteY2" fmla="*/ 3719214 h 3719214"/>
                <a:gd name="connsiteX3" fmla="*/ 0 w 2656582"/>
                <a:gd name="connsiteY3" fmla="*/ 3719214 h 3719214"/>
                <a:gd name="connsiteX4" fmla="*/ 0 w 2656582"/>
                <a:gd name="connsiteY4" fmla="*/ 0 h 37192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56582" h="3719214">
                  <a:moveTo>
                    <a:pt x="0" y="0"/>
                  </a:moveTo>
                  <a:lnTo>
                    <a:pt x="2656582" y="0"/>
                  </a:lnTo>
                  <a:lnTo>
                    <a:pt x="2656582" y="3719214"/>
                  </a:lnTo>
                  <a:lnTo>
                    <a:pt x="0" y="3719214"/>
                  </a:lnTo>
                  <a:lnTo>
                    <a:pt x="0" y="0"/>
                  </a:lnTo>
                  <a:close/>
                </a:path>
              </a:pathLst>
            </a:custGeom>
            <a:solidFill>
              <a:srgbClr val="F5F5F4"/>
            </a:solidFill>
            <a:ln>
              <a:solidFill>
                <a:srgbClr val="EDEDEB"/>
              </a:solidFill>
            </a:ln>
          </p:spPr>
          <p:style>
            <a:lnRef idx="2">
              <a:schemeClr val="accent2">
                <a:tint val="40000"/>
                <a:alpha val="90000"/>
                <a:hueOff val="-1573850"/>
                <a:satOff val="5006"/>
                <a:lumOff val="780"/>
                <a:alphaOff val="0"/>
              </a:schemeClr>
            </a:lnRef>
            <a:fillRef idx="1">
              <a:schemeClr val="accent2">
                <a:tint val="40000"/>
                <a:alpha val="90000"/>
                <a:hueOff val="-1573850"/>
                <a:satOff val="5006"/>
                <a:lumOff val="780"/>
                <a:alphaOff val="0"/>
              </a:schemeClr>
            </a:fillRef>
            <a:effectRef idx="0">
              <a:schemeClr val="accent2">
                <a:tint val="40000"/>
                <a:alpha val="90000"/>
                <a:hueOff val="-1573850"/>
                <a:satOff val="5006"/>
                <a:lumOff val="780"/>
                <a:alphaOff val="0"/>
              </a:schemeClr>
            </a:effectRef>
            <a:fontRef idx="minor">
              <a:schemeClr val="dk1">
                <a:hueOff val="0"/>
                <a:satOff val="0"/>
                <a:lumOff val="0"/>
                <a:alphaOff val="0"/>
              </a:schemeClr>
            </a:fontRef>
          </p:style>
          <p:txBody>
            <a:bodyPr spcFirstLastPara="0" vert="horz" wrap="square" lIns="207117" tIns="1743502" rIns="207117" bIns="404584" numCol="1" spcCol="1270" anchor="b" anchorCtr="0">
              <a:noAutofit/>
            </a:bodyPr>
            <a:lstStyle/>
            <a:p>
              <a:pPr lvl="0" algn="ctr" defTabSz="711200">
                <a:lnSpc>
                  <a:spcPct val="90000"/>
                </a:lnSpc>
                <a:spcBef>
                  <a:spcPct val="0"/>
                </a:spcBef>
                <a:spcAft>
                  <a:spcPct val="35000"/>
                </a:spcAft>
              </a:pPr>
              <a:endParaRPr lang="en-US" kern="1200" dirty="0"/>
            </a:p>
          </p:txBody>
        </p:sp>
        <p:sp>
          <p:nvSpPr>
            <p:cNvPr id="15" name="Freeform: Shape 14">
              <a:extLst>
                <a:ext uri="{FF2B5EF4-FFF2-40B4-BE49-F238E27FC236}">
                  <a16:creationId xmlns:a16="http://schemas.microsoft.com/office/drawing/2014/main" id="{978F2B97-BAB2-2435-1D81-B7AC6E7B4134}"/>
                </a:ext>
              </a:extLst>
            </p:cNvPr>
            <p:cNvSpPr/>
            <p:nvPr/>
          </p:nvSpPr>
          <p:spPr>
            <a:xfrm>
              <a:off x="9970031" y="1574592"/>
              <a:ext cx="1115764" cy="1115764"/>
            </a:xfrm>
            <a:custGeom>
              <a:avLst/>
              <a:gdLst>
                <a:gd name="connsiteX0" fmla="*/ 0 w 1115764"/>
                <a:gd name="connsiteY0" fmla="*/ 557882 h 1115764"/>
                <a:gd name="connsiteX1" fmla="*/ 557882 w 1115764"/>
                <a:gd name="connsiteY1" fmla="*/ 0 h 1115764"/>
                <a:gd name="connsiteX2" fmla="*/ 1115764 w 1115764"/>
                <a:gd name="connsiteY2" fmla="*/ 557882 h 1115764"/>
                <a:gd name="connsiteX3" fmla="*/ 557882 w 1115764"/>
                <a:gd name="connsiteY3" fmla="*/ 1115764 h 1115764"/>
                <a:gd name="connsiteX4" fmla="*/ 0 w 1115764"/>
                <a:gd name="connsiteY4" fmla="*/ 557882 h 11157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5764" h="1115764">
                  <a:moveTo>
                    <a:pt x="0" y="557882"/>
                  </a:moveTo>
                  <a:cubicBezTo>
                    <a:pt x="0" y="249772"/>
                    <a:pt x="249772" y="0"/>
                    <a:pt x="557882" y="0"/>
                  </a:cubicBezTo>
                  <a:cubicBezTo>
                    <a:pt x="865992" y="0"/>
                    <a:pt x="1115764" y="249772"/>
                    <a:pt x="1115764" y="557882"/>
                  </a:cubicBezTo>
                  <a:cubicBezTo>
                    <a:pt x="1115764" y="865992"/>
                    <a:pt x="865992" y="1115764"/>
                    <a:pt x="557882" y="1115764"/>
                  </a:cubicBezTo>
                  <a:cubicBezTo>
                    <a:pt x="249772" y="1115764"/>
                    <a:pt x="0" y="865992"/>
                    <a:pt x="0" y="557882"/>
                  </a:cubicBezTo>
                  <a:close/>
                </a:path>
              </a:pathLst>
            </a:custGeom>
            <a:solidFill>
              <a:srgbClr val="0070C0"/>
            </a:solidFill>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b="1">
                  <a:solidFill>
                    <a:prstClr val="white"/>
                  </a:solidFill>
                  <a:latin typeface="Arial" panose="020B0604020202020204" pitchFamily="34" charset="0"/>
                </a:rPr>
                <a:t>4</a:t>
              </a:r>
            </a:p>
          </p:txBody>
        </p:sp>
        <p:sp>
          <p:nvSpPr>
            <p:cNvPr id="16" name="Rectangle 15">
              <a:extLst>
                <a:ext uri="{FF2B5EF4-FFF2-40B4-BE49-F238E27FC236}">
                  <a16:creationId xmlns:a16="http://schemas.microsoft.com/office/drawing/2014/main" id="{B874050F-F4BF-98C6-45E7-6E403C047ADC}"/>
                </a:ext>
              </a:extLst>
            </p:cNvPr>
            <p:cNvSpPr/>
            <p:nvPr/>
          </p:nvSpPr>
          <p:spPr>
            <a:xfrm flipV="1">
              <a:off x="9199622" y="5840717"/>
              <a:ext cx="2656582" cy="219020"/>
            </a:xfrm>
            <a:prstGeom prst="rect">
              <a:avLst/>
            </a:prstGeom>
            <a:solidFill>
              <a:srgbClr val="007864"/>
            </a:solidFill>
            <a:ln>
              <a:solidFill>
                <a:srgbClr val="007864"/>
              </a:solidFill>
            </a:ln>
          </p:spPr>
          <p:style>
            <a:lnRef idx="2">
              <a:schemeClr val="accent2">
                <a:hueOff val="-804517"/>
                <a:satOff val="12036"/>
                <a:lumOff val="1599"/>
                <a:alphaOff val="0"/>
              </a:schemeClr>
            </a:lnRef>
            <a:fillRef idx="1">
              <a:schemeClr val="accent2">
                <a:hueOff val="-804517"/>
                <a:satOff val="12036"/>
                <a:lumOff val="1599"/>
                <a:alphaOff val="0"/>
              </a:schemeClr>
            </a:fillRef>
            <a:effectRef idx="0">
              <a:schemeClr val="accent2">
                <a:hueOff val="-804517"/>
                <a:satOff val="12036"/>
                <a:lumOff val="1599"/>
                <a:alphaOff val="0"/>
              </a:schemeClr>
            </a:effectRef>
            <a:fontRef idx="minor">
              <a:schemeClr val="lt1"/>
            </a:fontRef>
          </p:style>
          <p:txBody>
            <a:bodyPr/>
            <a:lstStyle/>
            <a:p>
              <a:endParaRPr lang="en-US"/>
            </a:p>
          </p:txBody>
        </p:sp>
        <p:sp>
          <p:nvSpPr>
            <p:cNvPr id="17" name="TextBox 16">
              <a:extLst>
                <a:ext uri="{FF2B5EF4-FFF2-40B4-BE49-F238E27FC236}">
                  <a16:creationId xmlns:a16="http://schemas.microsoft.com/office/drawing/2014/main" id="{C1A7127C-1D59-8570-D93E-4A9A9F28E3B7}"/>
                </a:ext>
              </a:extLst>
            </p:cNvPr>
            <p:cNvSpPr txBox="1"/>
            <p:nvPr/>
          </p:nvSpPr>
          <p:spPr>
            <a:xfrm>
              <a:off x="3431575" y="3222174"/>
              <a:ext cx="2503714" cy="2086725"/>
            </a:xfrm>
            <a:prstGeom prst="rect">
              <a:avLst/>
            </a:prstGeom>
            <a:noFill/>
          </p:spPr>
          <p:txBody>
            <a:bodyPr wrap="square" rtlCol="0" anchor="ctr">
              <a:spAutoFit/>
            </a:bodyPr>
            <a:lstStyle/>
            <a:p>
              <a:pPr lvl="0" algn="ctr" defTabSz="711200">
                <a:lnSpc>
                  <a:spcPct val="90000"/>
                </a:lnSpc>
                <a:spcBef>
                  <a:spcPct val="0"/>
                </a:spcBef>
                <a:spcAft>
                  <a:spcPct val="35000"/>
                </a:spcAft>
              </a:pPr>
              <a:r>
                <a:rPr lang="en-US" kern="1200" dirty="0"/>
                <a:t>Utilize Power Query Online with Dataflows (Gen2) to import and transform data from various sources, providing a visual transformation representation</a:t>
              </a:r>
            </a:p>
          </p:txBody>
        </p:sp>
        <p:sp>
          <p:nvSpPr>
            <p:cNvPr id="18" name="TextBox 17">
              <a:extLst>
                <a:ext uri="{FF2B5EF4-FFF2-40B4-BE49-F238E27FC236}">
                  <a16:creationId xmlns:a16="http://schemas.microsoft.com/office/drawing/2014/main" id="{9D444E17-3DBC-93E0-2B95-F67FC6379752}"/>
                </a:ext>
              </a:extLst>
            </p:cNvPr>
            <p:cNvSpPr txBox="1"/>
            <p:nvPr/>
          </p:nvSpPr>
          <p:spPr>
            <a:xfrm>
              <a:off x="501478" y="3222174"/>
              <a:ext cx="2503714" cy="1532727"/>
            </a:xfrm>
            <a:prstGeom prst="rect">
              <a:avLst/>
            </a:prstGeom>
            <a:noFill/>
          </p:spPr>
          <p:txBody>
            <a:bodyPr wrap="square" rtlCol="0" anchor="ctr">
              <a:spAutoFit/>
            </a:bodyPr>
            <a:lstStyle/>
            <a:p>
              <a:pPr lvl="0" algn="ctr" defTabSz="711200">
                <a:lnSpc>
                  <a:spcPct val="90000"/>
                </a:lnSpc>
                <a:spcBef>
                  <a:spcPct val="0"/>
                </a:spcBef>
                <a:spcAft>
                  <a:spcPct val="35000"/>
                </a:spcAft>
              </a:pPr>
              <a:r>
                <a:rPr lang="en-US" kern="1200" dirty="0"/>
                <a:t>Directly upload local files or folders to the Lakehouse</a:t>
              </a:r>
            </a:p>
            <a:p>
              <a:pPr lvl="0" algn="ctr" defTabSz="711200">
                <a:lnSpc>
                  <a:spcPct val="90000"/>
                </a:lnSpc>
                <a:spcBef>
                  <a:spcPct val="0"/>
                </a:spcBef>
                <a:spcAft>
                  <a:spcPct val="35000"/>
                </a:spcAft>
              </a:pPr>
              <a:endParaRPr lang="en-US" kern="1200" dirty="0"/>
            </a:p>
            <a:p>
              <a:pPr lvl="0" algn="ctr" defTabSz="711200">
                <a:lnSpc>
                  <a:spcPct val="90000"/>
                </a:lnSpc>
                <a:spcBef>
                  <a:spcPct val="0"/>
                </a:spcBef>
                <a:spcAft>
                  <a:spcPct val="35000"/>
                </a:spcAft>
              </a:pPr>
              <a:endParaRPr lang="en-US" kern="1200" dirty="0"/>
            </a:p>
          </p:txBody>
        </p:sp>
        <p:sp>
          <p:nvSpPr>
            <p:cNvPr id="19" name="TextBox 18">
              <a:extLst>
                <a:ext uri="{FF2B5EF4-FFF2-40B4-BE49-F238E27FC236}">
                  <a16:creationId xmlns:a16="http://schemas.microsoft.com/office/drawing/2014/main" id="{147AEDB8-0E54-4D7F-46BD-EE4B00803FF1}"/>
                </a:ext>
              </a:extLst>
            </p:cNvPr>
            <p:cNvSpPr txBox="1"/>
            <p:nvPr/>
          </p:nvSpPr>
          <p:spPr>
            <a:xfrm>
              <a:off x="6353815" y="3222174"/>
              <a:ext cx="2503714" cy="1837426"/>
            </a:xfrm>
            <a:prstGeom prst="rect">
              <a:avLst/>
            </a:prstGeom>
            <a:noFill/>
          </p:spPr>
          <p:txBody>
            <a:bodyPr wrap="square" rtlCol="0" anchor="ctr">
              <a:spAutoFit/>
            </a:bodyPr>
            <a:lstStyle/>
            <a:p>
              <a:pPr lvl="0" algn="ctr" defTabSz="711200">
                <a:lnSpc>
                  <a:spcPct val="90000"/>
                </a:lnSpc>
                <a:spcBef>
                  <a:spcPct val="0"/>
                </a:spcBef>
                <a:spcAft>
                  <a:spcPct val="35000"/>
                </a:spcAft>
              </a:pPr>
              <a:r>
                <a:rPr lang="en-US" kern="1200" dirty="0"/>
                <a:t>Use Data Factory Pipelines to copy data and coordinate data processing tasks such as orchestrating Spark, Dataflows, and other control flow logic</a:t>
              </a:r>
            </a:p>
          </p:txBody>
        </p:sp>
        <p:sp>
          <p:nvSpPr>
            <p:cNvPr id="20" name="TextBox 19">
              <a:extLst>
                <a:ext uri="{FF2B5EF4-FFF2-40B4-BE49-F238E27FC236}">
                  <a16:creationId xmlns:a16="http://schemas.microsoft.com/office/drawing/2014/main" id="{5BD5BBA6-CA1B-E530-4EC8-D1D161E34FAD}"/>
                </a:ext>
              </a:extLst>
            </p:cNvPr>
            <p:cNvSpPr txBox="1"/>
            <p:nvPr/>
          </p:nvSpPr>
          <p:spPr>
            <a:xfrm>
              <a:off x="9276056" y="3222174"/>
              <a:ext cx="2503714" cy="2336024"/>
            </a:xfrm>
            <a:prstGeom prst="rect">
              <a:avLst/>
            </a:prstGeom>
            <a:noFill/>
          </p:spPr>
          <p:txBody>
            <a:bodyPr wrap="square" rtlCol="0" anchor="ctr">
              <a:spAutoFit/>
            </a:bodyPr>
            <a:lstStyle/>
            <a:p>
              <a:pPr lvl="0" algn="ctr" defTabSz="711200">
                <a:lnSpc>
                  <a:spcPct val="90000"/>
                </a:lnSpc>
                <a:spcBef>
                  <a:spcPct val="0"/>
                </a:spcBef>
                <a:spcAft>
                  <a:spcPct val="35000"/>
                </a:spcAft>
              </a:pPr>
              <a:r>
                <a:rPr lang="en-US" kern="1200" dirty="0"/>
                <a:t>Establish connections to external storage solutions, such as OneLake, Azure Data Lake Store Gen2, Amazon S3 and S3 compatible sources for seamless integration into your Lakehouse</a:t>
              </a:r>
            </a:p>
          </p:txBody>
        </p:sp>
      </p:grpSp>
    </p:spTree>
    <p:extLst>
      <p:ext uri="{BB962C8B-B14F-4D97-AF65-F5344CB8AC3E}">
        <p14:creationId xmlns:p14="http://schemas.microsoft.com/office/powerpoint/2010/main" val="31472218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55525D-CD6C-D693-34A3-9BA44D1D2B83}"/>
            </a:ext>
          </a:extLst>
        </p:cNvPr>
        <p:cNvGrpSpPr/>
        <p:nvPr/>
      </p:nvGrpSpPr>
      <p:grpSpPr>
        <a:xfrm>
          <a:off x="0" y="0"/>
          <a:ext cx="0" cy="0"/>
          <a:chOff x="0" y="0"/>
          <a:chExt cx="0" cy="0"/>
        </a:xfrm>
      </p:grpSpPr>
      <p:pic>
        <p:nvPicPr>
          <p:cNvPr id="2" name="Picture 370">
            <a:extLst>
              <a:ext uri="{FF2B5EF4-FFF2-40B4-BE49-F238E27FC236}">
                <a16:creationId xmlns:a16="http://schemas.microsoft.com/office/drawing/2014/main" id="{9BAA93A5-6254-C011-2828-490DFB16FF1B}"/>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a:xfrm>
            <a:off x="676077" y="464829"/>
            <a:ext cx="1800000" cy="1800000"/>
          </a:xfrm>
          <a:prstGeom prst="rect">
            <a:avLst/>
          </a:prstGeom>
          <a:noFill/>
        </p:spPr>
      </p:pic>
      <p:sp>
        <p:nvSpPr>
          <p:cNvPr id="8" name="TextBox 7">
            <a:extLst>
              <a:ext uri="{FF2B5EF4-FFF2-40B4-BE49-F238E27FC236}">
                <a16:creationId xmlns:a16="http://schemas.microsoft.com/office/drawing/2014/main" id="{3CCC81E3-E83E-DF7F-3319-69C2F3322D79}"/>
              </a:ext>
            </a:extLst>
          </p:cNvPr>
          <p:cNvSpPr txBox="1"/>
          <p:nvPr/>
        </p:nvSpPr>
        <p:spPr>
          <a:xfrm>
            <a:off x="676077" y="2954459"/>
            <a:ext cx="10164748" cy="1569660"/>
          </a:xfrm>
          <a:prstGeom prst="rect">
            <a:avLst/>
          </a:prstGeom>
          <a:noFill/>
        </p:spPr>
        <p:txBody>
          <a:bodyPr wrap="square">
            <a:spAutoFit/>
          </a:bodyPr>
          <a:lstStyle/>
          <a:p>
            <a:r>
              <a:rPr lang="en-GB" sz="4800" dirty="0">
                <a:solidFill>
                  <a:schemeClr val="bg1"/>
                </a:solidFill>
                <a:latin typeface="Arial" panose="020B0604020202020204" pitchFamily="34" charset="0"/>
                <a:cs typeface="Arial" panose="020B0604020202020204" pitchFamily="34" charset="0"/>
              </a:rPr>
              <a:t>Lab : Ingest Data Into your Lakehouse and Create Views</a:t>
            </a:r>
          </a:p>
        </p:txBody>
      </p:sp>
    </p:spTree>
    <p:extLst>
      <p:ext uri="{BB962C8B-B14F-4D97-AF65-F5344CB8AC3E}">
        <p14:creationId xmlns:p14="http://schemas.microsoft.com/office/powerpoint/2010/main" val="18468929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C2368B-F276-345C-2666-9D075086074A}"/>
            </a:ext>
          </a:extLst>
        </p:cNvPr>
        <p:cNvGrpSpPr/>
        <p:nvPr/>
      </p:nvGrpSpPr>
      <p:grpSpPr>
        <a:xfrm>
          <a:off x="0" y="0"/>
          <a:ext cx="0" cy="0"/>
          <a:chOff x="0" y="0"/>
          <a:chExt cx="0" cy="0"/>
        </a:xfrm>
      </p:grpSpPr>
      <p:pic>
        <p:nvPicPr>
          <p:cNvPr id="2" name="Picture 370">
            <a:extLst>
              <a:ext uri="{FF2B5EF4-FFF2-40B4-BE49-F238E27FC236}">
                <a16:creationId xmlns:a16="http://schemas.microsoft.com/office/drawing/2014/main" id="{B46D12B3-1AA5-364F-E954-FC5E116CF50E}"/>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a:xfrm>
            <a:off x="676077" y="464829"/>
            <a:ext cx="1800000" cy="1800000"/>
          </a:xfrm>
          <a:prstGeom prst="rect">
            <a:avLst/>
          </a:prstGeom>
          <a:noFill/>
        </p:spPr>
      </p:pic>
      <p:sp>
        <p:nvSpPr>
          <p:cNvPr id="8" name="TextBox 7">
            <a:extLst>
              <a:ext uri="{FF2B5EF4-FFF2-40B4-BE49-F238E27FC236}">
                <a16:creationId xmlns:a16="http://schemas.microsoft.com/office/drawing/2014/main" id="{911C4216-5B9F-D1F9-2896-59D7E7E0BADF}"/>
              </a:ext>
            </a:extLst>
          </p:cNvPr>
          <p:cNvSpPr txBox="1"/>
          <p:nvPr/>
        </p:nvSpPr>
        <p:spPr>
          <a:xfrm>
            <a:off x="676077" y="2954459"/>
            <a:ext cx="10164748" cy="2308324"/>
          </a:xfrm>
          <a:prstGeom prst="rect">
            <a:avLst/>
          </a:prstGeom>
          <a:noFill/>
        </p:spPr>
        <p:txBody>
          <a:bodyPr wrap="square">
            <a:spAutoFit/>
          </a:bodyPr>
          <a:lstStyle/>
          <a:p>
            <a:r>
              <a:rPr lang="en-GB" sz="4800" dirty="0">
                <a:solidFill>
                  <a:schemeClr val="bg1"/>
                </a:solidFill>
                <a:latin typeface="Arial" panose="020B0604020202020204" pitchFamily="34" charset="0"/>
                <a:cs typeface="Arial" panose="020B0604020202020204" pitchFamily="34" charset="0"/>
              </a:rPr>
              <a:t>Experiences : </a:t>
            </a:r>
          </a:p>
          <a:p>
            <a:r>
              <a:rPr lang="en-GB" sz="4800" dirty="0">
                <a:solidFill>
                  <a:schemeClr val="accent3">
                    <a:lumMod val="20000"/>
                    <a:lumOff val="80000"/>
                  </a:schemeClr>
                </a:solidFill>
                <a:latin typeface="Arial" panose="020B0604020202020204" pitchFamily="34" charset="0"/>
                <a:cs typeface="Arial" panose="020B0604020202020204" pitchFamily="34" charset="0"/>
              </a:rPr>
              <a:t>Building a Semantic Model</a:t>
            </a:r>
          </a:p>
          <a:p>
            <a:r>
              <a:rPr lang="en-GB" sz="4800" dirty="0">
                <a:solidFill>
                  <a:schemeClr val="accent3">
                    <a:lumMod val="20000"/>
                    <a:lumOff val="80000"/>
                  </a:schemeClr>
                </a:solidFill>
                <a:latin typeface="Arial" panose="020B0604020202020204" pitchFamily="34" charset="0"/>
                <a:cs typeface="Arial" panose="020B0604020202020204" pitchFamily="34" charset="0"/>
              </a:rPr>
              <a:t>Building a Classification Model</a:t>
            </a:r>
          </a:p>
        </p:txBody>
      </p:sp>
    </p:spTree>
    <p:extLst>
      <p:ext uri="{BB962C8B-B14F-4D97-AF65-F5344CB8AC3E}">
        <p14:creationId xmlns:p14="http://schemas.microsoft.com/office/powerpoint/2010/main" val="13500960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66">
          <a:extLst>
            <a:ext uri="{FF2B5EF4-FFF2-40B4-BE49-F238E27FC236}">
              <a16:creationId xmlns:a16="http://schemas.microsoft.com/office/drawing/2014/main" id="{2B230760-6AB1-4A63-C271-59B97DD78A70}"/>
            </a:ext>
          </a:extLst>
        </p:cNvPr>
        <p:cNvGrpSpPr/>
        <p:nvPr/>
      </p:nvGrpSpPr>
      <p:grpSpPr>
        <a:xfrm>
          <a:off x="0" y="0"/>
          <a:ext cx="0" cy="0"/>
          <a:chOff x="0" y="0"/>
          <a:chExt cx="0" cy="0"/>
        </a:xfrm>
      </p:grpSpPr>
      <p:sp>
        <p:nvSpPr>
          <p:cNvPr id="67" name="Google Shape;67;p15">
            <a:extLst>
              <a:ext uri="{FF2B5EF4-FFF2-40B4-BE49-F238E27FC236}">
                <a16:creationId xmlns:a16="http://schemas.microsoft.com/office/drawing/2014/main" id="{3B7CFA35-60CA-090C-A2C5-DCD1E5543365}"/>
              </a:ext>
            </a:extLst>
          </p:cNvPr>
          <p:cNvSpPr txBox="1">
            <a:spLocks noGrp="1"/>
          </p:cNvSpPr>
          <p:nvPr>
            <p:ph type="title"/>
          </p:nvPr>
        </p:nvSpPr>
        <p:spPr>
          <a:xfrm>
            <a:off x="689524" y="600200"/>
            <a:ext cx="11197675" cy="5454400"/>
          </a:xfrm>
          <a:prstGeom prst="rect">
            <a:avLst/>
          </a:prstGeom>
        </p:spPr>
        <p:txBody>
          <a:bodyPr spcFirstLastPara="1" vert="horz" wrap="square" lIns="121900" tIns="121900" rIns="121900" bIns="121900" rtlCol="0" anchor="ctr" anchorCtr="0">
            <a:normAutofit/>
          </a:bodyPr>
          <a:lstStyle/>
          <a:p>
            <a:r>
              <a:rPr lang="en-GB" b="1" dirty="0">
                <a:latin typeface="Arial" panose="020B0604020202020204" pitchFamily="34" charset="0"/>
              </a:rPr>
              <a:t>Build with the TM: Creating a Power BI report from Fabric data</a:t>
            </a:r>
          </a:p>
        </p:txBody>
      </p:sp>
      <p:sp>
        <p:nvSpPr>
          <p:cNvPr id="68" name="Google Shape;68;p15">
            <a:extLst>
              <a:ext uri="{FF2B5EF4-FFF2-40B4-BE49-F238E27FC236}">
                <a16:creationId xmlns:a16="http://schemas.microsoft.com/office/drawing/2014/main" id="{17ECBDA2-3B5D-C08F-86AB-1DCE7EB30CC8}"/>
              </a:ext>
            </a:extLst>
          </p:cNvPr>
          <p:cNvSpPr txBox="1">
            <a:spLocks noGrp="1"/>
          </p:cNvSpPr>
          <p:nvPr>
            <p:ph type="sldNum" idx="12"/>
          </p:nvPr>
        </p:nvSpPr>
        <p:spPr>
          <a:xfrm>
            <a:off x="11296611" y="6217623"/>
            <a:ext cx="731600" cy="524800"/>
          </a:xfrm>
          <a:prstGeom prst="rect">
            <a:avLst/>
          </a:prstGeom>
        </p:spPr>
        <p:txBody>
          <a:bodyPr spcFirstLastPara="1" wrap="square" lIns="121900" tIns="121900" rIns="121900" bIns="121900" anchor="ctr" anchorCtr="0">
            <a:normAutofit/>
          </a:bodyPr>
          <a:lstStyle/>
          <a:p>
            <a:pPr algn="r" defTabSz="1219170">
              <a:buClr>
                <a:srgbClr val="000000"/>
              </a:buClr>
              <a:defRPr/>
            </a:pPr>
            <a:fld id="{00000000-1234-1234-1234-123412341234}" type="slidenum">
              <a:rPr lang="en" sz="1333" kern="0">
                <a:solidFill>
                  <a:srgbClr val="FFFFFF"/>
                </a:solidFill>
                <a:latin typeface="Lato"/>
                <a:ea typeface="Lato"/>
                <a:cs typeface="Lato"/>
                <a:sym typeface="Lato"/>
              </a:rPr>
              <a:pPr algn="r" defTabSz="1219170">
                <a:buClr>
                  <a:srgbClr val="000000"/>
                </a:buClr>
                <a:defRPr/>
              </a:pPr>
              <a:t>33</a:t>
            </a:fld>
            <a:endParaRPr sz="1333" kern="0">
              <a:solidFill>
                <a:srgbClr val="FFFFFF"/>
              </a:solidFill>
              <a:latin typeface="Lato"/>
              <a:ea typeface="Lato"/>
              <a:cs typeface="Lato"/>
              <a:sym typeface="Lato"/>
            </a:endParaRPr>
          </a:p>
        </p:txBody>
      </p:sp>
    </p:spTree>
    <p:extLst>
      <p:ext uri="{BB962C8B-B14F-4D97-AF65-F5344CB8AC3E}">
        <p14:creationId xmlns:p14="http://schemas.microsoft.com/office/powerpoint/2010/main" val="359198422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095">
            <a:extLst>
              <a:ext uri="{FF2B5EF4-FFF2-40B4-BE49-F238E27FC236}">
                <a16:creationId xmlns:a16="http://schemas.microsoft.com/office/drawing/2014/main" id="{4AE191B3-1EBB-AD12-93AC-F1D03F87F553}"/>
              </a:ext>
            </a:extLst>
          </p:cNvPr>
          <p:cNvSpPr/>
          <p:nvPr/>
        </p:nvSpPr>
        <p:spPr>
          <a:xfrm>
            <a:off x="814265" y="831658"/>
            <a:ext cx="2095125" cy="553998"/>
          </a:xfrm>
          <a:prstGeom prst="rect">
            <a:avLst/>
          </a:prstGeom>
        </p:spPr>
        <p:txBody>
          <a:bodyPr wrap="none" lIns="0" tIns="0" rIns="0" bIns="0">
            <a:spAutoFit/>
          </a:bodyPr>
          <a:lstStyle/>
          <a:p>
            <a:pPr marL="0"/>
            <a:r>
              <a:rPr lang="en-GB" sz="3600" b="1" dirty="0">
                <a:solidFill>
                  <a:srgbClr val="225B61"/>
                </a:solidFill>
                <a:latin typeface="Segoe Sans Display"/>
              </a:rPr>
              <a:t>Labs Flow</a:t>
            </a:r>
            <a:endParaRPr lang="en-GB" sz="3600" b="1" i="0" spc="0" baseline="0" dirty="0">
              <a:solidFill>
                <a:srgbClr val="225B61"/>
              </a:solidFill>
              <a:latin typeface="Segoe Sans Display"/>
            </a:endParaRPr>
          </a:p>
        </p:txBody>
      </p:sp>
      <p:sp>
        <p:nvSpPr>
          <p:cNvPr id="3" name="Rectangle: Rounded Corners 2">
            <a:extLst>
              <a:ext uri="{FF2B5EF4-FFF2-40B4-BE49-F238E27FC236}">
                <a16:creationId xmlns:a16="http://schemas.microsoft.com/office/drawing/2014/main" id="{E38C9F09-D699-9517-91A1-29A3A2260189}"/>
              </a:ext>
            </a:extLst>
          </p:cNvPr>
          <p:cNvSpPr/>
          <p:nvPr/>
        </p:nvSpPr>
        <p:spPr>
          <a:xfrm>
            <a:off x="4665129" y="1152915"/>
            <a:ext cx="2709333" cy="846667"/>
          </a:xfrm>
          <a:prstGeom prst="roundRect">
            <a:avLst/>
          </a:prstGeom>
          <a:noFill/>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225B61"/>
                </a:solidFill>
              </a:rPr>
              <a:t>Create A Workspace</a:t>
            </a:r>
          </a:p>
        </p:txBody>
      </p:sp>
      <p:sp>
        <p:nvSpPr>
          <p:cNvPr id="4" name="Rectangle: Rounded Corners 3">
            <a:extLst>
              <a:ext uri="{FF2B5EF4-FFF2-40B4-BE49-F238E27FC236}">
                <a16:creationId xmlns:a16="http://schemas.microsoft.com/office/drawing/2014/main" id="{26F3F5A2-4B3F-DF29-B03A-F6E3856759F7}"/>
              </a:ext>
            </a:extLst>
          </p:cNvPr>
          <p:cNvSpPr/>
          <p:nvPr/>
        </p:nvSpPr>
        <p:spPr>
          <a:xfrm>
            <a:off x="4665131" y="2417957"/>
            <a:ext cx="2709333" cy="846667"/>
          </a:xfrm>
          <a:prstGeom prst="roundRect">
            <a:avLst/>
          </a:prstGeom>
          <a:noFill/>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225B61"/>
                </a:solidFill>
              </a:rPr>
              <a:t>Create A Lakehouse</a:t>
            </a:r>
          </a:p>
        </p:txBody>
      </p:sp>
      <p:sp>
        <p:nvSpPr>
          <p:cNvPr id="5" name="Rectangle: Rounded Corners 4">
            <a:extLst>
              <a:ext uri="{FF2B5EF4-FFF2-40B4-BE49-F238E27FC236}">
                <a16:creationId xmlns:a16="http://schemas.microsoft.com/office/drawing/2014/main" id="{4EF91048-D8F1-E566-FDE2-AC3E6F49928A}"/>
              </a:ext>
            </a:extLst>
          </p:cNvPr>
          <p:cNvSpPr/>
          <p:nvPr/>
        </p:nvSpPr>
        <p:spPr>
          <a:xfrm>
            <a:off x="4665132" y="3682999"/>
            <a:ext cx="2709333" cy="846667"/>
          </a:xfrm>
          <a:prstGeom prst="roundRect">
            <a:avLst/>
          </a:prstGeom>
          <a:noFill/>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225B61"/>
                </a:solidFill>
              </a:rPr>
              <a:t>Utilize a SQL Endpoint</a:t>
            </a:r>
          </a:p>
        </p:txBody>
      </p:sp>
      <p:sp>
        <p:nvSpPr>
          <p:cNvPr id="6" name="Rectangle: Rounded Corners 5">
            <a:extLst>
              <a:ext uri="{FF2B5EF4-FFF2-40B4-BE49-F238E27FC236}">
                <a16:creationId xmlns:a16="http://schemas.microsoft.com/office/drawing/2014/main" id="{726B254A-EFDD-8DBA-3708-072FD2C90F39}"/>
              </a:ext>
            </a:extLst>
          </p:cNvPr>
          <p:cNvSpPr/>
          <p:nvPr/>
        </p:nvSpPr>
        <p:spPr>
          <a:xfrm>
            <a:off x="814265" y="3699933"/>
            <a:ext cx="2709333" cy="846667"/>
          </a:xfrm>
          <a:prstGeom prst="roundRect">
            <a:avLst/>
          </a:prstGeom>
          <a:noFill/>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225B61"/>
                </a:solidFill>
              </a:rPr>
              <a:t>Utilize a Notebook</a:t>
            </a:r>
          </a:p>
        </p:txBody>
      </p:sp>
      <p:sp>
        <p:nvSpPr>
          <p:cNvPr id="7" name="Rectangle: Rounded Corners 6">
            <a:extLst>
              <a:ext uri="{FF2B5EF4-FFF2-40B4-BE49-F238E27FC236}">
                <a16:creationId xmlns:a16="http://schemas.microsoft.com/office/drawing/2014/main" id="{299378B8-0FAC-4028-FA4E-F700CDE107C9}"/>
              </a:ext>
            </a:extLst>
          </p:cNvPr>
          <p:cNvSpPr/>
          <p:nvPr/>
        </p:nvSpPr>
        <p:spPr>
          <a:xfrm>
            <a:off x="8212665" y="3683000"/>
            <a:ext cx="2709333" cy="846667"/>
          </a:xfrm>
          <a:prstGeom prst="roundRect">
            <a:avLst/>
          </a:prstGeom>
          <a:noFill/>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225B61"/>
                </a:solidFill>
              </a:rPr>
              <a:t>Build a semantic model</a:t>
            </a:r>
          </a:p>
        </p:txBody>
      </p:sp>
      <p:sp>
        <p:nvSpPr>
          <p:cNvPr id="8" name="Rectangle: Rounded Corners 7">
            <a:extLst>
              <a:ext uri="{FF2B5EF4-FFF2-40B4-BE49-F238E27FC236}">
                <a16:creationId xmlns:a16="http://schemas.microsoft.com/office/drawing/2014/main" id="{646859D4-5975-5691-DA57-7D7F610D59E4}"/>
              </a:ext>
            </a:extLst>
          </p:cNvPr>
          <p:cNvSpPr/>
          <p:nvPr/>
        </p:nvSpPr>
        <p:spPr>
          <a:xfrm>
            <a:off x="8212665" y="4978401"/>
            <a:ext cx="2709333" cy="846667"/>
          </a:xfrm>
          <a:prstGeom prst="roundRect">
            <a:avLst/>
          </a:prstGeom>
          <a:noFill/>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225B61"/>
                </a:solidFill>
              </a:rPr>
              <a:t>Build a BI Dashboard</a:t>
            </a:r>
          </a:p>
        </p:txBody>
      </p:sp>
      <p:sp>
        <p:nvSpPr>
          <p:cNvPr id="9" name="Rectangle: Rounded Corners 8">
            <a:extLst>
              <a:ext uri="{FF2B5EF4-FFF2-40B4-BE49-F238E27FC236}">
                <a16:creationId xmlns:a16="http://schemas.microsoft.com/office/drawing/2014/main" id="{990E3604-B5E4-AB6C-7D7F-0538B4A0A262}"/>
              </a:ext>
            </a:extLst>
          </p:cNvPr>
          <p:cNvSpPr/>
          <p:nvPr/>
        </p:nvSpPr>
        <p:spPr>
          <a:xfrm>
            <a:off x="4665129" y="4978401"/>
            <a:ext cx="2709333" cy="846667"/>
          </a:xfrm>
          <a:prstGeom prst="roundRect">
            <a:avLst/>
          </a:prstGeom>
          <a:noFill/>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225B61"/>
                </a:solidFill>
              </a:rPr>
              <a:t>Querying &amp; Report Building</a:t>
            </a:r>
          </a:p>
        </p:txBody>
      </p:sp>
      <p:sp>
        <p:nvSpPr>
          <p:cNvPr id="10" name="Arrow: Down 9">
            <a:extLst>
              <a:ext uri="{FF2B5EF4-FFF2-40B4-BE49-F238E27FC236}">
                <a16:creationId xmlns:a16="http://schemas.microsoft.com/office/drawing/2014/main" id="{2E0B8882-633B-43AD-6941-75078BCA6227}"/>
              </a:ext>
            </a:extLst>
          </p:cNvPr>
          <p:cNvSpPr/>
          <p:nvPr/>
        </p:nvSpPr>
        <p:spPr>
          <a:xfrm>
            <a:off x="5892800" y="2091267"/>
            <a:ext cx="279400" cy="25400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Arrow: Down 10">
            <a:extLst>
              <a:ext uri="{FF2B5EF4-FFF2-40B4-BE49-F238E27FC236}">
                <a16:creationId xmlns:a16="http://schemas.microsoft.com/office/drawing/2014/main" id="{C8B8CAE8-E34D-879B-7451-AA656DDE1DE6}"/>
              </a:ext>
            </a:extLst>
          </p:cNvPr>
          <p:cNvSpPr/>
          <p:nvPr/>
        </p:nvSpPr>
        <p:spPr>
          <a:xfrm>
            <a:off x="5880095" y="4627033"/>
            <a:ext cx="279400" cy="25400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row: Down 11">
            <a:extLst>
              <a:ext uri="{FF2B5EF4-FFF2-40B4-BE49-F238E27FC236}">
                <a16:creationId xmlns:a16="http://schemas.microsoft.com/office/drawing/2014/main" id="{0D99C414-6E6D-AEBF-9F65-E6AD8AE052BB}"/>
              </a:ext>
            </a:extLst>
          </p:cNvPr>
          <p:cNvSpPr/>
          <p:nvPr/>
        </p:nvSpPr>
        <p:spPr>
          <a:xfrm>
            <a:off x="9427631" y="4623523"/>
            <a:ext cx="279400" cy="25400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Arrow: Down 13">
            <a:extLst>
              <a:ext uri="{FF2B5EF4-FFF2-40B4-BE49-F238E27FC236}">
                <a16:creationId xmlns:a16="http://schemas.microsoft.com/office/drawing/2014/main" id="{1DFDC1B8-B732-4492-AF99-D64D7ADF8630}"/>
              </a:ext>
            </a:extLst>
          </p:cNvPr>
          <p:cNvSpPr/>
          <p:nvPr/>
        </p:nvSpPr>
        <p:spPr>
          <a:xfrm>
            <a:off x="5892800" y="3361991"/>
            <a:ext cx="279400" cy="25400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rrow: Bent-Up 14">
            <a:extLst>
              <a:ext uri="{FF2B5EF4-FFF2-40B4-BE49-F238E27FC236}">
                <a16:creationId xmlns:a16="http://schemas.microsoft.com/office/drawing/2014/main" id="{9D05CABA-FC00-8975-3D86-8E77202D6BB7}"/>
              </a:ext>
            </a:extLst>
          </p:cNvPr>
          <p:cNvSpPr/>
          <p:nvPr/>
        </p:nvSpPr>
        <p:spPr>
          <a:xfrm flipH="1" flipV="1">
            <a:off x="1921933" y="2841290"/>
            <a:ext cx="2455334" cy="554000"/>
          </a:xfrm>
          <a:prstGeom prst="ben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Arrow: Bent-Up 15">
            <a:extLst>
              <a:ext uri="{FF2B5EF4-FFF2-40B4-BE49-F238E27FC236}">
                <a16:creationId xmlns:a16="http://schemas.microsoft.com/office/drawing/2014/main" id="{240F0EDD-8EA3-D1F0-1A13-1A66F99004E2}"/>
              </a:ext>
            </a:extLst>
          </p:cNvPr>
          <p:cNvSpPr/>
          <p:nvPr/>
        </p:nvSpPr>
        <p:spPr>
          <a:xfrm flipV="1">
            <a:off x="7789334" y="2841290"/>
            <a:ext cx="1917698" cy="392976"/>
          </a:xfrm>
          <a:prstGeom prst="ben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657450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095">
            <a:extLst>
              <a:ext uri="{FF2B5EF4-FFF2-40B4-BE49-F238E27FC236}">
                <a16:creationId xmlns:a16="http://schemas.microsoft.com/office/drawing/2014/main" id="{001EA85C-E63A-43CE-9A52-348AF3292856}"/>
              </a:ext>
            </a:extLst>
          </p:cNvPr>
          <p:cNvSpPr/>
          <p:nvPr/>
        </p:nvSpPr>
        <p:spPr>
          <a:xfrm>
            <a:off x="814265" y="831658"/>
            <a:ext cx="2917465" cy="553998"/>
          </a:xfrm>
          <a:prstGeom prst="rect">
            <a:avLst/>
          </a:prstGeom>
        </p:spPr>
        <p:txBody>
          <a:bodyPr wrap="none" lIns="0" tIns="0" rIns="0" bIns="0">
            <a:spAutoFit/>
          </a:bodyPr>
          <a:lstStyle/>
          <a:p>
            <a:pPr marL="0"/>
            <a:r>
              <a:rPr lang="en-GB" sz="3600" b="1" dirty="0">
                <a:solidFill>
                  <a:srgbClr val="225B61"/>
                </a:solidFill>
                <a:latin typeface="Segoe Sans Display"/>
              </a:rPr>
              <a:t>SQL Endpoint</a:t>
            </a:r>
            <a:endParaRPr lang="en-GB" sz="3600" b="1" i="0" spc="0" baseline="0" dirty="0">
              <a:solidFill>
                <a:srgbClr val="225B61"/>
              </a:solidFill>
              <a:latin typeface="Segoe Sans Display"/>
            </a:endParaRPr>
          </a:p>
        </p:txBody>
      </p:sp>
      <p:sp>
        <p:nvSpPr>
          <p:cNvPr id="3" name="Rectangle: Rounded Corners 2">
            <a:extLst>
              <a:ext uri="{FF2B5EF4-FFF2-40B4-BE49-F238E27FC236}">
                <a16:creationId xmlns:a16="http://schemas.microsoft.com/office/drawing/2014/main" id="{0CC5AD1C-1180-9CD8-1667-0230D5B580AE}"/>
              </a:ext>
            </a:extLst>
          </p:cNvPr>
          <p:cNvSpPr/>
          <p:nvPr/>
        </p:nvSpPr>
        <p:spPr>
          <a:xfrm>
            <a:off x="685798" y="2320057"/>
            <a:ext cx="5182730" cy="865907"/>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C2FFBE02-A0C6-8DD8-735D-DE1C32816D3C}"/>
              </a:ext>
            </a:extLst>
          </p:cNvPr>
          <p:cNvSpPr txBox="1"/>
          <p:nvPr/>
        </p:nvSpPr>
        <p:spPr>
          <a:xfrm>
            <a:off x="685798" y="2320057"/>
            <a:ext cx="5096934" cy="307777"/>
          </a:xfrm>
          <a:prstGeom prst="rect">
            <a:avLst/>
          </a:prstGeom>
          <a:noFill/>
        </p:spPr>
        <p:txBody>
          <a:bodyPr wrap="square">
            <a:spAutoFit/>
          </a:bodyPr>
          <a:lstStyle/>
          <a:p>
            <a:pPr>
              <a:buNone/>
            </a:pPr>
            <a:r>
              <a:rPr lang="en-US" sz="1400" b="1" dirty="0"/>
              <a:t>Total Sales</a:t>
            </a:r>
            <a:endParaRPr lang="en-US" sz="1400" dirty="0"/>
          </a:p>
        </p:txBody>
      </p:sp>
      <p:sp>
        <p:nvSpPr>
          <p:cNvPr id="5" name="TextBox 4">
            <a:extLst>
              <a:ext uri="{FF2B5EF4-FFF2-40B4-BE49-F238E27FC236}">
                <a16:creationId xmlns:a16="http://schemas.microsoft.com/office/drawing/2014/main" id="{DA5294D5-C61C-37EE-4404-7D290CDBF49E}"/>
              </a:ext>
            </a:extLst>
          </p:cNvPr>
          <p:cNvSpPr txBox="1"/>
          <p:nvPr/>
        </p:nvSpPr>
        <p:spPr>
          <a:xfrm>
            <a:off x="685798" y="2627834"/>
            <a:ext cx="5096934" cy="442814"/>
          </a:xfrm>
          <a:prstGeom prst="rect">
            <a:avLst/>
          </a:prstGeom>
          <a:noFill/>
        </p:spPr>
        <p:txBody>
          <a:bodyPr wrap="square">
            <a:spAutoFit/>
          </a:bodyPr>
          <a:lstStyle/>
          <a:p>
            <a:pPr>
              <a:lnSpc>
                <a:spcPts val="1425"/>
              </a:lnSpc>
              <a:buNone/>
            </a:pPr>
            <a:r>
              <a:rPr lang="en-US" sz="1100" b="0" dirty="0">
                <a:solidFill>
                  <a:srgbClr val="0000FF"/>
                </a:solidFill>
                <a:effectLst/>
                <a:latin typeface="Consolas" panose="020B0609020204030204" pitchFamily="49" charset="0"/>
              </a:rPr>
              <a:t>select</a:t>
            </a:r>
            <a:r>
              <a:rPr lang="en-US" sz="1100" b="0" dirty="0">
                <a:solidFill>
                  <a:srgbClr val="000000"/>
                </a:solidFill>
                <a:effectLst/>
                <a:latin typeface="Consolas" panose="020B0609020204030204" pitchFamily="49" charset="0"/>
              </a:rPr>
              <a:t> </a:t>
            </a:r>
            <a:r>
              <a:rPr lang="en-US" sz="1100" b="0" dirty="0">
                <a:solidFill>
                  <a:srgbClr val="863B00"/>
                </a:solidFill>
                <a:effectLst/>
                <a:latin typeface="Consolas" panose="020B0609020204030204" pitchFamily="49" charset="0"/>
              </a:rPr>
              <a:t>sum</a:t>
            </a:r>
            <a:r>
              <a:rPr lang="en-US" sz="1100" b="0" dirty="0">
                <a:solidFill>
                  <a:srgbClr val="000000"/>
                </a:solidFill>
                <a:effectLst/>
                <a:latin typeface="Consolas" panose="020B0609020204030204" pitchFamily="49" charset="0"/>
              </a:rPr>
              <a:t>(SALES) </a:t>
            </a:r>
            <a:r>
              <a:rPr lang="en-US" sz="1100" b="0" dirty="0">
                <a:solidFill>
                  <a:srgbClr val="0000FF"/>
                </a:solidFill>
                <a:effectLst/>
                <a:latin typeface="Consolas" panose="020B0609020204030204" pitchFamily="49" charset="0"/>
              </a:rPr>
              <a:t>as</a:t>
            </a:r>
            <a:r>
              <a:rPr lang="en-US" sz="1100" b="0" dirty="0">
                <a:solidFill>
                  <a:srgbClr val="000000"/>
                </a:solidFill>
                <a:effectLst/>
                <a:latin typeface="Consolas" panose="020B0609020204030204" pitchFamily="49" charset="0"/>
              </a:rPr>
              <a:t> </a:t>
            </a:r>
            <a:r>
              <a:rPr lang="en-US" sz="1100" b="0" dirty="0" err="1">
                <a:solidFill>
                  <a:srgbClr val="000000"/>
                </a:solidFill>
                <a:effectLst/>
                <a:latin typeface="Consolas" panose="020B0609020204030204" pitchFamily="49" charset="0"/>
              </a:rPr>
              <a:t>total_sales</a:t>
            </a:r>
            <a:endParaRPr lang="en-US" sz="1100" b="0" dirty="0">
              <a:solidFill>
                <a:srgbClr val="000000"/>
              </a:solidFill>
              <a:effectLst/>
              <a:latin typeface="Consolas" panose="020B0609020204030204" pitchFamily="49" charset="0"/>
            </a:endParaRPr>
          </a:p>
          <a:p>
            <a:pPr>
              <a:lnSpc>
                <a:spcPts val="1425"/>
              </a:lnSpc>
            </a:pPr>
            <a:r>
              <a:rPr lang="en-US" sz="1100" b="0" dirty="0">
                <a:solidFill>
                  <a:srgbClr val="0000FF"/>
                </a:solidFill>
                <a:effectLst/>
                <a:latin typeface="Consolas" panose="020B0609020204030204" pitchFamily="49" charset="0"/>
              </a:rPr>
              <a:t>from</a:t>
            </a:r>
            <a:r>
              <a:rPr lang="en-US" sz="1100" b="0" dirty="0">
                <a:solidFill>
                  <a:srgbClr val="000000"/>
                </a:solidFill>
                <a:effectLst/>
                <a:latin typeface="Consolas" panose="020B0609020204030204" pitchFamily="49" charset="0"/>
              </a:rPr>
              <a:t> </a:t>
            </a:r>
            <a:r>
              <a:rPr lang="en-US" sz="1100" b="0" dirty="0" err="1">
                <a:solidFill>
                  <a:srgbClr val="000000"/>
                </a:solidFill>
                <a:effectLst/>
                <a:latin typeface="Consolas" panose="020B0609020204030204" pitchFamily="49" charset="0"/>
              </a:rPr>
              <a:t>sample_sales</a:t>
            </a:r>
            <a:r>
              <a:rPr lang="en-US" sz="1100" b="0" dirty="0">
                <a:solidFill>
                  <a:srgbClr val="000000"/>
                </a:solidFill>
                <a:effectLst/>
                <a:latin typeface="Consolas" panose="020B0609020204030204" pitchFamily="49" charset="0"/>
              </a:rPr>
              <a:t>;</a:t>
            </a:r>
          </a:p>
        </p:txBody>
      </p:sp>
      <p:sp>
        <p:nvSpPr>
          <p:cNvPr id="6" name="Rectangle: Rounded Corners 5">
            <a:extLst>
              <a:ext uri="{FF2B5EF4-FFF2-40B4-BE49-F238E27FC236}">
                <a16:creationId xmlns:a16="http://schemas.microsoft.com/office/drawing/2014/main" id="{1CCB2DAF-C040-7776-6EFC-C04674938F3D}"/>
              </a:ext>
            </a:extLst>
          </p:cNvPr>
          <p:cNvSpPr/>
          <p:nvPr/>
        </p:nvSpPr>
        <p:spPr>
          <a:xfrm>
            <a:off x="685798" y="3378425"/>
            <a:ext cx="5182730" cy="1179139"/>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A95CF2CA-A57F-3E9E-F040-FF4EADAF46E8}"/>
              </a:ext>
            </a:extLst>
          </p:cNvPr>
          <p:cNvSpPr txBox="1"/>
          <p:nvPr/>
        </p:nvSpPr>
        <p:spPr>
          <a:xfrm>
            <a:off x="685798" y="3385737"/>
            <a:ext cx="5096934" cy="307777"/>
          </a:xfrm>
          <a:prstGeom prst="rect">
            <a:avLst/>
          </a:prstGeom>
          <a:noFill/>
        </p:spPr>
        <p:txBody>
          <a:bodyPr wrap="square">
            <a:spAutoFit/>
          </a:bodyPr>
          <a:lstStyle/>
          <a:p>
            <a:pPr>
              <a:buNone/>
            </a:pPr>
            <a:r>
              <a:rPr lang="en-US" sz="1400" b="1" dirty="0"/>
              <a:t>Total Sales per Year</a:t>
            </a:r>
            <a:endParaRPr lang="en-US" sz="1400" dirty="0"/>
          </a:p>
        </p:txBody>
      </p:sp>
      <p:sp>
        <p:nvSpPr>
          <p:cNvPr id="8" name="TextBox 7">
            <a:extLst>
              <a:ext uri="{FF2B5EF4-FFF2-40B4-BE49-F238E27FC236}">
                <a16:creationId xmlns:a16="http://schemas.microsoft.com/office/drawing/2014/main" id="{AABBF12E-FD03-C235-8441-77B9B3824E26}"/>
              </a:ext>
            </a:extLst>
          </p:cNvPr>
          <p:cNvSpPr txBox="1"/>
          <p:nvPr/>
        </p:nvSpPr>
        <p:spPr>
          <a:xfrm>
            <a:off x="728696" y="3693514"/>
            <a:ext cx="5096934" cy="801886"/>
          </a:xfrm>
          <a:prstGeom prst="rect">
            <a:avLst/>
          </a:prstGeom>
          <a:noFill/>
        </p:spPr>
        <p:txBody>
          <a:bodyPr wrap="square">
            <a:spAutoFit/>
          </a:bodyPr>
          <a:lstStyle/>
          <a:p>
            <a:pPr>
              <a:lnSpc>
                <a:spcPts val="1425"/>
              </a:lnSpc>
              <a:buNone/>
            </a:pPr>
            <a:r>
              <a:rPr lang="en-US" sz="1100" b="0" dirty="0">
                <a:solidFill>
                  <a:srgbClr val="0000FF"/>
                </a:solidFill>
                <a:effectLst/>
                <a:latin typeface="Consolas" panose="020B0609020204030204" pitchFamily="49" charset="0"/>
              </a:rPr>
              <a:t>SELECT YEAR_ID, SUM(SALES) AS </a:t>
            </a:r>
            <a:r>
              <a:rPr lang="en-US" sz="1100" b="0" dirty="0" err="1">
                <a:solidFill>
                  <a:srgbClr val="0000FF"/>
                </a:solidFill>
                <a:effectLst/>
                <a:latin typeface="Consolas" panose="020B0609020204030204" pitchFamily="49" charset="0"/>
              </a:rPr>
              <a:t>total_sales</a:t>
            </a:r>
            <a:endParaRPr lang="en-US" sz="1100" b="0" dirty="0">
              <a:solidFill>
                <a:srgbClr val="0000FF"/>
              </a:solidFill>
              <a:effectLst/>
              <a:latin typeface="Consolas" panose="020B0609020204030204" pitchFamily="49" charset="0"/>
            </a:endParaRPr>
          </a:p>
          <a:p>
            <a:pPr>
              <a:lnSpc>
                <a:spcPts val="1425"/>
              </a:lnSpc>
              <a:buNone/>
            </a:pPr>
            <a:r>
              <a:rPr lang="en-US" sz="1100" b="0" dirty="0">
                <a:solidFill>
                  <a:srgbClr val="0000FF"/>
                </a:solidFill>
                <a:effectLst/>
                <a:latin typeface="Consolas" panose="020B0609020204030204" pitchFamily="49" charset="0"/>
              </a:rPr>
              <a:t>FROM </a:t>
            </a:r>
            <a:r>
              <a:rPr lang="en-US" sz="1100" b="0" dirty="0" err="1">
                <a:solidFill>
                  <a:srgbClr val="0000FF"/>
                </a:solidFill>
                <a:effectLst/>
                <a:latin typeface="Consolas" panose="020B0609020204030204" pitchFamily="49" charset="0"/>
              </a:rPr>
              <a:t>sample_sales</a:t>
            </a:r>
            <a:endParaRPr lang="en-US" sz="1100" b="0" dirty="0">
              <a:solidFill>
                <a:srgbClr val="0000FF"/>
              </a:solidFill>
              <a:effectLst/>
              <a:latin typeface="Consolas" panose="020B0609020204030204" pitchFamily="49" charset="0"/>
            </a:endParaRPr>
          </a:p>
          <a:p>
            <a:pPr>
              <a:lnSpc>
                <a:spcPts val="1425"/>
              </a:lnSpc>
              <a:buNone/>
            </a:pPr>
            <a:r>
              <a:rPr lang="en-US" sz="1100" b="0" dirty="0">
                <a:solidFill>
                  <a:srgbClr val="0000FF"/>
                </a:solidFill>
                <a:effectLst/>
                <a:latin typeface="Consolas" panose="020B0609020204030204" pitchFamily="49" charset="0"/>
              </a:rPr>
              <a:t>GROUP BY YEAR_ID</a:t>
            </a:r>
          </a:p>
          <a:p>
            <a:pPr>
              <a:lnSpc>
                <a:spcPts val="1425"/>
              </a:lnSpc>
              <a:buNone/>
            </a:pPr>
            <a:r>
              <a:rPr lang="en-US" sz="1100" b="0" dirty="0">
                <a:solidFill>
                  <a:srgbClr val="0000FF"/>
                </a:solidFill>
                <a:effectLst/>
                <a:latin typeface="Consolas" panose="020B0609020204030204" pitchFamily="49" charset="0"/>
              </a:rPr>
              <a:t>ORDER BY YEAR_ID;</a:t>
            </a:r>
          </a:p>
        </p:txBody>
      </p:sp>
      <p:sp>
        <p:nvSpPr>
          <p:cNvPr id="9" name="Rectangle: Rounded Corners 8">
            <a:extLst>
              <a:ext uri="{FF2B5EF4-FFF2-40B4-BE49-F238E27FC236}">
                <a16:creationId xmlns:a16="http://schemas.microsoft.com/office/drawing/2014/main" id="{C1301D24-38A2-EAE6-44E4-4E75589FF268}"/>
              </a:ext>
            </a:extLst>
          </p:cNvPr>
          <p:cNvSpPr/>
          <p:nvPr/>
        </p:nvSpPr>
        <p:spPr>
          <a:xfrm>
            <a:off x="642900" y="4750026"/>
            <a:ext cx="5182730" cy="981424"/>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A3B4BE5E-5502-BE6D-5F3D-DD3F117A17BB}"/>
              </a:ext>
            </a:extLst>
          </p:cNvPr>
          <p:cNvSpPr txBox="1"/>
          <p:nvPr/>
        </p:nvSpPr>
        <p:spPr>
          <a:xfrm>
            <a:off x="728696" y="4810489"/>
            <a:ext cx="5096934" cy="307777"/>
          </a:xfrm>
          <a:prstGeom prst="rect">
            <a:avLst/>
          </a:prstGeom>
          <a:noFill/>
        </p:spPr>
        <p:txBody>
          <a:bodyPr wrap="square">
            <a:spAutoFit/>
          </a:bodyPr>
          <a:lstStyle/>
          <a:p>
            <a:pPr>
              <a:buNone/>
            </a:pPr>
            <a:r>
              <a:rPr lang="en-US" sz="1400" b="1" dirty="0"/>
              <a:t>Total Sales by Deal Size</a:t>
            </a:r>
          </a:p>
        </p:txBody>
      </p:sp>
      <p:sp>
        <p:nvSpPr>
          <p:cNvPr id="11" name="TextBox 10">
            <a:extLst>
              <a:ext uri="{FF2B5EF4-FFF2-40B4-BE49-F238E27FC236}">
                <a16:creationId xmlns:a16="http://schemas.microsoft.com/office/drawing/2014/main" id="{83C28006-C53E-120B-C9C9-4C44D2B879E4}"/>
              </a:ext>
            </a:extLst>
          </p:cNvPr>
          <p:cNvSpPr txBox="1"/>
          <p:nvPr/>
        </p:nvSpPr>
        <p:spPr>
          <a:xfrm>
            <a:off x="728696" y="5044919"/>
            <a:ext cx="5096934" cy="981423"/>
          </a:xfrm>
          <a:prstGeom prst="rect">
            <a:avLst/>
          </a:prstGeom>
          <a:noFill/>
        </p:spPr>
        <p:txBody>
          <a:bodyPr wrap="square">
            <a:spAutoFit/>
          </a:bodyPr>
          <a:lstStyle/>
          <a:p>
            <a:pPr>
              <a:lnSpc>
                <a:spcPts val="1425"/>
              </a:lnSpc>
              <a:buNone/>
            </a:pPr>
            <a:r>
              <a:rPr lang="en-US" sz="1100" b="0" dirty="0">
                <a:solidFill>
                  <a:srgbClr val="0000FF"/>
                </a:solidFill>
                <a:effectLst/>
                <a:latin typeface="Consolas" panose="020B0609020204030204" pitchFamily="49" charset="0"/>
              </a:rPr>
              <a:t>SELECT</a:t>
            </a:r>
            <a:r>
              <a:rPr lang="en-US" sz="1100" b="0" dirty="0">
                <a:solidFill>
                  <a:srgbClr val="000000"/>
                </a:solidFill>
                <a:effectLst/>
                <a:latin typeface="Consolas" panose="020B0609020204030204" pitchFamily="49" charset="0"/>
              </a:rPr>
              <a:t> DEALSIZE, </a:t>
            </a:r>
            <a:r>
              <a:rPr lang="en-US" sz="1100" b="0" dirty="0">
                <a:solidFill>
                  <a:srgbClr val="863B00"/>
                </a:solidFill>
                <a:effectLst/>
                <a:latin typeface="Consolas" panose="020B0609020204030204" pitchFamily="49" charset="0"/>
              </a:rPr>
              <a:t>SUM</a:t>
            </a:r>
            <a:r>
              <a:rPr lang="en-US" sz="1100" b="0" dirty="0">
                <a:solidFill>
                  <a:srgbClr val="000000"/>
                </a:solidFill>
                <a:effectLst/>
                <a:latin typeface="Consolas" panose="020B0609020204030204" pitchFamily="49" charset="0"/>
              </a:rPr>
              <a:t>(SALES) </a:t>
            </a:r>
            <a:r>
              <a:rPr lang="en-US" sz="1100" b="0" dirty="0">
                <a:solidFill>
                  <a:srgbClr val="0000FF"/>
                </a:solidFill>
                <a:effectLst/>
                <a:latin typeface="Consolas" panose="020B0609020204030204" pitchFamily="49" charset="0"/>
              </a:rPr>
              <a:t>AS</a:t>
            </a:r>
            <a:r>
              <a:rPr lang="en-US" sz="1100" b="0" dirty="0">
                <a:solidFill>
                  <a:srgbClr val="000000"/>
                </a:solidFill>
                <a:effectLst/>
                <a:latin typeface="Consolas" panose="020B0609020204030204" pitchFamily="49" charset="0"/>
              </a:rPr>
              <a:t> </a:t>
            </a:r>
            <a:r>
              <a:rPr lang="en-US" sz="1100" b="0" dirty="0" err="1">
                <a:solidFill>
                  <a:srgbClr val="000000"/>
                </a:solidFill>
                <a:effectLst/>
                <a:latin typeface="Consolas" panose="020B0609020204030204" pitchFamily="49" charset="0"/>
              </a:rPr>
              <a:t>total_sales</a:t>
            </a:r>
            <a:endParaRPr lang="en-US" sz="1100" b="0" dirty="0">
              <a:solidFill>
                <a:srgbClr val="000000"/>
              </a:solidFill>
              <a:effectLst/>
              <a:latin typeface="Consolas" panose="020B0609020204030204" pitchFamily="49" charset="0"/>
            </a:endParaRPr>
          </a:p>
          <a:p>
            <a:pPr>
              <a:lnSpc>
                <a:spcPts val="1425"/>
              </a:lnSpc>
              <a:buNone/>
            </a:pPr>
            <a:r>
              <a:rPr lang="en-US" sz="1100" b="0" dirty="0">
                <a:solidFill>
                  <a:srgbClr val="0000FF"/>
                </a:solidFill>
                <a:effectLst/>
                <a:latin typeface="Consolas" panose="020B0609020204030204" pitchFamily="49" charset="0"/>
              </a:rPr>
              <a:t>FROM</a:t>
            </a:r>
            <a:r>
              <a:rPr lang="en-US" sz="1100" b="0" dirty="0">
                <a:solidFill>
                  <a:srgbClr val="000000"/>
                </a:solidFill>
                <a:effectLst/>
                <a:latin typeface="Consolas" panose="020B0609020204030204" pitchFamily="49" charset="0"/>
              </a:rPr>
              <a:t> </a:t>
            </a:r>
            <a:r>
              <a:rPr lang="en-US" sz="1100" b="0" dirty="0" err="1">
                <a:solidFill>
                  <a:srgbClr val="000000"/>
                </a:solidFill>
                <a:effectLst/>
                <a:latin typeface="Consolas" panose="020B0609020204030204" pitchFamily="49" charset="0"/>
              </a:rPr>
              <a:t>sample_sales</a:t>
            </a:r>
            <a:endParaRPr lang="en-US" sz="1100" b="0" dirty="0">
              <a:solidFill>
                <a:srgbClr val="000000"/>
              </a:solidFill>
              <a:effectLst/>
              <a:latin typeface="Consolas" panose="020B0609020204030204" pitchFamily="49" charset="0"/>
            </a:endParaRPr>
          </a:p>
          <a:p>
            <a:pPr>
              <a:lnSpc>
                <a:spcPts val="1425"/>
              </a:lnSpc>
              <a:buNone/>
            </a:pPr>
            <a:r>
              <a:rPr lang="en-US" sz="1100" b="0" dirty="0">
                <a:solidFill>
                  <a:srgbClr val="0000FF"/>
                </a:solidFill>
                <a:effectLst/>
                <a:latin typeface="Consolas" panose="020B0609020204030204" pitchFamily="49" charset="0"/>
              </a:rPr>
              <a:t>GROUP</a:t>
            </a:r>
            <a:r>
              <a:rPr lang="en-US" sz="1100" b="0" dirty="0">
                <a:solidFill>
                  <a:srgbClr val="000000"/>
                </a:solidFill>
                <a:effectLst/>
                <a:latin typeface="Consolas" panose="020B0609020204030204" pitchFamily="49" charset="0"/>
              </a:rPr>
              <a:t> </a:t>
            </a:r>
            <a:r>
              <a:rPr lang="en-US" sz="1100" b="0" dirty="0">
                <a:solidFill>
                  <a:srgbClr val="0000FF"/>
                </a:solidFill>
                <a:effectLst/>
                <a:latin typeface="Consolas" panose="020B0609020204030204" pitchFamily="49" charset="0"/>
              </a:rPr>
              <a:t>BY</a:t>
            </a:r>
            <a:r>
              <a:rPr lang="en-US" sz="1100" b="0" dirty="0">
                <a:solidFill>
                  <a:srgbClr val="000000"/>
                </a:solidFill>
                <a:effectLst/>
                <a:latin typeface="Consolas" panose="020B0609020204030204" pitchFamily="49" charset="0"/>
              </a:rPr>
              <a:t> DEALSIZE;</a:t>
            </a:r>
          </a:p>
          <a:p>
            <a:pPr>
              <a:lnSpc>
                <a:spcPts val="1425"/>
              </a:lnSpc>
            </a:pPr>
            <a:br>
              <a:rPr lang="en-US" sz="1100" b="0" dirty="0">
                <a:solidFill>
                  <a:srgbClr val="000000"/>
                </a:solidFill>
                <a:effectLst/>
                <a:latin typeface="Consolas" panose="020B0609020204030204" pitchFamily="49" charset="0"/>
              </a:rPr>
            </a:br>
            <a:endParaRPr lang="en-US" sz="1100" b="0" dirty="0">
              <a:solidFill>
                <a:srgbClr val="000000"/>
              </a:solidFill>
              <a:effectLst/>
              <a:latin typeface="Consolas" panose="020B0609020204030204" pitchFamily="49" charset="0"/>
            </a:endParaRPr>
          </a:p>
        </p:txBody>
      </p:sp>
      <p:sp>
        <p:nvSpPr>
          <p:cNvPr id="12" name="Rectangle 2095">
            <a:extLst>
              <a:ext uri="{FF2B5EF4-FFF2-40B4-BE49-F238E27FC236}">
                <a16:creationId xmlns:a16="http://schemas.microsoft.com/office/drawing/2014/main" id="{604B5252-0847-D564-9929-A9DAD82A35CB}"/>
              </a:ext>
            </a:extLst>
          </p:cNvPr>
          <p:cNvSpPr/>
          <p:nvPr/>
        </p:nvSpPr>
        <p:spPr>
          <a:xfrm>
            <a:off x="7181198" y="831658"/>
            <a:ext cx="2394182" cy="553998"/>
          </a:xfrm>
          <a:prstGeom prst="rect">
            <a:avLst/>
          </a:prstGeom>
        </p:spPr>
        <p:txBody>
          <a:bodyPr wrap="none" lIns="0" tIns="0" rIns="0" bIns="0">
            <a:spAutoFit/>
          </a:bodyPr>
          <a:lstStyle/>
          <a:p>
            <a:pPr marL="0"/>
            <a:r>
              <a:rPr lang="en-GB" sz="3600" b="1" dirty="0">
                <a:solidFill>
                  <a:srgbClr val="225B61"/>
                </a:solidFill>
                <a:latin typeface="Segoe Sans Display"/>
              </a:rPr>
              <a:t>Notebooks</a:t>
            </a:r>
            <a:endParaRPr lang="en-GB" sz="3600" b="1" i="0" spc="0" baseline="0" dirty="0">
              <a:solidFill>
                <a:srgbClr val="225B61"/>
              </a:solidFill>
              <a:latin typeface="Segoe Sans Display"/>
            </a:endParaRPr>
          </a:p>
        </p:txBody>
      </p:sp>
      <p:sp>
        <p:nvSpPr>
          <p:cNvPr id="13" name="TextBox 12">
            <a:extLst>
              <a:ext uri="{FF2B5EF4-FFF2-40B4-BE49-F238E27FC236}">
                <a16:creationId xmlns:a16="http://schemas.microsoft.com/office/drawing/2014/main" id="{A8FFF3A0-88D7-E94A-C727-E638EB2ADBE1}"/>
              </a:ext>
            </a:extLst>
          </p:cNvPr>
          <p:cNvSpPr txBox="1"/>
          <p:nvPr/>
        </p:nvSpPr>
        <p:spPr>
          <a:xfrm>
            <a:off x="814265" y="1459352"/>
            <a:ext cx="4722935" cy="584775"/>
          </a:xfrm>
          <a:prstGeom prst="rect">
            <a:avLst/>
          </a:prstGeom>
          <a:noFill/>
        </p:spPr>
        <p:txBody>
          <a:bodyPr wrap="square">
            <a:spAutoFit/>
          </a:bodyPr>
          <a:lstStyle/>
          <a:p>
            <a:pPr algn="l"/>
            <a:r>
              <a:rPr lang="en-US" sz="1600" b="1" dirty="0"/>
              <a:t>-  SQL Query</a:t>
            </a:r>
          </a:p>
          <a:p>
            <a:pPr marL="171450" indent="-171450" algn="l">
              <a:buFontTx/>
              <a:buChar char="-"/>
            </a:pPr>
            <a:r>
              <a:rPr lang="en-US" sz="1600" b="1" dirty="0"/>
              <a:t>Visual Queries</a:t>
            </a:r>
            <a:endParaRPr lang="en-US" sz="1200" b="1" dirty="0"/>
          </a:p>
        </p:txBody>
      </p:sp>
      <p:sp>
        <p:nvSpPr>
          <p:cNvPr id="14" name="TextBox 13">
            <a:extLst>
              <a:ext uri="{FF2B5EF4-FFF2-40B4-BE49-F238E27FC236}">
                <a16:creationId xmlns:a16="http://schemas.microsoft.com/office/drawing/2014/main" id="{D7CDAEDE-3B36-4F72-1022-9204ADC4F237}"/>
              </a:ext>
            </a:extLst>
          </p:cNvPr>
          <p:cNvSpPr txBox="1"/>
          <p:nvPr/>
        </p:nvSpPr>
        <p:spPr>
          <a:xfrm>
            <a:off x="6994932" y="1459351"/>
            <a:ext cx="4722935" cy="584775"/>
          </a:xfrm>
          <a:prstGeom prst="rect">
            <a:avLst/>
          </a:prstGeom>
          <a:noFill/>
        </p:spPr>
        <p:txBody>
          <a:bodyPr wrap="square">
            <a:spAutoFit/>
          </a:bodyPr>
          <a:lstStyle/>
          <a:p>
            <a:pPr marL="171450" indent="-171450" algn="l">
              <a:buFontTx/>
              <a:buChar char="-"/>
            </a:pPr>
            <a:r>
              <a:rPr lang="en-US" sz="1600" b="1" dirty="0" err="1"/>
              <a:t>Pyspark</a:t>
            </a:r>
            <a:endParaRPr lang="en-US" sz="1600" b="1" dirty="0"/>
          </a:p>
          <a:p>
            <a:pPr marL="171450" indent="-171450" algn="l">
              <a:buFontTx/>
              <a:buChar char="-"/>
            </a:pPr>
            <a:r>
              <a:rPr lang="en-US" sz="1600" b="1" dirty="0"/>
              <a:t>Pandas</a:t>
            </a:r>
          </a:p>
        </p:txBody>
      </p:sp>
    </p:spTree>
    <p:extLst>
      <p:ext uri="{BB962C8B-B14F-4D97-AF65-F5344CB8AC3E}">
        <p14:creationId xmlns:p14="http://schemas.microsoft.com/office/powerpoint/2010/main" val="326654964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571D86-989D-46EF-7929-D45DC1EEC032}"/>
            </a:ext>
          </a:extLst>
        </p:cNvPr>
        <p:cNvGrpSpPr/>
        <p:nvPr/>
      </p:nvGrpSpPr>
      <p:grpSpPr>
        <a:xfrm>
          <a:off x="0" y="0"/>
          <a:ext cx="0" cy="0"/>
          <a:chOff x="0" y="0"/>
          <a:chExt cx="0" cy="0"/>
        </a:xfrm>
      </p:grpSpPr>
      <p:sp>
        <p:nvSpPr>
          <p:cNvPr id="61" name="Rectangle 2095">
            <a:extLst>
              <a:ext uri="{FF2B5EF4-FFF2-40B4-BE49-F238E27FC236}">
                <a16:creationId xmlns:a16="http://schemas.microsoft.com/office/drawing/2014/main" id="{5079430A-E756-EFC5-0F02-15B95E2A57A6}"/>
              </a:ext>
            </a:extLst>
          </p:cNvPr>
          <p:cNvSpPr/>
          <p:nvPr/>
        </p:nvSpPr>
        <p:spPr>
          <a:xfrm>
            <a:off x="814265" y="831658"/>
            <a:ext cx="10563469" cy="553998"/>
          </a:xfrm>
          <a:prstGeom prst="rect">
            <a:avLst/>
          </a:prstGeom>
        </p:spPr>
        <p:txBody>
          <a:bodyPr wrap="none" lIns="0" tIns="0" rIns="0" bIns="0">
            <a:spAutoFit/>
          </a:bodyPr>
          <a:lstStyle/>
          <a:p>
            <a:pPr marL="0"/>
            <a:r>
              <a:rPr lang="en-GB" sz="3600" b="1" i="0" spc="0" baseline="0" dirty="0">
                <a:solidFill>
                  <a:srgbClr val="225B61"/>
                </a:solidFill>
                <a:latin typeface="Segoe Sans Display"/>
              </a:rPr>
              <a:t>Power BI: The bridge between data and decisions</a:t>
            </a:r>
          </a:p>
        </p:txBody>
      </p:sp>
      <p:grpSp>
        <p:nvGrpSpPr>
          <p:cNvPr id="83" name="Group 82">
            <a:extLst>
              <a:ext uri="{FF2B5EF4-FFF2-40B4-BE49-F238E27FC236}">
                <a16:creationId xmlns:a16="http://schemas.microsoft.com/office/drawing/2014/main" id="{89514C26-9832-326E-BC98-1FA333329130}"/>
              </a:ext>
            </a:extLst>
          </p:cNvPr>
          <p:cNvGrpSpPr/>
          <p:nvPr/>
        </p:nvGrpSpPr>
        <p:grpSpPr>
          <a:xfrm>
            <a:off x="447726" y="1592635"/>
            <a:ext cx="10991087" cy="4997723"/>
            <a:chOff x="306324" y="1319258"/>
            <a:chExt cx="10991087" cy="4997723"/>
          </a:xfrm>
        </p:grpSpPr>
        <p:pic>
          <p:nvPicPr>
            <p:cNvPr id="2" name="Picture 447">
              <a:extLst>
                <a:ext uri="{FF2B5EF4-FFF2-40B4-BE49-F238E27FC236}">
                  <a16:creationId xmlns:a16="http://schemas.microsoft.com/office/drawing/2014/main" id="{1FD00290-40FF-4EBC-1B72-1C139F4BE1EF}"/>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a:xfrm>
              <a:off x="306324" y="2024736"/>
              <a:ext cx="287235" cy="287807"/>
            </a:xfrm>
            <a:prstGeom prst="rect">
              <a:avLst/>
            </a:prstGeom>
            <a:noFill/>
          </p:spPr>
        </p:pic>
        <p:sp>
          <p:nvSpPr>
            <p:cNvPr id="3" name="Freeform 2038">
              <a:extLst>
                <a:ext uri="{FF2B5EF4-FFF2-40B4-BE49-F238E27FC236}">
                  <a16:creationId xmlns:a16="http://schemas.microsoft.com/office/drawing/2014/main" id="{84867D86-9892-C79C-78B7-950EBFDB757B}"/>
                </a:ext>
              </a:extLst>
            </p:cNvPr>
            <p:cNvSpPr/>
            <p:nvPr/>
          </p:nvSpPr>
          <p:spPr>
            <a:xfrm>
              <a:off x="400811" y="2648712"/>
              <a:ext cx="2859024" cy="2855977"/>
            </a:xfrm>
            <a:custGeom>
              <a:avLst/>
              <a:gdLst/>
              <a:ahLst/>
              <a:cxnLst/>
              <a:rect l="0" t="0" r="0" b="0"/>
              <a:pathLst>
                <a:path w="2859024" h="2855977">
                  <a:moveTo>
                    <a:pt x="0" y="2855977"/>
                  </a:moveTo>
                  <a:lnTo>
                    <a:pt x="2859024" y="2855977"/>
                  </a:lnTo>
                  <a:lnTo>
                    <a:pt x="2859024" y="0"/>
                  </a:lnTo>
                  <a:lnTo>
                    <a:pt x="0" y="0"/>
                  </a:lnTo>
                  <a:lnTo>
                    <a:pt x="0" y="2855977"/>
                  </a:lnTo>
                  <a:close/>
                </a:path>
              </a:pathLst>
            </a:custGeom>
            <a:noFill/>
            <a:ln w="1778" cap="flat" cmpd="sng">
              <a:solidFill>
                <a:srgbClr val="000000">
                  <a:alpha val="0"/>
                </a:srgbClr>
              </a:solidFill>
              <a:miter lim="127000"/>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pic>
          <p:nvPicPr>
            <p:cNvPr id="4" name="Picture 2039">
              <a:extLst>
                <a:ext uri="{FF2B5EF4-FFF2-40B4-BE49-F238E27FC236}">
                  <a16:creationId xmlns:a16="http://schemas.microsoft.com/office/drawing/2014/main" id="{7DAE3264-0078-B3B7-D4FF-E13BBE2C233A}"/>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a:xfrm>
              <a:off x="894791" y="2649980"/>
              <a:ext cx="538281" cy="333250"/>
            </a:xfrm>
            <a:prstGeom prst="rect">
              <a:avLst/>
            </a:prstGeom>
            <a:noFill/>
          </p:spPr>
        </p:pic>
        <p:pic>
          <p:nvPicPr>
            <p:cNvPr id="5" name="Picture 2040">
              <a:extLst>
                <a:ext uri="{FF2B5EF4-FFF2-40B4-BE49-F238E27FC236}">
                  <a16:creationId xmlns:a16="http://schemas.microsoft.com/office/drawing/2014/main" id="{B8292BFF-222A-C3AB-2F3B-357B42DE6081}"/>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a:xfrm>
              <a:off x="888441" y="4572735"/>
              <a:ext cx="552651" cy="441638"/>
            </a:xfrm>
            <a:prstGeom prst="rect">
              <a:avLst/>
            </a:prstGeom>
            <a:noFill/>
          </p:spPr>
        </p:pic>
        <p:pic>
          <p:nvPicPr>
            <p:cNvPr id="6" name="Picture 2041">
              <a:extLst>
                <a:ext uri="{FF2B5EF4-FFF2-40B4-BE49-F238E27FC236}">
                  <a16:creationId xmlns:a16="http://schemas.microsoft.com/office/drawing/2014/main" id="{45E9B927-2157-C8CB-6E6C-CE971709D70D}"/>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a:xfrm>
              <a:off x="2676270" y="3844672"/>
              <a:ext cx="489458" cy="215923"/>
            </a:xfrm>
            <a:prstGeom prst="rect">
              <a:avLst/>
            </a:prstGeom>
            <a:noFill/>
          </p:spPr>
        </p:pic>
        <p:sp>
          <p:nvSpPr>
            <p:cNvPr id="7" name="Freeform 2042">
              <a:extLst>
                <a:ext uri="{FF2B5EF4-FFF2-40B4-BE49-F238E27FC236}">
                  <a16:creationId xmlns:a16="http://schemas.microsoft.com/office/drawing/2014/main" id="{04939101-2BE6-EB9F-2CF4-D59DB965FE40}"/>
                </a:ext>
              </a:extLst>
            </p:cNvPr>
            <p:cNvSpPr/>
            <p:nvPr/>
          </p:nvSpPr>
          <p:spPr>
            <a:xfrm>
              <a:off x="2085848" y="2829434"/>
              <a:ext cx="914272" cy="1121537"/>
            </a:xfrm>
            <a:custGeom>
              <a:avLst/>
              <a:gdLst/>
              <a:ahLst/>
              <a:cxnLst/>
              <a:rect l="0" t="0" r="0" b="0"/>
              <a:pathLst>
                <a:path w="914272" h="1121537">
                  <a:moveTo>
                    <a:pt x="0" y="0"/>
                  </a:moveTo>
                  <a:lnTo>
                    <a:pt x="618490" y="0"/>
                  </a:lnTo>
                  <a:lnTo>
                    <a:pt x="618490" y="1121537"/>
                  </a:lnTo>
                  <a:lnTo>
                    <a:pt x="914272" y="1121537"/>
                  </a:lnTo>
                </a:path>
              </a:pathLst>
            </a:custGeom>
            <a:noFill/>
            <a:ln w="31750" cap="rnd" cmpd="sng">
              <a:solidFill>
                <a:srgbClr val="8661C5">
                  <a:alpha val="100000"/>
                </a:srgbClr>
              </a:solidFill>
              <a:round/>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8" name="Freeform 2043">
              <a:extLst>
                <a:ext uri="{FF2B5EF4-FFF2-40B4-BE49-F238E27FC236}">
                  <a16:creationId xmlns:a16="http://schemas.microsoft.com/office/drawing/2014/main" id="{3ABF7C08-A28E-F28F-42B2-90E62E05997D}"/>
                </a:ext>
              </a:extLst>
            </p:cNvPr>
            <p:cNvSpPr/>
            <p:nvPr/>
          </p:nvSpPr>
          <p:spPr>
            <a:xfrm>
              <a:off x="2092070" y="3952240"/>
              <a:ext cx="914274" cy="1121537"/>
            </a:xfrm>
            <a:custGeom>
              <a:avLst/>
              <a:gdLst/>
              <a:ahLst/>
              <a:cxnLst/>
              <a:rect l="0" t="0" r="0" b="0"/>
              <a:pathLst>
                <a:path w="914274" h="1121537">
                  <a:moveTo>
                    <a:pt x="0" y="1121537"/>
                  </a:moveTo>
                  <a:lnTo>
                    <a:pt x="613919" y="1121537"/>
                  </a:lnTo>
                  <a:lnTo>
                    <a:pt x="613919" y="0"/>
                  </a:lnTo>
                  <a:lnTo>
                    <a:pt x="914274" y="0"/>
                  </a:lnTo>
                </a:path>
              </a:pathLst>
            </a:custGeom>
            <a:noFill/>
            <a:ln w="31750" cap="rnd" cmpd="sng">
              <a:solidFill>
                <a:srgbClr val="8661C5">
                  <a:alpha val="100000"/>
                </a:srgbClr>
              </a:solidFill>
              <a:round/>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pic>
          <p:nvPicPr>
            <p:cNvPr id="10" name="Picture 1756">
              <a:extLst>
                <a:ext uri="{FF2B5EF4-FFF2-40B4-BE49-F238E27FC236}">
                  <a16:creationId xmlns:a16="http://schemas.microsoft.com/office/drawing/2014/main" id="{9C46DE9B-98EE-389D-7BBB-4A5486820F79}"/>
                </a:ext>
              </a:extLst>
            </p:cNvPr>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a:xfrm>
              <a:off x="4664455" y="1631798"/>
              <a:ext cx="287807" cy="287807"/>
            </a:xfrm>
            <a:prstGeom prst="rect">
              <a:avLst/>
            </a:prstGeom>
            <a:noFill/>
          </p:spPr>
        </p:pic>
        <p:sp>
          <p:nvSpPr>
            <p:cNvPr id="11" name="Freeform 2045">
              <a:extLst>
                <a:ext uri="{FF2B5EF4-FFF2-40B4-BE49-F238E27FC236}">
                  <a16:creationId xmlns:a16="http://schemas.microsoft.com/office/drawing/2014/main" id="{B77124BF-763E-73AE-2A20-6E32AB6BA0A2}"/>
                </a:ext>
              </a:extLst>
            </p:cNvPr>
            <p:cNvSpPr/>
            <p:nvPr/>
          </p:nvSpPr>
          <p:spPr>
            <a:xfrm>
              <a:off x="3078479" y="1999489"/>
              <a:ext cx="5649468" cy="3945636"/>
            </a:xfrm>
            <a:custGeom>
              <a:avLst/>
              <a:gdLst/>
              <a:ahLst/>
              <a:cxnLst/>
              <a:rect l="0" t="0" r="0" b="0"/>
              <a:pathLst>
                <a:path w="5649468" h="3945636">
                  <a:moveTo>
                    <a:pt x="0" y="3945636"/>
                  </a:moveTo>
                  <a:lnTo>
                    <a:pt x="5649468" y="3945636"/>
                  </a:lnTo>
                  <a:lnTo>
                    <a:pt x="5649468" y="0"/>
                  </a:lnTo>
                  <a:lnTo>
                    <a:pt x="0" y="0"/>
                  </a:lnTo>
                  <a:lnTo>
                    <a:pt x="0" y="3945636"/>
                  </a:lnTo>
                  <a:close/>
                </a:path>
              </a:pathLst>
            </a:custGeom>
            <a:noFill/>
            <a:ln w="1778" cap="flat" cmpd="sng">
              <a:solidFill>
                <a:srgbClr val="000000">
                  <a:alpha val="0"/>
                </a:srgbClr>
              </a:solidFill>
              <a:miter lim="127000"/>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pic>
          <p:nvPicPr>
            <p:cNvPr id="12" name="Picture 2046">
              <a:extLst>
                <a:ext uri="{FF2B5EF4-FFF2-40B4-BE49-F238E27FC236}">
                  <a16:creationId xmlns:a16="http://schemas.microsoft.com/office/drawing/2014/main" id="{8318CF2F-A61F-7BB8-4778-7DC7DE187EA5}"/>
                </a:ext>
              </a:extLst>
            </p:cNvPr>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a:xfrm>
              <a:off x="3269996" y="1985265"/>
              <a:ext cx="5467603" cy="3969511"/>
            </a:xfrm>
            <a:prstGeom prst="rect">
              <a:avLst/>
            </a:prstGeom>
            <a:noFill/>
          </p:spPr>
        </p:pic>
        <p:pic>
          <p:nvPicPr>
            <p:cNvPr id="13" name="Picture 2047">
              <a:extLst>
                <a:ext uri="{FF2B5EF4-FFF2-40B4-BE49-F238E27FC236}">
                  <a16:creationId xmlns:a16="http://schemas.microsoft.com/office/drawing/2014/main" id="{6A5AE8D5-8231-F15C-E706-E2BDB6B6050A}"/>
                </a:ext>
              </a:extLst>
            </p:cNvPr>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a:xfrm>
              <a:off x="3289300" y="2019300"/>
              <a:ext cx="5372100" cy="3860800"/>
            </a:xfrm>
            <a:prstGeom prst="rect">
              <a:avLst/>
            </a:prstGeom>
            <a:noFill/>
          </p:spPr>
        </p:pic>
        <p:pic>
          <p:nvPicPr>
            <p:cNvPr id="14" name="Picture 2048">
              <a:extLst>
                <a:ext uri="{FF2B5EF4-FFF2-40B4-BE49-F238E27FC236}">
                  <a16:creationId xmlns:a16="http://schemas.microsoft.com/office/drawing/2014/main" id="{59383FBB-E7C1-2574-DB35-31A60AC3E81E}"/>
                </a:ext>
              </a:extLst>
            </p:cNvPr>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a:xfrm>
              <a:off x="3604259" y="3163723"/>
              <a:ext cx="1056589" cy="1056741"/>
            </a:xfrm>
            <a:prstGeom prst="rect">
              <a:avLst/>
            </a:prstGeom>
            <a:noFill/>
          </p:spPr>
        </p:pic>
        <p:sp>
          <p:nvSpPr>
            <p:cNvPr id="15" name="Freeform 2049">
              <a:extLst>
                <a:ext uri="{FF2B5EF4-FFF2-40B4-BE49-F238E27FC236}">
                  <a16:creationId xmlns:a16="http://schemas.microsoft.com/office/drawing/2014/main" id="{C3EFA295-DAF5-C558-FC5C-3A3CBB4DB562}"/>
                </a:ext>
              </a:extLst>
            </p:cNvPr>
            <p:cNvSpPr/>
            <p:nvPr/>
          </p:nvSpPr>
          <p:spPr>
            <a:xfrm>
              <a:off x="5097779" y="2535937"/>
              <a:ext cx="525780" cy="384048"/>
            </a:xfrm>
            <a:custGeom>
              <a:avLst/>
              <a:gdLst/>
              <a:ahLst/>
              <a:cxnLst/>
              <a:rect l="0" t="0" r="0" b="0"/>
              <a:pathLst>
                <a:path w="525780" h="384048">
                  <a:moveTo>
                    <a:pt x="0" y="384048"/>
                  </a:moveTo>
                  <a:lnTo>
                    <a:pt x="525780" y="384048"/>
                  </a:lnTo>
                  <a:lnTo>
                    <a:pt x="525780" y="0"/>
                  </a:lnTo>
                  <a:lnTo>
                    <a:pt x="0" y="0"/>
                  </a:lnTo>
                  <a:lnTo>
                    <a:pt x="0" y="384048"/>
                  </a:lnTo>
                  <a:close/>
                </a:path>
              </a:pathLst>
            </a:custGeom>
            <a:noFill/>
            <a:ln w="1778" cap="flat" cmpd="sng">
              <a:solidFill>
                <a:srgbClr val="000000">
                  <a:alpha val="0"/>
                </a:srgbClr>
              </a:solidFill>
              <a:miter lim="127000"/>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16" name="Freeform 2050">
              <a:extLst>
                <a:ext uri="{FF2B5EF4-FFF2-40B4-BE49-F238E27FC236}">
                  <a16:creationId xmlns:a16="http://schemas.microsoft.com/office/drawing/2014/main" id="{0BED55E8-DE66-237A-0E88-5E634DF178B1}"/>
                </a:ext>
              </a:extLst>
            </p:cNvPr>
            <p:cNvSpPr/>
            <p:nvPr/>
          </p:nvSpPr>
          <p:spPr>
            <a:xfrm>
              <a:off x="5106289" y="2545080"/>
              <a:ext cx="210946" cy="207645"/>
            </a:xfrm>
            <a:custGeom>
              <a:avLst/>
              <a:gdLst/>
              <a:ahLst/>
              <a:cxnLst/>
              <a:rect l="0" t="0" r="0" b="0"/>
              <a:pathLst>
                <a:path w="210946" h="207645">
                  <a:moveTo>
                    <a:pt x="0" y="103760"/>
                  </a:moveTo>
                  <a:cubicBezTo>
                    <a:pt x="0" y="46482"/>
                    <a:pt x="47244" y="0"/>
                    <a:pt x="105409" y="0"/>
                  </a:cubicBezTo>
                  <a:cubicBezTo>
                    <a:pt x="163702" y="0"/>
                    <a:pt x="210946" y="46482"/>
                    <a:pt x="210946" y="103760"/>
                  </a:cubicBezTo>
                  <a:cubicBezTo>
                    <a:pt x="210946" y="161163"/>
                    <a:pt x="163702" y="207645"/>
                    <a:pt x="105409" y="207645"/>
                  </a:cubicBezTo>
                  <a:cubicBezTo>
                    <a:pt x="47244" y="207645"/>
                    <a:pt x="0" y="161163"/>
                    <a:pt x="0" y="103760"/>
                  </a:cubicBezTo>
                  <a:close/>
                  <a:moveTo>
                    <a:pt x="-897129" y="4312920"/>
                  </a:moveTo>
                </a:path>
              </a:pathLst>
            </a:custGeom>
            <a:noFill/>
            <a:ln w="15875" cap="flat" cmpd="sng">
              <a:solidFill>
                <a:srgbClr val="B9DCD2">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17" name="Freeform 2051">
              <a:extLst>
                <a:ext uri="{FF2B5EF4-FFF2-40B4-BE49-F238E27FC236}">
                  <a16:creationId xmlns:a16="http://schemas.microsoft.com/office/drawing/2014/main" id="{950F3C78-F061-1798-D851-812552FAC130}"/>
                </a:ext>
              </a:extLst>
            </p:cNvPr>
            <p:cNvSpPr/>
            <p:nvPr/>
          </p:nvSpPr>
          <p:spPr>
            <a:xfrm>
              <a:off x="5212334" y="2593848"/>
              <a:ext cx="39877" cy="92456"/>
            </a:xfrm>
            <a:custGeom>
              <a:avLst/>
              <a:gdLst/>
              <a:ahLst/>
              <a:cxnLst/>
              <a:rect l="0" t="0" r="0" b="0"/>
              <a:pathLst>
                <a:path w="39877" h="92456">
                  <a:moveTo>
                    <a:pt x="0" y="0"/>
                  </a:moveTo>
                  <a:lnTo>
                    <a:pt x="0" y="58929"/>
                  </a:lnTo>
                  <a:lnTo>
                    <a:pt x="39877" y="92456"/>
                  </a:lnTo>
                </a:path>
              </a:pathLst>
            </a:custGeom>
            <a:noFill/>
            <a:ln w="15875" cap="flat" cmpd="sng">
              <a:solidFill>
                <a:srgbClr val="B9DCD2">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18" name="Freeform 2052">
              <a:extLst>
                <a:ext uri="{FF2B5EF4-FFF2-40B4-BE49-F238E27FC236}">
                  <a16:creationId xmlns:a16="http://schemas.microsoft.com/office/drawing/2014/main" id="{B6041CDF-3E21-51CB-FC2F-3C5FBFE7ACCA}"/>
                </a:ext>
              </a:extLst>
            </p:cNvPr>
            <p:cNvSpPr/>
            <p:nvPr/>
          </p:nvSpPr>
          <p:spPr>
            <a:xfrm>
              <a:off x="5252211" y="2911603"/>
              <a:ext cx="362712" cy="0"/>
            </a:xfrm>
            <a:custGeom>
              <a:avLst/>
              <a:gdLst/>
              <a:ahLst/>
              <a:cxnLst/>
              <a:rect l="0" t="0" r="0" b="0"/>
              <a:pathLst>
                <a:path w="362712">
                  <a:moveTo>
                    <a:pt x="0" y="0"/>
                  </a:moveTo>
                  <a:lnTo>
                    <a:pt x="362712" y="0"/>
                  </a:lnTo>
                </a:path>
              </a:pathLst>
            </a:custGeom>
            <a:noFill/>
            <a:ln w="15875" cap="flat" cmpd="sng">
              <a:solidFill>
                <a:srgbClr val="B9DCD2">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19" name="Freeform 2053">
              <a:extLst>
                <a:ext uri="{FF2B5EF4-FFF2-40B4-BE49-F238E27FC236}">
                  <a16:creationId xmlns:a16="http://schemas.microsoft.com/office/drawing/2014/main" id="{64DFD044-8BFA-8790-CBCA-C0528A92786F}"/>
                </a:ext>
              </a:extLst>
            </p:cNvPr>
            <p:cNvSpPr/>
            <p:nvPr/>
          </p:nvSpPr>
          <p:spPr>
            <a:xfrm>
              <a:off x="5260213" y="2778896"/>
              <a:ext cx="52462" cy="88764"/>
            </a:xfrm>
            <a:custGeom>
              <a:avLst/>
              <a:gdLst/>
              <a:ahLst/>
              <a:cxnLst/>
              <a:rect l="0" t="0" r="0" b="0"/>
              <a:pathLst>
                <a:path w="52462" h="88764">
                  <a:moveTo>
                    <a:pt x="0" y="88764"/>
                  </a:moveTo>
                  <a:lnTo>
                    <a:pt x="52462" y="88764"/>
                  </a:lnTo>
                  <a:lnTo>
                    <a:pt x="52462" y="0"/>
                  </a:lnTo>
                  <a:lnTo>
                    <a:pt x="0" y="0"/>
                  </a:lnTo>
                  <a:lnTo>
                    <a:pt x="0" y="88764"/>
                  </a:lnTo>
                  <a:close/>
                </a:path>
              </a:pathLst>
            </a:custGeom>
            <a:noFill/>
            <a:ln w="15875" cap="flat" cmpd="sng">
              <a:solidFill>
                <a:srgbClr val="B9DCD2">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20" name="Freeform 2054">
              <a:extLst>
                <a:ext uri="{FF2B5EF4-FFF2-40B4-BE49-F238E27FC236}">
                  <a16:creationId xmlns:a16="http://schemas.microsoft.com/office/drawing/2014/main" id="{BB823D36-963E-AE6F-A078-97EEE494A697}"/>
                </a:ext>
              </a:extLst>
            </p:cNvPr>
            <p:cNvSpPr/>
            <p:nvPr/>
          </p:nvSpPr>
          <p:spPr>
            <a:xfrm>
              <a:off x="5355971" y="2716289"/>
              <a:ext cx="52462" cy="151371"/>
            </a:xfrm>
            <a:custGeom>
              <a:avLst/>
              <a:gdLst/>
              <a:ahLst/>
              <a:cxnLst/>
              <a:rect l="0" t="0" r="0" b="0"/>
              <a:pathLst>
                <a:path w="52462" h="151371">
                  <a:moveTo>
                    <a:pt x="0" y="151371"/>
                  </a:moveTo>
                  <a:lnTo>
                    <a:pt x="52462" y="151371"/>
                  </a:lnTo>
                  <a:lnTo>
                    <a:pt x="52462" y="0"/>
                  </a:lnTo>
                  <a:lnTo>
                    <a:pt x="0" y="0"/>
                  </a:lnTo>
                  <a:lnTo>
                    <a:pt x="0" y="151371"/>
                  </a:lnTo>
                  <a:close/>
                </a:path>
              </a:pathLst>
            </a:custGeom>
            <a:noFill/>
            <a:ln w="15875" cap="flat" cmpd="sng">
              <a:solidFill>
                <a:srgbClr val="B9DCD2">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21" name="Freeform 2055">
              <a:extLst>
                <a:ext uri="{FF2B5EF4-FFF2-40B4-BE49-F238E27FC236}">
                  <a16:creationId xmlns:a16="http://schemas.microsoft.com/office/drawing/2014/main" id="{C5E2657B-EFA4-8886-62A2-D4552D4141B5}"/>
                </a:ext>
              </a:extLst>
            </p:cNvPr>
            <p:cNvSpPr/>
            <p:nvPr/>
          </p:nvSpPr>
          <p:spPr>
            <a:xfrm>
              <a:off x="5451855" y="2749930"/>
              <a:ext cx="52463" cy="117730"/>
            </a:xfrm>
            <a:custGeom>
              <a:avLst/>
              <a:gdLst/>
              <a:ahLst/>
              <a:cxnLst/>
              <a:rect l="0" t="0" r="0" b="0"/>
              <a:pathLst>
                <a:path w="52463" h="117730">
                  <a:moveTo>
                    <a:pt x="0" y="117730"/>
                  </a:moveTo>
                  <a:lnTo>
                    <a:pt x="52463" y="117730"/>
                  </a:lnTo>
                  <a:lnTo>
                    <a:pt x="52463" y="0"/>
                  </a:lnTo>
                  <a:lnTo>
                    <a:pt x="0" y="0"/>
                  </a:lnTo>
                  <a:lnTo>
                    <a:pt x="0" y="117730"/>
                  </a:lnTo>
                  <a:close/>
                </a:path>
              </a:pathLst>
            </a:custGeom>
            <a:noFill/>
            <a:ln w="15875" cap="flat" cmpd="sng">
              <a:solidFill>
                <a:srgbClr val="B9DCD2">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22" name="Freeform 2056">
              <a:extLst>
                <a:ext uri="{FF2B5EF4-FFF2-40B4-BE49-F238E27FC236}">
                  <a16:creationId xmlns:a16="http://schemas.microsoft.com/office/drawing/2014/main" id="{8714A6FA-C0B9-3BF3-619A-DD7D5590EFAA}"/>
                </a:ext>
              </a:extLst>
            </p:cNvPr>
            <p:cNvSpPr/>
            <p:nvPr/>
          </p:nvSpPr>
          <p:spPr>
            <a:xfrm>
              <a:off x="5547614" y="2672372"/>
              <a:ext cx="52462" cy="195288"/>
            </a:xfrm>
            <a:custGeom>
              <a:avLst/>
              <a:gdLst/>
              <a:ahLst/>
              <a:cxnLst/>
              <a:rect l="0" t="0" r="0" b="0"/>
              <a:pathLst>
                <a:path w="52462" h="195288">
                  <a:moveTo>
                    <a:pt x="0" y="195288"/>
                  </a:moveTo>
                  <a:lnTo>
                    <a:pt x="52462" y="195288"/>
                  </a:lnTo>
                  <a:lnTo>
                    <a:pt x="52462" y="0"/>
                  </a:lnTo>
                  <a:lnTo>
                    <a:pt x="0" y="0"/>
                  </a:lnTo>
                  <a:lnTo>
                    <a:pt x="0" y="195288"/>
                  </a:lnTo>
                  <a:close/>
                </a:path>
              </a:pathLst>
            </a:custGeom>
            <a:noFill/>
            <a:ln w="15875" cap="flat" cmpd="sng">
              <a:solidFill>
                <a:srgbClr val="B9DCD2">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23" name="Freeform 2057">
              <a:extLst>
                <a:ext uri="{FF2B5EF4-FFF2-40B4-BE49-F238E27FC236}">
                  <a16:creationId xmlns:a16="http://schemas.microsoft.com/office/drawing/2014/main" id="{9AFEBB58-A272-CCC0-C826-B66F5FFE213C}"/>
                </a:ext>
              </a:extLst>
            </p:cNvPr>
            <p:cNvSpPr/>
            <p:nvPr/>
          </p:nvSpPr>
          <p:spPr>
            <a:xfrm>
              <a:off x="5114544" y="3364993"/>
              <a:ext cx="492251" cy="333756"/>
            </a:xfrm>
            <a:custGeom>
              <a:avLst/>
              <a:gdLst/>
              <a:ahLst/>
              <a:cxnLst/>
              <a:rect l="0" t="0" r="0" b="0"/>
              <a:pathLst>
                <a:path w="492251" h="333756">
                  <a:moveTo>
                    <a:pt x="0" y="333756"/>
                  </a:moveTo>
                  <a:lnTo>
                    <a:pt x="492251" y="333756"/>
                  </a:lnTo>
                  <a:lnTo>
                    <a:pt x="492251" y="0"/>
                  </a:lnTo>
                  <a:lnTo>
                    <a:pt x="0" y="0"/>
                  </a:lnTo>
                  <a:lnTo>
                    <a:pt x="0" y="333756"/>
                  </a:lnTo>
                  <a:close/>
                </a:path>
              </a:pathLst>
            </a:custGeom>
            <a:noFill/>
            <a:ln w="1778" cap="flat" cmpd="sng">
              <a:solidFill>
                <a:srgbClr val="000000">
                  <a:alpha val="0"/>
                </a:srgbClr>
              </a:solidFill>
              <a:miter lim="101600"/>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24" name="Freeform 2058">
              <a:extLst>
                <a:ext uri="{FF2B5EF4-FFF2-40B4-BE49-F238E27FC236}">
                  <a16:creationId xmlns:a16="http://schemas.microsoft.com/office/drawing/2014/main" id="{FEFD3091-2793-2AFC-61D4-FE9AEE761C0C}"/>
                </a:ext>
              </a:extLst>
            </p:cNvPr>
            <p:cNvSpPr/>
            <p:nvPr/>
          </p:nvSpPr>
          <p:spPr>
            <a:xfrm>
              <a:off x="5125211" y="3419603"/>
              <a:ext cx="470662" cy="270764"/>
            </a:xfrm>
            <a:custGeom>
              <a:avLst/>
              <a:gdLst/>
              <a:ahLst/>
              <a:cxnLst/>
              <a:rect l="0" t="0" r="0" b="0"/>
              <a:pathLst>
                <a:path w="470662" h="270764">
                  <a:moveTo>
                    <a:pt x="304419" y="0"/>
                  </a:moveTo>
                  <a:lnTo>
                    <a:pt x="414529" y="0"/>
                  </a:lnTo>
                  <a:lnTo>
                    <a:pt x="470662" y="270764"/>
                  </a:lnTo>
                  <a:lnTo>
                    <a:pt x="0" y="270764"/>
                  </a:lnTo>
                  <a:lnTo>
                    <a:pt x="51817" y="0"/>
                  </a:lnTo>
                  <a:lnTo>
                    <a:pt x="157608" y="0"/>
                  </a:lnTo>
                </a:path>
              </a:pathLst>
            </a:custGeom>
            <a:noFill/>
            <a:ln w="15875" cap="flat" cmpd="sng">
              <a:solidFill>
                <a:srgbClr val="B9DCD2">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25" name="Freeform 2059">
              <a:extLst>
                <a:ext uri="{FF2B5EF4-FFF2-40B4-BE49-F238E27FC236}">
                  <a16:creationId xmlns:a16="http://schemas.microsoft.com/office/drawing/2014/main" id="{1A3C6BD6-8A1B-0A2D-A70E-5E3B560D4873}"/>
                </a:ext>
              </a:extLst>
            </p:cNvPr>
            <p:cNvSpPr/>
            <p:nvPr/>
          </p:nvSpPr>
          <p:spPr>
            <a:xfrm>
              <a:off x="5213730" y="3375406"/>
              <a:ext cx="338964" cy="106173"/>
            </a:xfrm>
            <a:custGeom>
              <a:avLst/>
              <a:gdLst/>
              <a:ahLst/>
              <a:cxnLst/>
              <a:rect l="0" t="0" r="0" b="0"/>
              <a:pathLst>
                <a:path w="338964" h="106173">
                  <a:moveTo>
                    <a:pt x="0" y="102616"/>
                  </a:moveTo>
                  <a:lnTo>
                    <a:pt x="86360" y="30099"/>
                  </a:lnTo>
                  <a:lnTo>
                    <a:pt x="105791" y="44197"/>
                  </a:lnTo>
                  <a:lnTo>
                    <a:pt x="159766" y="0"/>
                  </a:lnTo>
                  <a:lnTo>
                    <a:pt x="289306" y="106173"/>
                  </a:lnTo>
                  <a:lnTo>
                    <a:pt x="338964" y="106173"/>
                  </a:lnTo>
                </a:path>
              </a:pathLst>
            </a:custGeom>
            <a:noFill/>
            <a:ln w="15875" cap="flat" cmpd="sng">
              <a:solidFill>
                <a:srgbClr val="B9DCD2">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26" name="Freeform 2060">
              <a:extLst>
                <a:ext uri="{FF2B5EF4-FFF2-40B4-BE49-F238E27FC236}">
                  <a16:creationId xmlns:a16="http://schemas.microsoft.com/office/drawing/2014/main" id="{15C9BD88-A30D-6513-1D48-41288867DDC2}"/>
                </a:ext>
              </a:extLst>
            </p:cNvPr>
            <p:cNvSpPr/>
            <p:nvPr/>
          </p:nvSpPr>
          <p:spPr>
            <a:xfrm>
              <a:off x="5161915" y="3451479"/>
              <a:ext cx="429640" cy="233554"/>
            </a:xfrm>
            <a:custGeom>
              <a:avLst/>
              <a:gdLst/>
              <a:ahLst/>
              <a:cxnLst/>
              <a:rect l="0" t="0" r="0" b="0"/>
              <a:pathLst>
                <a:path w="429640" h="233554">
                  <a:moveTo>
                    <a:pt x="0" y="26417"/>
                  </a:moveTo>
                  <a:cubicBezTo>
                    <a:pt x="0" y="26417"/>
                    <a:pt x="115443" y="0"/>
                    <a:pt x="101600" y="101727"/>
                  </a:cubicBezTo>
                  <a:cubicBezTo>
                    <a:pt x="97027" y="135637"/>
                    <a:pt x="133985" y="161926"/>
                    <a:pt x="175513" y="161926"/>
                  </a:cubicBezTo>
                  <a:cubicBezTo>
                    <a:pt x="217169" y="161926"/>
                    <a:pt x="254126" y="135637"/>
                    <a:pt x="254126" y="101727"/>
                  </a:cubicBezTo>
                  <a:cubicBezTo>
                    <a:pt x="254126" y="97918"/>
                    <a:pt x="254126" y="97918"/>
                    <a:pt x="254126" y="97918"/>
                  </a:cubicBezTo>
                  <a:cubicBezTo>
                    <a:pt x="254126" y="82931"/>
                    <a:pt x="267969" y="71629"/>
                    <a:pt x="286512" y="71629"/>
                  </a:cubicBezTo>
                  <a:cubicBezTo>
                    <a:pt x="304926" y="71629"/>
                    <a:pt x="318769" y="82931"/>
                    <a:pt x="318769" y="97918"/>
                  </a:cubicBezTo>
                  <a:cubicBezTo>
                    <a:pt x="318769" y="97918"/>
                    <a:pt x="318769" y="97918"/>
                    <a:pt x="318769" y="97918"/>
                  </a:cubicBezTo>
                  <a:cubicBezTo>
                    <a:pt x="318769" y="97918"/>
                    <a:pt x="304926" y="218441"/>
                    <a:pt x="429640" y="233554"/>
                  </a:cubicBezTo>
                </a:path>
              </a:pathLst>
            </a:custGeom>
            <a:noFill/>
            <a:ln w="15875" cap="flat" cmpd="sng">
              <a:solidFill>
                <a:srgbClr val="B9DCD2">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27" name="Freeform 2061">
              <a:extLst>
                <a:ext uri="{FF2B5EF4-FFF2-40B4-BE49-F238E27FC236}">
                  <a16:creationId xmlns:a16="http://schemas.microsoft.com/office/drawing/2014/main" id="{886EBE65-A56C-397A-E8F1-95D02646F25A}"/>
                </a:ext>
              </a:extLst>
            </p:cNvPr>
            <p:cNvSpPr/>
            <p:nvPr/>
          </p:nvSpPr>
          <p:spPr>
            <a:xfrm>
              <a:off x="5058283" y="4175761"/>
              <a:ext cx="604646" cy="405384"/>
            </a:xfrm>
            <a:custGeom>
              <a:avLst/>
              <a:gdLst/>
              <a:ahLst/>
              <a:cxnLst/>
              <a:rect l="0" t="0" r="0" b="0"/>
              <a:pathLst>
                <a:path w="604646" h="405384">
                  <a:moveTo>
                    <a:pt x="496062" y="207517"/>
                  </a:moveTo>
                  <a:cubicBezTo>
                    <a:pt x="496062" y="193801"/>
                    <a:pt x="506983" y="182753"/>
                    <a:pt x="520826" y="182753"/>
                  </a:cubicBezTo>
                  <a:cubicBezTo>
                    <a:pt x="534543" y="182753"/>
                    <a:pt x="545464" y="193801"/>
                    <a:pt x="545464" y="207517"/>
                  </a:cubicBezTo>
                  <a:cubicBezTo>
                    <a:pt x="545464" y="221234"/>
                    <a:pt x="534543" y="232282"/>
                    <a:pt x="520826" y="232282"/>
                  </a:cubicBezTo>
                  <a:cubicBezTo>
                    <a:pt x="506983" y="232282"/>
                    <a:pt x="496062" y="221234"/>
                    <a:pt x="496062" y="207517"/>
                  </a:cubicBezTo>
                  <a:close/>
                  <a:moveTo>
                    <a:pt x="-2583561" y="2682239"/>
                  </a:moveTo>
                  <a:moveTo>
                    <a:pt x="355853" y="248792"/>
                  </a:moveTo>
                  <a:cubicBezTo>
                    <a:pt x="355853" y="262509"/>
                    <a:pt x="366902" y="273431"/>
                    <a:pt x="380619" y="273431"/>
                  </a:cubicBezTo>
                  <a:cubicBezTo>
                    <a:pt x="394334" y="273431"/>
                    <a:pt x="405383" y="262509"/>
                    <a:pt x="405383" y="248792"/>
                  </a:cubicBezTo>
                  <a:cubicBezTo>
                    <a:pt x="405383" y="234950"/>
                    <a:pt x="394334" y="224028"/>
                    <a:pt x="380619" y="224028"/>
                  </a:cubicBezTo>
                  <a:cubicBezTo>
                    <a:pt x="366902" y="224028"/>
                    <a:pt x="355853" y="234950"/>
                    <a:pt x="355853" y="248792"/>
                  </a:cubicBezTo>
                  <a:close/>
                  <a:moveTo>
                    <a:pt x="-2624836" y="2682239"/>
                  </a:moveTo>
                  <a:moveTo>
                    <a:pt x="156590" y="328422"/>
                  </a:moveTo>
                  <a:cubicBezTo>
                    <a:pt x="156590" y="245998"/>
                    <a:pt x="156590" y="245998"/>
                    <a:pt x="156590" y="245998"/>
                  </a:cubicBezTo>
                  <a:cubicBezTo>
                    <a:pt x="156590" y="245998"/>
                    <a:pt x="149732" y="232282"/>
                    <a:pt x="142875" y="232282"/>
                  </a:cubicBezTo>
                  <a:cubicBezTo>
                    <a:pt x="142875" y="232282"/>
                    <a:pt x="142875" y="232282"/>
                    <a:pt x="107188" y="232282"/>
                  </a:cubicBezTo>
                  <a:moveTo>
                    <a:pt x="322833" y="357250"/>
                  </a:moveTo>
                  <a:cubicBezTo>
                    <a:pt x="322833" y="357250"/>
                    <a:pt x="322833" y="357250"/>
                    <a:pt x="322833" y="120904"/>
                  </a:cubicBezTo>
                  <a:cubicBezTo>
                    <a:pt x="322833" y="112648"/>
                    <a:pt x="317372" y="108585"/>
                    <a:pt x="309118" y="108585"/>
                  </a:cubicBezTo>
                  <a:cubicBezTo>
                    <a:pt x="309118" y="108585"/>
                    <a:pt x="309118" y="108585"/>
                    <a:pt x="263778" y="108585"/>
                  </a:cubicBezTo>
                  <a:moveTo>
                    <a:pt x="214376" y="108585"/>
                  </a:moveTo>
                  <a:cubicBezTo>
                    <a:pt x="214376" y="122300"/>
                    <a:pt x="225297" y="133222"/>
                    <a:pt x="239013" y="133222"/>
                  </a:cubicBezTo>
                  <a:cubicBezTo>
                    <a:pt x="252857" y="133222"/>
                    <a:pt x="263778" y="122300"/>
                    <a:pt x="263778" y="108585"/>
                  </a:cubicBezTo>
                  <a:cubicBezTo>
                    <a:pt x="263778" y="94741"/>
                    <a:pt x="252857" y="83819"/>
                    <a:pt x="239013" y="83819"/>
                  </a:cubicBezTo>
                  <a:cubicBezTo>
                    <a:pt x="225297" y="83819"/>
                    <a:pt x="214376" y="94741"/>
                    <a:pt x="214376" y="108585"/>
                  </a:cubicBezTo>
                  <a:close/>
                  <a:moveTo>
                    <a:pt x="-2484629" y="2682239"/>
                  </a:moveTo>
                  <a:moveTo>
                    <a:pt x="380619" y="116839"/>
                  </a:moveTo>
                  <a:cubicBezTo>
                    <a:pt x="380619" y="130556"/>
                    <a:pt x="391540" y="141478"/>
                    <a:pt x="405383" y="141478"/>
                  </a:cubicBezTo>
                  <a:cubicBezTo>
                    <a:pt x="419100" y="141478"/>
                    <a:pt x="430021" y="130556"/>
                    <a:pt x="430021" y="116839"/>
                  </a:cubicBezTo>
                  <a:cubicBezTo>
                    <a:pt x="430021" y="102997"/>
                    <a:pt x="419100" y="92075"/>
                    <a:pt x="405383" y="92075"/>
                  </a:cubicBezTo>
                  <a:cubicBezTo>
                    <a:pt x="391540" y="92075"/>
                    <a:pt x="380619" y="102997"/>
                    <a:pt x="380619" y="116839"/>
                  </a:cubicBezTo>
                  <a:close/>
                  <a:moveTo>
                    <a:pt x="-2492883" y="2682239"/>
                  </a:moveTo>
                  <a:moveTo>
                    <a:pt x="206120" y="256920"/>
                  </a:moveTo>
                  <a:cubicBezTo>
                    <a:pt x="206120" y="270763"/>
                    <a:pt x="217043" y="281685"/>
                    <a:pt x="230758" y="281685"/>
                  </a:cubicBezTo>
                  <a:cubicBezTo>
                    <a:pt x="244601" y="281685"/>
                    <a:pt x="255524" y="270763"/>
                    <a:pt x="255524" y="256920"/>
                  </a:cubicBezTo>
                  <a:cubicBezTo>
                    <a:pt x="255524" y="243204"/>
                    <a:pt x="244601" y="232282"/>
                    <a:pt x="230758" y="232282"/>
                  </a:cubicBezTo>
                  <a:cubicBezTo>
                    <a:pt x="217043" y="232282"/>
                    <a:pt x="206120" y="243204"/>
                    <a:pt x="206120" y="256920"/>
                  </a:cubicBezTo>
                  <a:close/>
                  <a:moveTo>
                    <a:pt x="-2632964" y="2682239"/>
                  </a:moveTo>
                  <a:moveTo>
                    <a:pt x="57657" y="232282"/>
                  </a:moveTo>
                  <a:cubicBezTo>
                    <a:pt x="57657" y="245998"/>
                    <a:pt x="68707" y="256920"/>
                    <a:pt x="82422" y="256920"/>
                  </a:cubicBezTo>
                  <a:cubicBezTo>
                    <a:pt x="96138" y="256920"/>
                    <a:pt x="107188" y="245998"/>
                    <a:pt x="107188" y="232282"/>
                  </a:cubicBezTo>
                  <a:cubicBezTo>
                    <a:pt x="107188" y="218439"/>
                    <a:pt x="96138" y="207517"/>
                    <a:pt x="82422" y="207517"/>
                  </a:cubicBezTo>
                  <a:cubicBezTo>
                    <a:pt x="68707" y="207517"/>
                    <a:pt x="57657" y="218439"/>
                    <a:pt x="57657" y="232282"/>
                  </a:cubicBezTo>
                  <a:close/>
                  <a:moveTo>
                    <a:pt x="-2608326" y="2682239"/>
                  </a:moveTo>
                  <a:moveTo>
                    <a:pt x="322833" y="166242"/>
                  </a:moveTo>
                  <a:cubicBezTo>
                    <a:pt x="322833" y="166242"/>
                    <a:pt x="322833" y="166242"/>
                    <a:pt x="390270" y="166242"/>
                  </a:cubicBezTo>
                  <a:cubicBezTo>
                    <a:pt x="398526" y="166242"/>
                    <a:pt x="405383" y="160782"/>
                    <a:pt x="405383" y="153923"/>
                  </a:cubicBezTo>
                  <a:cubicBezTo>
                    <a:pt x="405383" y="153923"/>
                    <a:pt x="405383" y="153923"/>
                    <a:pt x="405383" y="141478"/>
                  </a:cubicBezTo>
                  <a:moveTo>
                    <a:pt x="156590" y="67310"/>
                  </a:moveTo>
                  <a:cubicBezTo>
                    <a:pt x="156590" y="67310"/>
                    <a:pt x="156590" y="70104"/>
                    <a:pt x="156590" y="171704"/>
                  </a:cubicBezTo>
                  <a:cubicBezTo>
                    <a:pt x="156590" y="178688"/>
                    <a:pt x="162051" y="182753"/>
                    <a:pt x="169037" y="182753"/>
                  </a:cubicBezTo>
                  <a:cubicBezTo>
                    <a:pt x="169037" y="182753"/>
                    <a:pt x="169037" y="182753"/>
                    <a:pt x="196469" y="182753"/>
                  </a:cubicBezTo>
                  <a:cubicBezTo>
                    <a:pt x="196469" y="182753"/>
                    <a:pt x="196469" y="182753"/>
                    <a:pt x="217043" y="182753"/>
                  </a:cubicBezTo>
                  <a:cubicBezTo>
                    <a:pt x="223901" y="182753"/>
                    <a:pt x="230758" y="191007"/>
                    <a:pt x="230758" y="197866"/>
                  </a:cubicBezTo>
                  <a:cubicBezTo>
                    <a:pt x="230758" y="197866"/>
                    <a:pt x="230758" y="197866"/>
                    <a:pt x="230758" y="232282"/>
                  </a:cubicBezTo>
                  <a:moveTo>
                    <a:pt x="496062" y="207517"/>
                  </a:moveTo>
                  <a:cubicBezTo>
                    <a:pt x="496062" y="207517"/>
                    <a:pt x="496062" y="207517"/>
                    <a:pt x="467232" y="207517"/>
                  </a:cubicBezTo>
                  <a:cubicBezTo>
                    <a:pt x="460247" y="207517"/>
                    <a:pt x="454787" y="212979"/>
                    <a:pt x="454787" y="219837"/>
                  </a:cubicBezTo>
                  <a:cubicBezTo>
                    <a:pt x="454787" y="219837"/>
                    <a:pt x="454787" y="219837"/>
                    <a:pt x="454787" y="281685"/>
                  </a:cubicBezTo>
                  <a:moveTo>
                    <a:pt x="454787" y="333882"/>
                  </a:moveTo>
                  <a:cubicBezTo>
                    <a:pt x="454787" y="333882"/>
                    <a:pt x="454787" y="333882"/>
                    <a:pt x="454787" y="261112"/>
                  </a:cubicBezTo>
                  <a:cubicBezTo>
                    <a:pt x="454787" y="254254"/>
                    <a:pt x="449326" y="248792"/>
                    <a:pt x="441070" y="248792"/>
                  </a:cubicBezTo>
                  <a:cubicBezTo>
                    <a:pt x="441070" y="248792"/>
                    <a:pt x="441070" y="248792"/>
                    <a:pt x="405383" y="248792"/>
                  </a:cubicBezTo>
                  <a:moveTo>
                    <a:pt x="491870" y="283082"/>
                  </a:moveTo>
                  <a:cubicBezTo>
                    <a:pt x="504317" y="291338"/>
                    <a:pt x="518032" y="295401"/>
                    <a:pt x="533145" y="295401"/>
                  </a:cubicBezTo>
                  <a:cubicBezTo>
                    <a:pt x="573024" y="295401"/>
                    <a:pt x="604646" y="263906"/>
                    <a:pt x="604646" y="224028"/>
                  </a:cubicBezTo>
                  <a:cubicBezTo>
                    <a:pt x="604646" y="184150"/>
                    <a:pt x="573024" y="152526"/>
                    <a:pt x="533145" y="152526"/>
                  </a:cubicBezTo>
                  <a:cubicBezTo>
                    <a:pt x="533145" y="151129"/>
                    <a:pt x="533145" y="151129"/>
                    <a:pt x="533145" y="151129"/>
                  </a:cubicBezTo>
                  <a:cubicBezTo>
                    <a:pt x="533145" y="151129"/>
                    <a:pt x="520826" y="52197"/>
                    <a:pt x="425957" y="56260"/>
                  </a:cubicBezTo>
                  <a:cubicBezTo>
                    <a:pt x="425957" y="56260"/>
                    <a:pt x="377825" y="5460"/>
                    <a:pt x="311912" y="41147"/>
                  </a:cubicBezTo>
                  <a:cubicBezTo>
                    <a:pt x="311912" y="41147"/>
                    <a:pt x="251459" y="0"/>
                    <a:pt x="200532" y="72770"/>
                  </a:cubicBezTo>
                  <a:cubicBezTo>
                    <a:pt x="200532" y="72770"/>
                    <a:pt x="108457" y="35687"/>
                    <a:pt x="93345" y="141478"/>
                  </a:cubicBezTo>
                  <a:cubicBezTo>
                    <a:pt x="93345" y="141478"/>
                    <a:pt x="93345" y="141478"/>
                    <a:pt x="93345" y="141478"/>
                  </a:cubicBezTo>
                  <a:cubicBezTo>
                    <a:pt x="93345" y="141478"/>
                    <a:pt x="9525" y="159385"/>
                    <a:pt x="5461" y="226694"/>
                  </a:cubicBezTo>
                  <a:cubicBezTo>
                    <a:pt x="0" y="292735"/>
                    <a:pt x="57657" y="339470"/>
                    <a:pt x="119507" y="295401"/>
                  </a:cubicBezTo>
                  <a:cubicBezTo>
                    <a:pt x="119507" y="295401"/>
                    <a:pt x="164845" y="361441"/>
                    <a:pt x="225297" y="325754"/>
                  </a:cubicBezTo>
                  <a:cubicBezTo>
                    <a:pt x="225297" y="325754"/>
                    <a:pt x="305053" y="405384"/>
                    <a:pt x="370967" y="322960"/>
                  </a:cubicBezTo>
                  <a:cubicBezTo>
                    <a:pt x="370967" y="322960"/>
                    <a:pt x="452120" y="387476"/>
                    <a:pt x="491870" y="283082"/>
                  </a:cubicBezTo>
                  <a:close/>
                  <a:moveTo>
                    <a:pt x="-2659126" y="2682239"/>
                  </a:moveTo>
                </a:path>
              </a:pathLst>
            </a:custGeom>
            <a:noFill/>
            <a:ln w="15875" cap="sq" cmpd="sng">
              <a:solidFill>
                <a:srgbClr val="B9DCD2">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28" name="Freeform 2062">
              <a:extLst>
                <a:ext uri="{FF2B5EF4-FFF2-40B4-BE49-F238E27FC236}">
                  <a16:creationId xmlns:a16="http://schemas.microsoft.com/office/drawing/2014/main" id="{C212915D-1E82-4AC9-BEB3-58ADE3A8D4C4}"/>
                </a:ext>
              </a:extLst>
            </p:cNvPr>
            <p:cNvSpPr/>
            <p:nvPr/>
          </p:nvSpPr>
          <p:spPr>
            <a:xfrm>
              <a:off x="5170054" y="5285739"/>
              <a:ext cx="103890" cy="122732"/>
            </a:xfrm>
            <a:custGeom>
              <a:avLst/>
              <a:gdLst/>
              <a:ahLst/>
              <a:cxnLst/>
              <a:rect l="0" t="0" r="0" b="0"/>
              <a:pathLst>
                <a:path w="12004" h="14167">
                  <a:moveTo>
                    <a:pt x="2344" y="3921"/>
                  </a:moveTo>
                  <a:cubicBezTo>
                    <a:pt x="2344" y="1742"/>
                    <a:pt x="3967" y="0"/>
                    <a:pt x="6025" y="0"/>
                  </a:cubicBezTo>
                  <a:cubicBezTo>
                    <a:pt x="8083" y="0"/>
                    <a:pt x="9781" y="1727"/>
                    <a:pt x="9781" y="3921"/>
                  </a:cubicBezTo>
                  <a:cubicBezTo>
                    <a:pt x="9781" y="6100"/>
                    <a:pt x="8083" y="7842"/>
                    <a:pt x="6025" y="7842"/>
                  </a:cubicBezTo>
                  <a:cubicBezTo>
                    <a:pt x="3967" y="7842"/>
                    <a:pt x="2344" y="6100"/>
                    <a:pt x="2344" y="3921"/>
                  </a:cubicBezTo>
                  <a:lnTo>
                    <a:pt x="2344" y="3921"/>
                  </a:lnTo>
                  <a:close/>
                  <a:moveTo>
                    <a:pt x="9372" y="15788"/>
                  </a:moveTo>
                  <a:moveTo>
                    <a:pt x="12004" y="14167"/>
                  </a:moveTo>
                  <a:cubicBezTo>
                    <a:pt x="12004" y="10697"/>
                    <a:pt x="9345" y="7842"/>
                    <a:pt x="6040" y="7842"/>
                  </a:cubicBezTo>
                  <a:cubicBezTo>
                    <a:pt x="2720" y="7842"/>
                    <a:pt x="0" y="10697"/>
                    <a:pt x="0" y="14167"/>
                  </a:cubicBezTo>
                </a:path>
              </a:pathLst>
            </a:custGeom>
            <a:noFill/>
            <a:ln w="18156" cap="flat" cmpd="sng">
              <a:solidFill>
                <a:srgbClr val="B8DBD1">
                  <a:alpha val="100000"/>
                </a:srgbClr>
              </a:solidFill>
              <a:miter lim="127000"/>
            </a:ln>
            <a:effectDag name="">
              <a:xfrm kx="3"/>
            </a:effectDag>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29" name="Freeform 2063">
              <a:extLst>
                <a:ext uri="{FF2B5EF4-FFF2-40B4-BE49-F238E27FC236}">
                  <a16:creationId xmlns:a16="http://schemas.microsoft.com/office/drawing/2014/main" id="{E947CDA0-DA74-2A8C-3E9A-6A99C76B6F54}"/>
                </a:ext>
              </a:extLst>
            </p:cNvPr>
            <p:cNvSpPr/>
            <p:nvPr/>
          </p:nvSpPr>
          <p:spPr>
            <a:xfrm>
              <a:off x="5451177" y="5285739"/>
              <a:ext cx="103240" cy="122732"/>
            </a:xfrm>
            <a:custGeom>
              <a:avLst/>
              <a:gdLst/>
              <a:ahLst/>
              <a:cxnLst/>
              <a:rect l="0" t="0" r="0" b="0"/>
              <a:pathLst>
                <a:path w="11929" h="14167">
                  <a:moveTo>
                    <a:pt x="2283" y="3921"/>
                  </a:moveTo>
                  <a:cubicBezTo>
                    <a:pt x="2283" y="1742"/>
                    <a:pt x="3905" y="0"/>
                    <a:pt x="5964" y="0"/>
                  </a:cubicBezTo>
                  <a:cubicBezTo>
                    <a:pt x="8022" y="0"/>
                    <a:pt x="9720" y="1727"/>
                    <a:pt x="9720" y="3921"/>
                  </a:cubicBezTo>
                  <a:cubicBezTo>
                    <a:pt x="9720" y="6100"/>
                    <a:pt x="8022" y="7842"/>
                    <a:pt x="5964" y="7842"/>
                  </a:cubicBezTo>
                  <a:cubicBezTo>
                    <a:pt x="3905" y="7827"/>
                    <a:pt x="2283" y="6100"/>
                    <a:pt x="2283" y="3921"/>
                  </a:cubicBezTo>
                  <a:lnTo>
                    <a:pt x="2283" y="3921"/>
                  </a:lnTo>
                  <a:close/>
                  <a:moveTo>
                    <a:pt x="-23111" y="15788"/>
                  </a:moveTo>
                  <a:moveTo>
                    <a:pt x="11929" y="14167"/>
                  </a:moveTo>
                  <a:cubicBezTo>
                    <a:pt x="11929" y="10697"/>
                    <a:pt x="9270" y="7842"/>
                    <a:pt x="5964" y="7842"/>
                  </a:cubicBezTo>
                  <a:cubicBezTo>
                    <a:pt x="2644" y="7842"/>
                    <a:pt x="0" y="10697"/>
                    <a:pt x="0" y="14167"/>
                  </a:cubicBezTo>
                </a:path>
              </a:pathLst>
            </a:custGeom>
            <a:noFill/>
            <a:ln w="18156" cap="flat" cmpd="sng">
              <a:solidFill>
                <a:srgbClr val="B8DBD1">
                  <a:alpha val="100000"/>
                </a:srgbClr>
              </a:solidFill>
              <a:miter lim="127000"/>
            </a:ln>
            <a:effectDag name="">
              <a:xfrm kx="3"/>
            </a:effectDag>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30" name="Freeform 2064">
              <a:extLst>
                <a:ext uri="{FF2B5EF4-FFF2-40B4-BE49-F238E27FC236}">
                  <a16:creationId xmlns:a16="http://schemas.microsoft.com/office/drawing/2014/main" id="{95CCF527-511C-D767-6159-F17A67ADC4F7}"/>
                </a:ext>
              </a:extLst>
            </p:cNvPr>
            <p:cNvSpPr/>
            <p:nvPr/>
          </p:nvSpPr>
          <p:spPr>
            <a:xfrm>
              <a:off x="5312301" y="5000569"/>
              <a:ext cx="103249" cy="119474"/>
            </a:xfrm>
            <a:custGeom>
              <a:avLst/>
              <a:gdLst/>
              <a:ahLst/>
              <a:cxnLst/>
              <a:rect l="0" t="0" r="0" b="0"/>
              <a:pathLst>
                <a:path w="11930" h="13791">
                  <a:moveTo>
                    <a:pt x="2284" y="3815"/>
                  </a:moveTo>
                  <a:cubicBezTo>
                    <a:pt x="2284" y="1681"/>
                    <a:pt x="3907" y="0"/>
                    <a:pt x="5966" y="0"/>
                  </a:cubicBezTo>
                  <a:cubicBezTo>
                    <a:pt x="8023" y="0"/>
                    <a:pt x="9721" y="1681"/>
                    <a:pt x="9721" y="3815"/>
                  </a:cubicBezTo>
                  <a:cubicBezTo>
                    <a:pt x="9721" y="5948"/>
                    <a:pt x="8023" y="7631"/>
                    <a:pt x="5966" y="7631"/>
                  </a:cubicBezTo>
                  <a:cubicBezTo>
                    <a:pt x="3907" y="7631"/>
                    <a:pt x="2284" y="5948"/>
                    <a:pt x="2284" y="3815"/>
                  </a:cubicBezTo>
                  <a:lnTo>
                    <a:pt x="2284" y="3815"/>
                  </a:lnTo>
                  <a:close/>
                  <a:moveTo>
                    <a:pt x="25959" y="48705"/>
                  </a:moveTo>
                  <a:moveTo>
                    <a:pt x="11930" y="13791"/>
                  </a:moveTo>
                  <a:cubicBezTo>
                    <a:pt x="11930" y="10411"/>
                    <a:pt x="9270" y="7631"/>
                    <a:pt x="5966" y="7631"/>
                  </a:cubicBezTo>
                  <a:cubicBezTo>
                    <a:pt x="2645" y="7631"/>
                    <a:pt x="0" y="10411"/>
                    <a:pt x="0" y="13791"/>
                  </a:cubicBezTo>
                </a:path>
              </a:pathLst>
            </a:custGeom>
            <a:noFill/>
            <a:ln w="18156" cap="flat" cmpd="sng">
              <a:solidFill>
                <a:srgbClr val="B8DBD1">
                  <a:alpha val="100000"/>
                </a:srgbClr>
              </a:solidFill>
              <a:miter lim="127000"/>
            </a:ln>
            <a:effectDag name="">
              <a:xfrm kx="3"/>
            </a:effectDag>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31" name="Freeform 2065">
              <a:extLst>
                <a:ext uri="{FF2B5EF4-FFF2-40B4-BE49-F238E27FC236}">
                  <a16:creationId xmlns:a16="http://schemas.microsoft.com/office/drawing/2014/main" id="{5789B1A6-0CE1-2A40-5B54-1789D4897327}"/>
                </a:ext>
              </a:extLst>
            </p:cNvPr>
            <p:cNvSpPr/>
            <p:nvPr/>
          </p:nvSpPr>
          <p:spPr>
            <a:xfrm>
              <a:off x="5200611" y="5089853"/>
              <a:ext cx="323899" cy="319925"/>
            </a:xfrm>
            <a:custGeom>
              <a:avLst/>
              <a:gdLst/>
              <a:ahLst/>
              <a:cxnLst/>
              <a:rect l="0" t="0" r="0" b="0"/>
              <a:pathLst>
                <a:path w="37425" h="36929">
                  <a:moveTo>
                    <a:pt x="586" y="22972"/>
                  </a:moveTo>
                  <a:cubicBezTo>
                    <a:pt x="135" y="21409"/>
                    <a:pt x="0" y="19771"/>
                    <a:pt x="0" y="18134"/>
                  </a:cubicBezTo>
                  <a:lnTo>
                    <a:pt x="0" y="18134"/>
                  </a:lnTo>
                  <a:cubicBezTo>
                    <a:pt x="0" y="9584"/>
                    <a:pt x="5709" y="2373"/>
                    <a:pt x="13492" y="0"/>
                  </a:cubicBezTo>
                  <a:moveTo>
                    <a:pt x="7813" y="33368"/>
                  </a:moveTo>
                  <a:cubicBezTo>
                    <a:pt x="10892" y="35622"/>
                    <a:pt x="14619" y="36929"/>
                    <a:pt x="18719" y="36929"/>
                  </a:cubicBezTo>
                  <a:lnTo>
                    <a:pt x="18719" y="36929"/>
                  </a:lnTo>
                  <a:cubicBezTo>
                    <a:pt x="22611" y="36929"/>
                    <a:pt x="26187" y="35727"/>
                    <a:pt x="29146" y="33729"/>
                  </a:cubicBezTo>
                  <a:moveTo>
                    <a:pt x="36839" y="22822"/>
                  </a:moveTo>
                  <a:cubicBezTo>
                    <a:pt x="37214" y="21333"/>
                    <a:pt x="37425" y="19771"/>
                    <a:pt x="37425" y="18134"/>
                  </a:cubicBezTo>
                  <a:lnTo>
                    <a:pt x="37425" y="18134"/>
                  </a:lnTo>
                  <a:cubicBezTo>
                    <a:pt x="37425" y="9765"/>
                    <a:pt x="31941" y="2598"/>
                    <a:pt x="24339" y="150"/>
                  </a:cubicBezTo>
                </a:path>
              </a:pathLst>
            </a:custGeom>
            <a:noFill/>
            <a:ln w="18156" cap="flat" cmpd="sng">
              <a:solidFill>
                <a:srgbClr val="B8DBD1">
                  <a:alpha val="100000"/>
                </a:srgbClr>
              </a:solidFill>
              <a:miter lim="127000"/>
            </a:ln>
            <a:effectDag name="">
              <a:xfrm kx="3"/>
            </a:effectDag>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32" name="Freeform 2066">
              <a:extLst>
                <a:ext uri="{FF2B5EF4-FFF2-40B4-BE49-F238E27FC236}">
                  <a16:creationId xmlns:a16="http://schemas.microsoft.com/office/drawing/2014/main" id="{FCA17AB8-8A35-D151-2CD6-1E7196CDE64D}"/>
                </a:ext>
              </a:extLst>
            </p:cNvPr>
            <p:cNvSpPr/>
            <p:nvPr/>
          </p:nvSpPr>
          <p:spPr>
            <a:xfrm>
              <a:off x="5312301" y="5151675"/>
              <a:ext cx="102989" cy="122610"/>
            </a:xfrm>
            <a:custGeom>
              <a:avLst/>
              <a:gdLst/>
              <a:ahLst/>
              <a:cxnLst/>
              <a:rect l="0" t="0" r="0" b="0"/>
              <a:pathLst>
                <a:path w="11900" h="14153">
                  <a:moveTo>
                    <a:pt x="2209" y="3891"/>
                  </a:moveTo>
                  <a:cubicBezTo>
                    <a:pt x="2209" y="1698"/>
                    <a:pt x="3862" y="0"/>
                    <a:pt x="5935" y="0"/>
                  </a:cubicBezTo>
                  <a:cubicBezTo>
                    <a:pt x="8023" y="0"/>
                    <a:pt x="9661" y="1758"/>
                    <a:pt x="9661" y="3891"/>
                  </a:cubicBezTo>
                  <a:cubicBezTo>
                    <a:pt x="9661" y="6084"/>
                    <a:pt x="7934" y="7782"/>
                    <a:pt x="5935" y="7782"/>
                  </a:cubicBezTo>
                  <a:cubicBezTo>
                    <a:pt x="3862" y="7842"/>
                    <a:pt x="2209" y="6084"/>
                    <a:pt x="2209" y="3891"/>
                  </a:cubicBezTo>
                  <a:lnTo>
                    <a:pt x="2209" y="3891"/>
                  </a:lnTo>
                  <a:close/>
                  <a:moveTo>
                    <a:pt x="8441" y="31263"/>
                  </a:moveTo>
                  <a:moveTo>
                    <a:pt x="11900" y="14153"/>
                  </a:moveTo>
                  <a:cubicBezTo>
                    <a:pt x="11900" y="10637"/>
                    <a:pt x="9241" y="7842"/>
                    <a:pt x="5950" y="7842"/>
                  </a:cubicBezTo>
                  <a:cubicBezTo>
                    <a:pt x="2660" y="7842"/>
                    <a:pt x="0" y="10697"/>
                    <a:pt x="0" y="14153"/>
                  </a:cubicBezTo>
                </a:path>
              </a:pathLst>
            </a:custGeom>
            <a:noFill/>
            <a:ln w="18156" cap="flat" cmpd="sng">
              <a:solidFill>
                <a:srgbClr val="B8DBD1">
                  <a:alpha val="100000"/>
                </a:srgbClr>
              </a:solidFill>
              <a:miter lim="127000"/>
            </a:ln>
            <a:effectDag name="">
              <a:xfrm kx="3"/>
            </a:effectDag>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33" name="Freeform 2067">
              <a:extLst>
                <a:ext uri="{FF2B5EF4-FFF2-40B4-BE49-F238E27FC236}">
                  <a16:creationId xmlns:a16="http://schemas.microsoft.com/office/drawing/2014/main" id="{92DEF7AA-F429-42C6-68AF-0272080C9839}"/>
                </a:ext>
              </a:extLst>
            </p:cNvPr>
            <p:cNvSpPr/>
            <p:nvPr/>
          </p:nvSpPr>
          <p:spPr>
            <a:xfrm>
              <a:off x="5291890" y="5265043"/>
              <a:ext cx="144852" cy="29541"/>
            </a:xfrm>
            <a:custGeom>
              <a:avLst/>
              <a:gdLst/>
              <a:ahLst/>
              <a:cxnLst/>
              <a:rect l="0" t="0" r="0" b="0"/>
              <a:pathLst>
                <a:path w="16737" h="3410">
                  <a:moveTo>
                    <a:pt x="14529" y="0"/>
                  </a:moveTo>
                  <a:cubicBezTo>
                    <a:pt x="15926" y="361"/>
                    <a:pt x="16737" y="796"/>
                    <a:pt x="16737" y="1382"/>
                  </a:cubicBezTo>
                  <a:cubicBezTo>
                    <a:pt x="16737" y="2479"/>
                    <a:pt x="12996" y="3410"/>
                    <a:pt x="8368" y="3410"/>
                  </a:cubicBezTo>
                  <a:cubicBezTo>
                    <a:pt x="3741" y="3410"/>
                    <a:pt x="0" y="2539"/>
                    <a:pt x="0" y="1382"/>
                  </a:cubicBezTo>
                  <a:cubicBezTo>
                    <a:pt x="0" y="871"/>
                    <a:pt x="812" y="436"/>
                    <a:pt x="2134" y="75"/>
                  </a:cubicBezTo>
                </a:path>
              </a:pathLst>
            </a:custGeom>
            <a:noFill/>
            <a:ln w="18156" cap="flat" cmpd="sng">
              <a:solidFill>
                <a:srgbClr val="B8DBD1">
                  <a:alpha val="100000"/>
                </a:srgbClr>
              </a:solidFill>
              <a:miter lim="127000"/>
            </a:ln>
            <a:effectDag name="">
              <a:xfrm kx="3"/>
            </a:effectDag>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pic>
          <p:nvPicPr>
            <p:cNvPr id="34" name="Picture 2068">
              <a:extLst>
                <a:ext uri="{FF2B5EF4-FFF2-40B4-BE49-F238E27FC236}">
                  <a16:creationId xmlns:a16="http://schemas.microsoft.com/office/drawing/2014/main" id="{74A7FF9B-F752-46CC-42CC-10B052539ED3}"/>
                </a:ext>
              </a:extLst>
            </p:cNvPr>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a:xfrm>
              <a:off x="2406650" y="6137352"/>
              <a:ext cx="7083425" cy="38100"/>
            </a:xfrm>
            <a:prstGeom prst="rect">
              <a:avLst/>
            </a:prstGeom>
            <a:noFill/>
          </p:spPr>
        </p:pic>
        <p:sp>
          <p:nvSpPr>
            <p:cNvPr id="35" name="Freeform 2069">
              <a:extLst>
                <a:ext uri="{FF2B5EF4-FFF2-40B4-BE49-F238E27FC236}">
                  <a16:creationId xmlns:a16="http://schemas.microsoft.com/office/drawing/2014/main" id="{4CC54348-9D9D-2922-B743-0B7AC4AD0A43}"/>
                </a:ext>
              </a:extLst>
            </p:cNvPr>
            <p:cNvSpPr/>
            <p:nvPr/>
          </p:nvSpPr>
          <p:spPr>
            <a:xfrm>
              <a:off x="4251959" y="5984749"/>
              <a:ext cx="3771900" cy="332232"/>
            </a:xfrm>
            <a:custGeom>
              <a:avLst/>
              <a:gdLst/>
              <a:ahLst/>
              <a:cxnLst/>
              <a:rect l="0" t="0" r="0" b="0"/>
              <a:pathLst>
                <a:path w="3771900" h="332232">
                  <a:moveTo>
                    <a:pt x="0" y="332232"/>
                  </a:moveTo>
                  <a:lnTo>
                    <a:pt x="3771900" y="332232"/>
                  </a:lnTo>
                  <a:lnTo>
                    <a:pt x="3771900" y="0"/>
                  </a:lnTo>
                  <a:lnTo>
                    <a:pt x="0" y="0"/>
                  </a:lnTo>
                  <a:lnTo>
                    <a:pt x="0" y="332232"/>
                  </a:lnTo>
                  <a:close/>
                </a:path>
              </a:pathLst>
            </a:custGeom>
            <a:noFill/>
            <a:ln w="1778" cap="flat" cmpd="sng">
              <a:solidFill>
                <a:srgbClr val="000000">
                  <a:alpha val="0"/>
                </a:srgbClr>
              </a:solidFill>
              <a:miter lim="101600"/>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36" name="Freeform 2070">
              <a:extLst>
                <a:ext uri="{FF2B5EF4-FFF2-40B4-BE49-F238E27FC236}">
                  <a16:creationId xmlns:a16="http://schemas.microsoft.com/office/drawing/2014/main" id="{369306F3-17DC-FAE4-ED7A-FB6B3474313F}"/>
                </a:ext>
              </a:extLst>
            </p:cNvPr>
            <p:cNvSpPr/>
            <p:nvPr/>
          </p:nvSpPr>
          <p:spPr>
            <a:xfrm>
              <a:off x="4252467" y="6015394"/>
              <a:ext cx="3368548" cy="237464"/>
            </a:xfrm>
            <a:custGeom>
              <a:avLst/>
              <a:gdLst/>
              <a:ahLst/>
              <a:cxnLst/>
              <a:rect l="0" t="0" r="0" b="0"/>
              <a:pathLst>
                <a:path w="3368548" h="237464">
                  <a:moveTo>
                    <a:pt x="0" y="237464"/>
                  </a:moveTo>
                  <a:lnTo>
                    <a:pt x="3368548" y="237464"/>
                  </a:lnTo>
                  <a:lnTo>
                    <a:pt x="3368548" y="0"/>
                  </a:lnTo>
                  <a:lnTo>
                    <a:pt x="0" y="0"/>
                  </a:lnTo>
                  <a:lnTo>
                    <a:pt x="0" y="237464"/>
                  </a:lnTo>
                  <a:close/>
                </a:path>
              </a:pathLst>
            </a:custGeom>
            <a:solidFill>
              <a:srgbClr val="FFFFFF">
                <a:alpha val="100000"/>
              </a:srgb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pic>
          <p:nvPicPr>
            <p:cNvPr id="37" name="Picture 2071">
              <a:extLst>
                <a:ext uri="{FF2B5EF4-FFF2-40B4-BE49-F238E27FC236}">
                  <a16:creationId xmlns:a16="http://schemas.microsoft.com/office/drawing/2014/main" id="{8753C436-8A41-2043-B68B-7223BBF598AA}"/>
                </a:ext>
              </a:extLst>
            </p:cNvPr>
            <p:cNvPicPr>
              <a:picLocks noChangeArrowheads="1"/>
            </p:cNvPicPr>
            <p:nvPr/>
          </p:nvPicPr>
          <p:blipFill>
            <a:blip r:embed="rId11">
              <a:extLst>
                <a:ext uri="{28A0092B-C50C-407E-A947-70E740481C1C}">
                  <a14:useLocalDpi xmlns:a14="http://schemas.microsoft.com/office/drawing/2010/main" val="0"/>
                </a:ext>
              </a:extLst>
            </a:blip>
            <a:srcRect/>
            <a:stretch>
              <a:fillRect/>
            </a:stretch>
          </p:blipFill>
          <p:spPr>
            <a:xfrm>
              <a:off x="4343527" y="5985053"/>
              <a:ext cx="330708" cy="330708"/>
            </a:xfrm>
            <a:prstGeom prst="rect">
              <a:avLst/>
            </a:prstGeom>
            <a:noFill/>
          </p:spPr>
        </p:pic>
        <p:sp>
          <p:nvSpPr>
            <p:cNvPr id="38" name="Freeform 2072">
              <a:extLst>
                <a:ext uri="{FF2B5EF4-FFF2-40B4-BE49-F238E27FC236}">
                  <a16:creationId xmlns:a16="http://schemas.microsoft.com/office/drawing/2014/main" id="{B4DC1862-C0E4-4F7C-3B39-78837138008B}"/>
                </a:ext>
              </a:extLst>
            </p:cNvPr>
            <p:cNvSpPr/>
            <p:nvPr/>
          </p:nvSpPr>
          <p:spPr>
            <a:xfrm>
              <a:off x="9697211" y="1711453"/>
              <a:ext cx="1600200" cy="4515611"/>
            </a:xfrm>
            <a:custGeom>
              <a:avLst/>
              <a:gdLst/>
              <a:ahLst/>
              <a:cxnLst/>
              <a:rect l="0" t="0" r="0" b="0"/>
              <a:pathLst>
                <a:path w="1600200" h="4515611">
                  <a:moveTo>
                    <a:pt x="0" y="4515611"/>
                  </a:moveTo>
                  <a:lnTo>
                    <a:pt x="1600200" y="4515611"/>
                  </a:lnTo>
                  <a:lnTo>
                    <a:pt x="1600200" y="0"/>
                  </a:lnTo>
                  <a:lnTo>
                    <a:pt x="0" y="0"/>
                  </a:lnTo>
                  <a:lnTo>
                    <a:pt x="0" y="4515611"/>
                  </a:lnTo>
                  <a:close/>
                </a:path>
              </a:pathLst>
            </a:custGeom>
            <a:noFill/>
            <a:ln w="1778" cap="flat" cmpd="sng">
              <a:solidFill>
                <a:srgbClr val="000000">
                  <a:alpha val="0"/>
                </a:srgbClr>
              </a:solidFill>
              <a:miter lim="101600"/>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39" name="Freeform 2073">
              <a:extLst>
                <a:ext uri="{FF2B5EF4-FFF2-40B4-BE49-F238E27FC236}">
                  <a16:creationId xmlns:a16="http://schemas.microsoft.com/office/drawing/2014/main" id="{68767F24-A3AB-2A5A-D7A7-539CF7A98D62}"/>
                </a:ext>
              </a:extLst>
            </p:cNvPr>
            <p:cNvSpPr/>
            <p:nvPr/>
          </p:nvSpPr>
          <p:spPr>
            <a:xfrm>
              <a:off x="10142728" y="1773683"/>
              <a:ext cx="169544" cy="169545"/>
            </a:xfrm>
            <a:custGeom>
              <a:avLst/>
              <a:gdLst/>
              <a:ahLst/>
              <a:cxnLst/>
              <a:rect l="0" t="0" r="0" b="0"/>
              <a:pathLst>
                <a:path w="169544" h="169545">
                  <a:moveTo>
                    <a:pt x="0" y="84963"/>
                  </a:moveTo>
                  <a:cubicBezTo>
                    <a:pt x="0" y="37972"/>
                    <a:pt x="37973" y="0"/>
                    <a:pt x="84963" y="0"/>
                  </a:cubicBezTo>
                  <a:cubicBezTo>
                    <a:pt x="131572" y="0"/>
                    <a:pt x="169544" y="37972"/>
                    <a:pt x="169544" y="84963"/>
                  </a:cubicBezTo>
                  <a:cubicBezTo>
                    <a:pt x="169544" y="131571"/>
                    <a:pt x="131572" y="169545"/>
                    <a:pt x="84963" y="169545"/>
                  </a:cubicBezTo>
                  <a:cubicBezTo>
                    <a:pt x="37973" y="169545"/>
                    <a:pt x="0" y="131571"/>
                    <a:pt x="0" y="84963"/>
                  </a:cubicBezTo>
                  <a:close/>
                  <a:moveTo>
                    <a:pt x="-5143374" y="5084317"/>
                  </a:moveTo>
                  <a:moveTo>
                    <a:pt x="84963" y="169545"/>
                  </a:moveTo>
                  <a:cubicBezTo>
                    <a:pt x="108712" y="169545"/>
                    <a:pt x="128015" y="131571"/>
                    <a:pt x="128015" y="84963"/>
                  </a:cubicBezTo>
                  <a:cubicBezTo>
                    <a:pt x="128015" y="37972"/>
                    <a:pt x="108712" y="0"/>
                    <a:pt x="84963" y="0"/>
                  </a:cubicBezTo>
                  <a:cubicBezTo>
                    <a:pt x="60705" y="0"/>
                    <a:pt x="41528" y="37972"/>
                    <a:pt x="41528" y="84963"/>
                  </a:cubicBezTo>
                  <a:cubicBezTo>
                    <a:pt x="41528" y="131571"/>
                    <a:pt x="60705" y="169545"/>
                    <a:pt x="84963" y="169545"/>
                  </a:cubicBezTo>
                  <a:close/>
                  <a:moveTo>
                    <a:pt x="-5227956" y="5084317"/>
                  </a:moveTo>
                  <a:moveTo>
                    <a:pt x="4064" y="58673"/>
                  </a:moveTo>
                  <a:cubicBezTo>
                    <a:pt x="165480" y="58673"/>
                    <a:pt x="165480" y="58673"/>
                    <a:pt x="165480" y="58673"/>
                  </a:cubicBezTo>
                  <a:moveTo>
                    <a:pt x="4572" y="111759"/>
                  </a:moveTo>
                  <a:cubicBezTo>
                    <a:pt x="164973" y="111759"/>
                    <a:pt x="164973" y="111759"/>
                    <a:pt x="164973" y="111759"/>
                  </a:cubicBezTo>
                </a:path>
              </a:pathLst>
            </a:custGeom>
            <a:noFill/>
            <a:ln w="9525" cap="flat" cmpd="sng">
              <a:solidFill>
                <a:srgbClr val="225B61">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40" name="Freeform 2074">
              <a:extLst>
                <a:ext uri="{FF2B5EF4-FFF2-40B4-BE49-F238E27FC236}">
                  <a16:creationId xmlns:a16="http://schemas.microsoft.com/office/drawing/2014/main" id="{EC7EDD30-4CBE-A272-D0B9-403C574687D1}"/>
                </a:ext>
              </a:extLst>
            </p:cNvPr>
            <p:cNvSpPr/>
            <p:nvPr/>
          </p:nvSpPr>
          <p:spPr>
            <a:xfrm>
              <a:off x="10164064" y="2224914"/>
              <a:ext cx="126745" cy="211073"/>
            </a:xfrm>
            <a:custGeom>
              <a:avLst/>
              <a:gdLst/>
              <a:ahLst/>
              <a:cxnLst/>
              <a:rect l="0" t="0" r="0" b="0"/>
              <a:pathLst>
                <a:path w="126745" h="211073">
                  <a:moveTo>
                    <a:pt x="119761" y="211073"/>
                  </a:moveTo>
                  <a:cubicBezTo>
                    <a:pt x="7112" y="211073"/>
                    <a:pt x="7112" y="211073"/>
                    <a:pt x="7112" y="211073"/>
                  </a:cubicBezTo>
                  <a:cubicBezTo>
                    <a:pt x="3175" y="211073"/>
                    <a:pt x="0" y="207898"/>
                    <a:pt x="0" y="204089"/>
                  </a:cubicBezTo>
                  <a:cubicBezTo>
                    <a:pt x="0" y="6984"/>
                    <a:pt x="0" y="6984"/>
                    <a:pt x="0" y="6984"/>
                  </a:cubicBezTo>
                  <a:cubicBezTo>
                    <a:pt x="0" y="3175"/>
                    <a:pt x="3175" y="0"/>
                    <a:pt x="7112" y="0"/>
                  </a:cubicBezTo>
                  <a:cubicBezTo>
                    <a:pt x="119761" y="0"/>
                    <a:pt x="119761" y="0"/>
                    <a:pt x="119761" y="0"/>
                  </a:cubicBezTo>
                  <a:cubicBezTo>
                    <a:pt x="123570" y="0"/>
                    <a:pt x="126745" y="3175"/>
                    <a:pt x="126745" y="6984"/>
                  </a:cubicBezTo>
                  <a:cubicBezTo>
                    <a:pt x="126745" y="204089"/>
                    <a:pt x="126745" y="204089"/>
                    <a:pt x="126745" y="204089"/>
                  </a:cubicBezTo>
                  <a:cubicBezTo>
                    <a:pt x="126745" y="207898"/>
                    <a:pt x="123570" y="211073"/>
                    <a:pt x="119761" y="211073"/>
                  </a:cubicBezTo>
                  <a:close/>
                  <a:moveTo>
                    <a:pt x="-5742051" y="4633086"/>
                  </a:moveTo>
                  <a:moveTo>
                    <a:pt x="49276" y="183007"/>
                  </a:moveTo>
                  <a:cubicBezTo>
                    <a:pt x="77469" y="183007"/>
                    <a:pt x="77469" y="183007"/>
                    <a:pt x="77469" y="183007"/>
                  </a:cubicBezTo>
                </a:path>
              </a:pathLst>
            </a:custGeom>
            <a:noFill/>
            <a:ln w="9525" cap="flat" cmpd="sng">
              <a:solidFill>
                <a:srgbClr val="225B61">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41" name="Freeform 2075">
              <a:extLst>
                <a:ext uri="{FF2B5EF4-FFF2-40B4-BE49-F238E27FC236}">
                  <a16:creationId xmlns:a16="http://schemas.microsoft.com/office/drawing/2014/main" id="{2DB66885-650A-D0C7-88BA-297260BD665E}"/>
                </a:ext>
              </a:extLst>
            </p:cNvPr>
            <p:cNvSpPr/>
            <p:nvPr/>
          </p:nvSpPr>
          <p:spPr>
            <a:xfrm>
              <a:off x="10115550" y="2702306"/>
              <a:ext cx="223901" cy="190247"/>
            </a:xfrm>
            <a:custGeom>
              <a:avLst/>
              <a:gdLst/>
              <a:ahLst/>
              <a:cxnLst/>
              <a:rect l="0" t="0" r="0" b="0"/>
              <a:pathLst>
                <a:path w="223901" h="190247">
                  <a:moveTo>
                    <a:pt x="0" y="0"/>
                  </a:moveTo>
                  <a:cubicBezTo>
                    <a:pt x="223901" y="0"/>
                    <a:pt x="223901" y="0"/>
                    <a:pt x="223901" y="0"/>
                  </a:cubicBezTo>
                  <a:cubicBezTo>
                    <a:pt x="223901" y="190247"/>
                    <a:pt x="223901" y="190247"/>
                    <a:pt x="223901" y="190247"/>
                  </a:cubicBezTo>
                  <a:cubicBezTo>
                    <a:pt x="0" y="190247"/>
                    <a:pt x="0" y="190247"/>
                    <a:pt x="0" y="190247"/>
                  </a:cubicBezTo>
                  <a:cubicBezTo>
                    <a:pt x="0" y="0"/>
                    <a:pt x="0" y="0"/>
                    <a:pt x="0" y="0"/>
                  </a:cubicBezTo>
                  <a:close/>
                  <a:moveTo>
                    <a:pt x="-5959856" y="4155694"/>
                  </a:moveTo>
                  <a:moveTo>
                    <a:pt x="0" y="42673"/>
                  </a:moveTo>
                  <a:cubicBezTo>
                    <a:pt x="223901" y="42673"/>
                    <a:pt x="223901" y="42673"/>
                    <a:pt x="223901" y="42673"/>
                  </a:cubicBezTo>
                  <a:moveTo>
                    <a:pt x="195833" y="24004"/>
                  </a:moveTo>
                  <a:cubicBezTo>
                    <a:pt x="197739" y="24004"/>
                    <a:pt x="199135" y="22606"/>
                    <a:pt x="199135" y="20702"/>
                  </a:cubicBezTo>
                  <a:cubicBezTo>
                    <a:pt x="199135" y="19304"/>
                    <a:pt x="197739" y="18035"/>
                    <a:pt x="195833" y="18035"/>
                  </a:cubicBezTo>
                  <a:cubicBezTo>
                    <a:pt x="194436" y="18035"/>
                    <a:pt x="193167" y="19304"/>
                    <a:pt x="193167" y="20702"/>
                  </a:cubicBezTo>
                  <a:cubicBezTo>
                    <a:pt x="193167" y="22606"/>
                    <a:pt x="194436" y="24004"/>
                    <a:pt x="195833" y="24004"/>
                  </a:cubicBezTo>
                  <a:close/>
                  <a:moveTo>
                    <a:pt x="-5983860" y="4155694"/>
                  </a:moveTo>
                  <a:moveTo>
                    <a:pt x="160401" y="24004"/>
                  </a:moveTo>
                  <a:cubicBezTo>
                    <a:pt x="162432" y="24004"/>
                    <a:pt x="163703" y="22606"/>
                    <a:pt x="163703" y="20702"/>
                  </a:cubicBezTo>
                  <a:cubicBezTo>
                    <a:pt x="163703" y="19304"/>
                    <a:pt x="162432" y="18035"/>
                    <a:pt x="160401" y="18035"/>
                  </a:cubicBezTo>
                  <a:cubicBezTo>
                    <a:pt x="159004" y="18035"/>
                    <a:pt x="156971" y="19304"/>
                    <a:pt x="156971" y="20702"/>
                  </a:cubicBezTo>
                  <a:cubicBezTo>
                    <a:pt x="156971" y="22606"/>
                    <a:pt x="159004" y="24004"/>
                    <a:pt x="160401" y="24004"/>
                  </a:cubicBezTo>
                  <a:close/>
                  <a:moveTo>
                    <a:pt x="-5983860" y="4155694"/>
                  </a:moveTo>
                  <a:moveTo>
                    <a:pt x="124968" y="24004"/>
                  </a:moveTo>
                  <a:cubicBezTo>
                    <a:pt x="126238" y="24004"/>
                    <a:pt x="128269" y="22606"/>
                    <a:pt x="128269" y="20702"/>
                  </a:cubicBezTo>
                  <a:cubicBezTo>
                    <a:pt x="128269" y="19304"/>
                    <a:pt x="126238" y="18035"/>
                    <a:pt x="124968" y="18035"/>
                  </a:cubicBezTo>
                  <a:cubicBezTo>
                    <a:pt x="122935" y="18035"/>
                    <a:pt x="121666" y="19304"/>
                    <a:pt x="121666" y="20702"/>
                  </a:cubicBezTo>
                  <a:cubicBezTo>
                    <a:pt x="121666" y="22606"/>
                    <a:pt x="122935" y="24004"/>
                    <a:pt x="124968" y="24004"/>
                  </a:cubicBezTo>
                  <a:close/>
                  <a:moveTo>
                    <a:pt x="-5983860" y="4155694"/>
                  </a:moveTo>
                  <a:moveTo>
                    <a:pt x="104902" y="155575"/>
                  </a:moveTo>
                  <a:cubicBezTo>
                    <a:pt x="104902" y="126873"/>
                    <a:pt x="104902" y="126873"/>
                    <a:pt x="104902" y="126873"/>
                  </a:cubicBezTo>
                  <a:cubicBezTo>
                    <a:pt x="123570" y="126873"/>
                    <a:pt x="123570" y="126873"/>
                    <a:pt x="123570" y="126873"/>
                  </a:cubicBezTo>
                  <a:cubicBezTo>
                    <a:pt x="123570" y="155575"/>
                    <a:pt x="123570" y="155575"/>
                    <a:pt x="123570" y="155575"/>
                  </a:cubicBezTo>
                  <a:cubicBezTo>
                    <a:pt x="155067" y="155575"/>
                    <a:pt x="155067" y="155575"/>
                    <a:pt x="155067" y="155575"/>
                  </a:cubicBezTo>
                  <a:cubicBezTo>
                    <a:pt x="155067" y="110110"/>
                    <a:pt x="155067" y="110110"/>
                    <a:pt x="155067" y="110110"/>
                  </a:cubicBezTo>
                  <a:cubicBezTo>
                    <a:pt x="114300" y="70104"/>
                    <a:pt x="114300" y="70104"/>
                    <a:pt x="114300" y="70104"/>
                  </a:cubicBezTo>
                  <a:cubicBezTo>
                    <a:pt x="74168" y="110110"/>
                    <a:pt x="74168" y="110110"/>
                    <a:pt x="74168" y="110110"/>
                  </a:cubicBezTo>
                  <a:cubicBezTo>
                    <a:pt x="74168" y="155575"/>
                    <a:pt x="74168" y="155575"/>
                    <a:pt x="74168" y="155575"/>
                  </a:cubicBezTo>
                  <a:lnTo>
                    <a:pt x="104902" y="155575"/>
                  </a:lnTo>
                  <a:close/>
                  <a:moveTo>
                    <a:pt x="-6115431" y="4155694"/>
                  </a:moveTo>
                </a:path>
              </a:pathLst>
            </a:custGeom>
            <a:noFill/>
            <a:ln w="9525" cap="flat" cmpd="sng">
              <a:solidFill>
                <a:srgbClr val="225B61">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pic>
          <p:nvPicPr>
            <p:cNvPr id="42" name="Picture 2076">
              <a:extLst>
                <a:ext uri="{FF2B5EF4-FFF2-40B4-BE49-F238E27FC236}">
                  <a16:creationId xmlns:a16="http://schemas.microsoft.com/office/drawing/2014/main" id="{E32C8151-1DEE-02B9-6060-F7DE46D83DFF}"/>
                </a:ext>
              </a:extLst>
            </p:cNvPr>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a:xfrm>
              <a:off x="9684511" y="2706953"/>
              <a:ext cx="379221" cy="165102"/>
            </a:xfrm>
            <a:prstGeom prst="rect">
              <a:avLst/>
            </a:prstGeom>
            <a:noFill/>
          </p:spPr>
        </p:pic>
        <p:pic>
          <p:nvPicPr>
            <p:cNvPr id="43" name="Picture 2077">
              <a:extLst>
                <a:ext uri="{FF2B5EF4-FFF2-40B4-BE49-F238E27FC236}">
                  <a16:creationId xmlns:a16="http://schemas.microsoft.com/office/drawing/2014/main" id="{BCA24AF7-9FEF-83EB-B611-FF4F4F65C72F}"/>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a:xfrm>
              <a:off x="9684511" y="1773758"/>
              <a:ext cx="379221" cy="165101"/>
            </a:xfrm>
            <a:prstGeom prst="rect">
              <a:avLst/>
            </a:prstGeom>
            <a:noFill/>
          </p:spPr>
        </p:pic>
        <p:pic>
          <p:nvPicPr>
            <p:cNvPr id="44" name="Picture 2078">
              <a:extLst>
                <a:ext uri="{FF2B5EF4-FFF2-40B4-BE49-F238E27FC236}">
                  <a16:creationId xmlns:a16="http://schemas.microsoft.com/office/drawing/2014/main" id="{ECA22483-CE6C-4B8F-4CE8-9C8C938BB0AC}"/>
                </a:ext>
              </a:extLst>
            </p:cNvPr>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a:xfrm>
              <a:off x="9684511" y="2241053"/>
              <a:ext cx="379221" cy="165078"/>
            </a:xfrm>
            <a:prstGeom prst="rect">
              <a:avLst/>
            </a:prstGeom>
            <a:noFill/>
          </p:spPr>
        </p:pic>
        <p:pic>
          <p:nvPicPr>
            <p:cNvPr id="45" name="Picture 2079">
              <a:extLst>
                <a:ext uri="{FF2B5EF4-FFF2-40B4-BE49-F238E27FC236}">
                  <a16:creationId xmlns:a16="http://schemas.microsoft.com/office/drawing/2014/main" id="{160AAB2F-FCEA-8122-05CC-B7526BC83250}"/>
                </a:ext>
              </a:extLst>
            </p:cNvPr>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a:xfrm>
              <a:off x="9684511" y="3638816"/>
              <a:ext cx="379221" cy="165078"/>
            </a:xfrm>
            <a:prstGeom prst="rect">
              <a:avLst/>
            </a:prstGeom>
            <a:noFill/>
          </p:spPr>
        </p:pic>
        <p:sp>
          <p:nvSpPr>
            <p:cNvPr id="46" name="Freeform 2080">
              <a:extLst>
                <a:ext uri="{FF2B5EF4-FFF2-40B4-BE49-F238E27FC236}">
                  <a16:creationId xmlns:a16="http://schemas.microsoft.com/office/drawing/2014/main" id="{0D2074D4-9B4B-3723-0431-6246F40B5592}"/>
                </a:ext>
              </a:extLst>
            </p:cNvPr>
            <p:cNvSpPr/>
            <p:nvPr/>
          </p:nvSpPr>
          <p:spPr>
            <a:xfrm>
              <a:off x="9703561" y="1856360"/>
              <a:ext cx="0" cy="4194619"/>
            </a:xfrm>
            <a:custGeom>
              <a:avLst/>
              <a:gdLst/>
              <a:ahLst/>
              <a:cxnLst/>
              <a:rect l="0" t="0" r="0" b="0"/>
              <a:pathLst>
                <a:path h="4194619">
                  <a:moveTo>
                    <a:pt x="0" y="0"/>
                  </a:moveTo>
                  <a:lnTo>
                    <a:pt x="0" y="4194619"/>
                  </a:lnTo>
                </a:path>
              </a:pathLst>
            </a:custGeom>
            <a:noFill/>
            <a:ln w="12700" cap="rnd" cmpd="sng">
              <a:solidFill>
                <a:srgbClr val="C03BC3">
                  <a:alpha val="100000"/>
                </a:srgbClr>
              </a:solidFill>
              <a:round/>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pic>
          <p:nvPicPr>
            <p:cNvPr id="47" name="Picture 2081">
              <a:extLst>
                <a:ext uri="{FF2B5EF4-FFF2-40B4-BE49-F238E27FC236}">
                  <a16:creationId xmlns:a16="http://schemas.microsoft.com/office/drawing/2014/main" id="{56210D32-390C-38AF-BEAD-78B3281FB6E3}"/>
                </a:ext>
              </a:extLst>
            </p:cNvPr>
            <p:cNvPicPr>
              <a:picLocks noChangeArrowheads="1"/>
            </p:cNvPicPr>
            <p:nvPr/>
          </p:nvPicPr>
          <p:blipFill>
            <a:blip r:embed="rId16">
              <a:extLst>
                <a:ext uri="{28A0092B-C50C-407E-A947-70E740481C1C}">
                  <a14:useLocalDpi xmlns:a14="http://schemas.microsoft.com/office/drawing/2010/main" val="0"/>
                </a:ext>
              </a:extLst>
            </a:blip>
            <a:srcRect/>
            <a:stretch>
              <a:fillRect/>
            </a:stretch>
          </p:blipFill>
          <p:spPr>
            <a:xfrm>
              <a:off x="9684511" y="3172892"/>
              <a:ext cx="379221" cy="165102"/>
            </a:xfrm>
            <a:prstGeom prst="rect">
              <a:avLst/>
            </a:prstGeom>
            <a:noFill/>
          </p:spPr>
        </p:pic>
        <p:pic>
          <p:nvPicPr>
            <p:cNvPr id="48" name="Picture 2082">
              <a:extLst>
                <a:ext uri="{FF2B5EF4-FFF2-40B4-BE49-F238E27FC236}">
                  <a16:creationId xmlns:a16="http://schemas.microsoft.com/office/drawing/2014/main" id="{C256F4CA-EDBE-A4EA-D410-E2BBD841EB1F}"/>
                </a:ext>
              </a:extLst>
            </p:cNvPr>
            <p:cNvPicPr>
              <a:picLocks noChangeArrowheads="1"/>
            </p:cNvPicPr>
            <p:nvPr/>
          </p:nvPicPr>
          <p:blipFill>
            <a:blip r:embed="rId17">
              <a:extLst>
                <a:ext uri="{28A0092B-C50C-407E-A947-70E740481C1C}">
                  <a14:useLocalDpi xmlns:a14="http://schemas.microsoft.com/office/drawing/2010/main" val="0"/>
                </a:ext>
              </a:extLst>
            </a:blip>
            <a:srcRect/>
            <a:stretch>
              <a:fillRect/>
            </a:stretch>
          </p:blipFill>
          <p:spPr>
            <a:xfrm>
              <a:off x="9684511" y="4104715"/>
              <a:ext cx="379221" cy="165142"/>
            </a:xfrm>
            <a:prstGeom prst="rect">
              <a:avLst/>
            </a:prstGeom>
            <a:noFill/>
          </p:spPr>
        </p:pic>
        <p:pic>
          <p:nvPicPr>
            <p:cNvPr id="49" name="Picture 2083">
              <a:extLst>
                <a:ext uri="{FF2B5EF4-FFF2-40B4-BE49-F238E27FC236}">
                  <a16:creationId xmlns:a16="http://schemas.microsoft.com/office/drawing/2014/main" id="{93C89FE7-1CA0-DE2E-415C-670E092AE6BC}"/>
                </a:ext>
              </a:extLst>
            </p:cNvPr>
            <p:cNvPicPr>
              <a:picLocks noChangeArrowheads="1"/>
            </p:cNvPicPr>
            <p:nvPr/>
          </p:nvPicPr>
          <p:blipFill>
            <a:blip r:embed="rId18">
              <a:extLst>
                <a:ext uri="{28A0092B-C50C-407E-A947-70E740481C1C}">
                  <a14:useLocalDpi xmlns:a14="http://schemas.microsoft.com/office/drawing/2010/main" val="0"/>
                </a:ext>
              </a:extLst>
            </a:blip>
            <a:srcRect/>
            <a:stretch>
              <a:fillRect/>
            </a:stretch>
          </p:blipFill>
          <p:spPr>
            <a:xfrm>
              <a:off x="9684511" y="5968430"/>
              <a:ext cx="379221" cy="165100"/>
            </a:xfrm>
            <a:prstGeom prst="rect">
              <a:avLst/>
            </a:prstGeom>
            <a:noFill/>
          </p:spPr>
        </p:pic>
        <p:pic>
          <p:nvPicPr>
            <p:cNvPr id="50" name="Picture 2084">
              <a:extLst>
                <a:ext uri="{FF2B5EF4-FFF2-40B4-BE49-F238E27FC236}">
                  <a16:creationId xmlns:a16="http://schemas.microsoft.com/office/drawing/2014/main" id="{0F381BCF-4462-C075-C109-E4A24712DFA7}"/>
                </a:ext>
              </a:extLst>
            </p:cNvPr>
            <p:cNvPicPr>
              <a:picLocks noChangeArrowheads="1"/>
            </p:cNvPicPr>
            <p:nvPr/>
          </p:nvPicPr>
          <p:blipFill>
            <a:blip r:embed="rId19">
              <a:extLst>
                <a:ext uri="{28A0092B-C50C-407E-A947-70E740481C1C}">
                  <a14:useLocalDpi xmlns:a14="http://schemas.microsoft.com/office/drawing/2010/main" val="0"/>
                </a:ext>
              </a:extLst>
            </a:blip>
            <a:srcRect/>
            <a:stretch>
              <a:fillRect/>
            </a:stretch>
          </p:blipFill>
          <p:spPr>
            <a:xfrm>
              <a:off x="9684511" y="5036577"/>
              <a:ext cx="379221" cy="165078"/>
            </a:xfrm>
            <a:prstGeom prst="rect">
              <a:avLst/>
            </a:prstGeom>
            <a:noFill/>
          </p:spPr>
        </p:pic>
        <p:pic>
          <p:nvPicPr>
            <p:cNvPr id="51" name="Picture 2085">
              <a:extLst>
                <a:ext uri="{FF2B5EF4-FFF2-40B4-BE49-F238E27FC236}">
                  <a16:creationId xmlns:a16="http://schemas.microsoft.com/office/drawing/2014/main" id="{640CF9EB-FE48-CE02-DFBC-0F9B9A8614D1}"/>
                </a:ext>
              </a:extLst>
            </p:cNvPr>
            <p:cNvPicPr>
              <a:picLocks noChangeArrowheads="1"/>
            </p:cNvPicPr>
            <p:nvPr/>
          </p:nvPicPr>
          <p:blipFill>
            <a:blip r:embed="rId20">
              <a:extLst>
                <a:ext uri="{28A0092B-C50C-407E-A947-70E740481C1C}">
                  <a14:useLocalDpi xmlns:a14="http://schemas.microsoft.com/office/drawing/2010/main" val="0"/>
                </a:ext>
              </a:extLst>
            </a:blip>
            <a:srcRect/>
            <a:stretch>
              <a:fillRect/>
            </a:stretch>
          </p:blipFill>
          <p:spPr>
            <a:xfrm>
              <a:off x="9684511" y="5502540"/>
              <a:ext cx="379221" cy="165065"/>
            </a:xfrm>
            <a:prstGeom prst="rect">
              <a:avLst/>
            </a:prstGeom>
            <a:noFill/>
          </p:spPr>
        </p:pic>
        <p:pic>
          <p:nvPicPr>
            <p:cNvPr id="52" name="Picture 2086">
              <a:extLst>
                <a:ext uri="{FF2B5EF4-FFF2-40B4-BE49-F238E27FC236}">
                  <a16:creationId xmlns:a16="http://schemas.microsoft.com/office/drawing/2014/main" id="{DBA22F76-8FE2-8462-F7ED-AF1F5B5A2D1C}"/>
                </a:ext>
              </a:extLst>
            </p:cNvPr>
            <p:cNvPicPr>
              <a:picLocks noChangeArrowheads="1"/>
            </p:cNvPicPr>
            <p:nvPr/>
          </p:nvPicPr>
          <p:blipFill>
            <a:blip r:embed="rId21">
              <a:extLst>
                <a:ext uri="{28A0092B-C50C-407E-A947-70E740481C1C}">
                  <a14:useLocalDpi xmlns:a14="http://schemas.microsoft.com/office/drawing/2010/main" val="0"/>
                </a:ext>
              </a:extLst>
            </a:blip>
            <a:srcRect/>
            <a:stretch>
              <a:fillRect/>
            </a:stretch>
          </p:blipFill>
          <p:spPr>
            <a:xfrm>
              <a:off x="9684511" y="4570654"/>
              <a:ext cx="379221" cy="165102"/>
            </a:xfrm>
            <a:prstGeom prst="rect">
              <a:avLst/>
            </a:prstGeom>
            <a:noFill/>
          </p:spPr>
        </p:pic>
        <p:pic>
          <p:nvPicPr>
            <p:cNvPr id="53" name="Picture 2087">
              <a:extLst>
                <a:ext uri="{FF2B5EF4-FFF2-40B4-BE49-F238E27FC236}">
                  <a16:creationId xmlns:a16="http://schemas.microsoft.com/office/drawing/2014/main" id="{5774995F-AF34-BD53-ACCE-33903924DF79}"/>
                </a:ext>
              </a:extLst>
            </p:cNvPr>
            <p:cNvPicPr>
              <a:picLocks noChangeArrowheads="1"/>
            </p:cNvPicPr>
            <p:nvPr/>
          </p:nvPicPr>
          <p:blipFill>
            <a:blip r:embed="rId22">
              <a:extLst>
                <a:ext uri="{28A0092B-C50C-407E-A947-70E740481C1C}">
                  <a14:useLocalDpi xmlns:a14="http://schemas.microsoft.com/office/drawing/2010/main" val="0"/>
                </a:ext>
              </a:extLst>
            </a:blip>
            <a:srcRect/>
            <a:stretch>
              <a:fillRect/>
            </a:stretch>
          </p:blipFill>
          <p:spPr>
            <a:xfrm>
              <a:off x="10044556" y="5411597"/>
              <a:ext cx="365709" cy="365709"/>
            </a:xfrm>
            <a:prstGeom prst="rect">
              <a:avLst/>
            </a:prstGeom>
            <a:noFill/>
          </p:spPr>
        </p:pic>
        <p:pic>
          <p:nvPicPr>
            <p:cNvPr id="54" name="Picture 2088">
              <a:extLst>
                <a:ext uri="{FF2B5EF4-FFF2-40B4-BE49-F238E27FC236}">
                  <a16:creationId xmlns:a16="http://schemas.microsoft.com/office/drawing/2014/main" id="{EDCE9A5C-AE03-5D91-8B56-B657CEA62801}"/>
                </a:ext>
              </a:extLst>
            </p:cNvPr>
            <p:cNvPicPr>
              <a:picLocks noChangeArrowheads="1"/>
            </p:cNvPicPr>
            <p:nvPr/>
          </p:nvPicPr>
          <p:blipFill>
            <a:blip r:embed="rId23">
              <a:extLst>
                <a:ext uri="{28A0092B-C50C-407E-A947-70E740481C1C}">
                  <a14:useLocalDpi xmlns:a14="http://schemas.microsoft.com/office/drawing/2010/main" val="0"/>
                </a:ext>
              </a:extLst>
            </a:blip>
            <a:srcRect/>
            <a:stretch>
              <a:fillRect/>
            </a:stretch>
          </p:blipFill>
          <p:spPr>
            <a:xfrm>
              <a:off x="10044556" y="4478960"/>
              <a:ext cx="365709" cy="365709"/>
            </a:xfrm>
            <a:prstGeom prst="rect">
              <a:avLst/>
            </a:prstGeom>
            <a:noFill/>
          </p:spPr>
        </p:pic>
        <p:pic>
          <p:nvPicPr>
            <p:cNvPr id="55" name="Picture 2089">
              <a:extLst>
                <a:ext uri="{FF2B5EF4-FFF2-40B4-BE49-F238E27FC236}">
                  <a16:creationId xmlns:a16="http://schemas.microsoft.com/office/drawing/2014/main" id="{1E745D57-2C9B-0357-3D69-8BF3FA110427}"/>
                </a:ext>
              </a:extLst>
            </p:cNvPr>
            <p:cNvPicPr>
              <a:picLocks noChangeArrowheads="1"/>
            </p:cNvPicPr>
            <p:nvPr/>
          </p:nvPicPr>
          <p:blipFill>
            <a:blip r:embed="rId24">
              <a:extLst>
                <a:ext uri="{28A0092B-C50C-407E-A947-70E740481C1C}">
                  <a14:useLocalDpi xmlns:a14="http://schemas.microsoft.com/office/drawing/2010/main" val="0"/>
                </a:ext>
              </a:extLst>
            </a:blip>
            <a:srcRect/>
            <a:stretch>
              <a:fillRect/>
            </a:stretch>
          </p:blipFill>
          <p:spPr>
            <a:xfrm>
              <a:off x="10044556" y="4945939"/>
              <a:ext cx="365709" cy="365709"/>
            </a:xfrm>
            <a:prstGeom prst="rect">
              <a:avLst/>
            </a:prstGeom>
            <a:noFill/>
          </p:spPr>
        </p:pic>
        <p:pic>
          <p:nvPicPr>
            <p:cNvPr id="56" name="Picture 2090">
              <a:extLst>
                <a:ext uri="{FF2B5EF4-FFF2-40B4-BE49-F238E27FC236}">
                  <a16:creationId xmlns:a16="http://schemas.microsoft.com/office/drawing/2014/main" id="{AC7B7434-D76C-A477-D21D-074DDE2E5DE0}"/>
                </a:ext>
              </a:extLst>
            </p:cNvPr>
            <p:cNvPicPr>
              <a:picLocks noChangeArrowheads="1"/>
            </p:cNvPicPr>
            <p:nvPr/>
          </p:nvPicPr>
          <p:blipFill>
            <a:blip r:embed="rId25">
              <a:extLst>
                <a:ext uri="{28A0092B-C50C-407E-A947-70E740481C1C}">
                  <a14:useLocalDpi xmlns:a14="http://schemas.microsoft.com/office/drawing/2010/main" val="0"/>
                </a:ext>
              </a:extLst>
            </a:blip>
            <a:srcRect/>
            <a:stretch>
              <a:fillRect/>
            </a:stretch>
          </p:blipFill>
          <p:spPr>
            <a:xfrm>
              <a:off x="10044556" y="4014521"/>
              <a:ext cx="365709" cy="365709"/>
            </a:xfrm>
            <a:prstGeom prst="rect">
              <a:avLst/>
            </a:prstGeom>
            <a:noFill/>
          </p:spPr>
        </p:pic>
        <p:sp>
          <p:nvSpPr>
            <p:cNvPr id="57" name="Freeform 2091">
              <a:extLst>
                <a:ext uri="{FF2B5EF4-FFF2-40B4-BE49-F238E27FC236}">
                  <a16:creationId xmlns:a16="http://schemas.microsoft.com/office/drawing/2014/main" id="{7BF9B7CB-7DCC-015D-DE70-58927D9DA767}"/>
                </a:ext>
              </a:extLst>
            </p:cNvPr>
            <p:cNvSpPr/>
            <p:nvPr/>
          </p:nvSpPr>
          <p:spPr>
            <a:xfrm>
              <a:off x="10140315" y="5996102"/>
              <a:ext cx="211454" cy="109157"/>
            </a:xfrm>
            <a:custGeom>
              <a:avLst/>
              <a:gdLst/>
              <a:ahLst/>
              <a:cxnLst/>
              <a:rect l="0" t="0" r="0" b="0"/>
              <a:pathLst>
                <a:path w="211454" h="109157">
                  <a:moveTo>
                    <a:pt x="889" y="50407"/>
                  </a:moveTo>
                  <a:cubicBezTo>
                    <a:pt x="1269" y="45047"/>
                    <a:pt x="2413" y="39777"/>
                    <a:pt x="3937" y="34595"/>
                  </a:cubicBezTo>
                  <a:cubicBezTo>
                    <a:pt x="6857" y="25489"/>
                    <a:pt x="12065" y="17348"/>
                    <a:pt x="19430" y="11214"/>
                  </a:cubicBezTo>
                  <a:cubicBezTo>
                    <a:pt x="30479" y="1816"/>
                    <a:pt x="46863" y="0"/>
                    <a:pt x="60198" y="4788"/>
                  </a:cubicBezTo>
                  <a:cubicBezTo>
                    <a:pt x="71501" y="8814"/>
                    <a:pt x="80391" y="16193"/>
                    <a:pt x="88138" y="25019"/>
                  </a:cubicBezTo>
                  <a:cubicBezTo>
                    <a:pt x="93344" y="31153"/>
                    <a:pt x="98170" y="37668"/>
                    <a:pt x="103251" y="44082"/>
                  </a:cubicBezTo>
                  <a:cubicBezTo>
                    <a:pt x="104013" y="45047"/>
                    <a:pt x="104393" y="45047"/>
                    <a:pt x="105155" y="44184"/>
                  </a:cubicBezTo>
                  <a:cubicBezTo>
                    <a:pt x="112903" y="34887"/>
                    <a:pt x="120650" y="25680"/>
                    <a:pt x="129793" y="17729"/>
                  </a:cubicBezTo>
                  <a:cubicBezTo>
                    <a:pt x="135254" y="13031"/>
                    <a:pt x="141096" y="8916"/>
                    <a:pt x="147828" y="5944"/>
                  </a:cubicBezTo>
                  <a:cubicBezTo>
                    <a:pt x="161036" y="191"/>
                    <a:pt x="176021" y="2210"/>
                    <a:pt x="187578" y="10643"/>
                  </a:cubicBezTo>
                  <a:cubicBezTo>
                    <a:pt x="196215" y="16968"/>
                    <a:pt x="202183" y="25210"/>
                    <a:pt x="205613" y="35167"/>
                  </a:cubicBezTo>
                  <a:cubicBezTo>
                    <a:pt x="211454" y="51651"/>
                    <a:pt x="210057" y="70155"/>
                    <a:pt x="201676" y="85484"/>
                  </a:cubicBezTo>
                  <a:cubicBezTo>
                    <a:pt x="194944" y="97562"/>
                    <a:pt x="183768" y="106477"/>
                    <a:pt x="169799" y="108014"/>
                  </a:cubicBezTo>
                  <a:cubicBezTo>
                    <a:pt x="158495" y="109157"/>
                    <a:pt x="146939" y="105715"/>
                    <a:pt x="137541" y="99390"/>
                  </a:cubicBezTo>
                  <a:cubicBezTo>
                    <a:pt x="129666" y="94018"/>
                    <a:pt x="123190" y="87313"/>
                    <a:pt x="117220" y="79934"/>
                  </a:cubicBezTo>
                  <a:cubicBezTo>
                    <a:pt x="114427" y="76378"/>
                    <a:pt x="111760" y="72746"/>
                    <a:pt x="108966" y="69101"/>
                  </a:cubicBezTo>
                  <a:cubicBezTo>
                    <a:pt x="108203" y="68136"/>
                    <a:pt x="107823" y="68136"/>
                    <a:pt x="107061" y="69101"/>
                  </a:cubicBezTo>
                  <a:cubicBezTo>
                    <a:pt x="100583" y="75908"/>
                    <a:pt x="94233" y="82906"/>
                    <a:pt x="87503" y="89510"/>
                  </a:cubicBezTo>
                  <a:cubicBezTo>
                    <a:pt x="81788" y="94971"/>
                    <a:pt x="75183" y="99479"/>
                    <a:pt x="68199" y="103023"/>
                  </a:cubicBezTo>
                  <a:cubicBezTo>
                    <a:pt x="61594" y="106287"/>
                    <a:pt x="54355" y="108204"/>
                    <a:pt x="46990" y="108293"/>
                  </a:cubicBezTo>
                  <a:cubicBezTo>
                    <a:pt x="39496" y="108395"/>
                    <a:pt x="32385" y="105804"/>
                    <a:pt x="25907" y="102159"/>
                  </a:cubicBezTo>
                  <a:cubicBezTo>
                    <a:pt x="18541" y="98133"/>
                    <a:pt x="12953" y="92101"/>
                    <a:pt x="8508" y="84912"/>
                  </a:cubicBezTo>
                  <a:cubicBezTo>
                    <a:pt x="2286" y="74460"/>
                    <a:pt x="0" y="62395"/>
                    <a:pt x="889" y="50407"/>
                  </a:cubicBezTo>
                  <a:close/>
                  <a:moveTo>
                    <a:pt x="-9328824" y="861898"/>
                  </a:moveTo>
                  <a:moveTo>
                    <a:pt x="97536" y="53099"/>
                  </a:moveTo>
                  <a:cubicBezTo>
                    <a:pt x="97154" y="52515"/>
                    <a:pt x="96901" y="52045"/>
                    <a:pt x="96646" y="51651"/>
                  </a:cubicBezTo>
                  <a:cubicBezTo>
                    <a:pt x="92075" y="45530"/>
                    <a:pt x="87629" y="39396"/>
                    <a:pt x="82168" y="33922"/>
                  </a:cubicBezTo>
                  <a:cubicBezTo>
                    <a:pt x="76200" y="27788"/>
                    <a:pt x="69595" y="22136"/>
                    <a:pt x="60832" y="20028"/>
                  </a:cubicBezTo>
                  <a:cubicBezTo>
                    <a:pt x="58419" y="19355"/>
                    <a:pt x="56006" y="18491"/>
                    <a:pt x="53466" y="18301"/>
                  </a:cubicBezTo>
                  <a:cubicBezTo>
                    <a:pt x="48260" y="17729"/>
                    <a:pt x="43179" y="18301"/>
                    <a:pt x="38227" y="20028"/>
                  </a:cubicBezTo>
                  <a:cubicBezTo>
                    <a:pt x="29717" y="22911"/>
                    <a:pt x="23494" y="28461"/>
                    <a:pt x="18923" y="36132"/>
                  </a:cubicBezTo>
                  <a:cubicBezTo>
                    <a:pt x="13207" y="46101"/>
                    <a:pt x="11176" y="56833"/>
                    <a:pt x="13080" y="68237"/>
                  </a:cubicBezTo>
                  <a:cubicBezTo>
                    <a:pt x="13589" y="71501"/>
                    <a:pt x="14731" y="74753"/>
                    <a:pt x="15875" y="77826"/>
                  </a:cubicBezTo>
                  <a:cubicBezTo>
                    <a:pt x="19812" y="86932"/>
                    <a:pt x="26924" y="92393"/>
                    <a:pt x="36703" y="93637"/>
                  </a:cubicBezTo>
                  <a:cubicBezTo>
                    <a:pt x="43179" y="94399"/>
                    <a:pt x="49403" y="93053"/>
                    <a:pt x="55499" y="90564"/>
                  </a:cubicBezTo>
                  <a:cubicBezTo>
                    <a:pt x="61214" y="88075"/>
                    <a:pt x="66293" y="84620"/>
                    <a:pt x="71119" y="80696"/>
                  </a:cubicBezTo>
                  <a:cubicBezTo>
                    <a:pt x="78866" y="74270"/>
                    <a:pt x="85470" y="66993"/>
                    <a:pt x="92075" y="59512"/>
                  </a:cubicBezTo>
                  <a:cubicBezTo>
                    <a:pt x="93979" y="57404"/>
                    <a:pt x="95630" y="55207"/>
                    <a:pt x="97536" y="53099"/>
                  </a:cubicBezTo>
                  <a:close/>
                  <a:moveTo>
                    <a:pt x="-9331516" y="861898"/>
                  </a:moveTo>
                  <a:moveTo>
                    <a:pt x="196977" y="43993"/>
                  </a:moveTo>
                  <a:cubicBezTo>
                    <a:pt x="196468" y="39675"/>
                    <a:pt x="195199" y="34697"/>
                    <a:pt x="192913" y="29998"/>
                  </a:cubicBezTo>
                  <a:cubicBezTo>
                    <a:pt x="186816" y="18403"/>
                    <a:pt x="176911" y="14669"/>
                    <a:pt x="165353" y="17158"/>
                  </a:cubicBezTo>
                  <a:cubicBezTo>
                    <a:pt x="160401" y="18212"/>
                    <a:pt x="155955" y="20409"/>
                    <a:pt x="151638" y="23190"/>
                  </a:cubicBezTo>
                  <a:cubicBezTo>
                    <a:pt x="145415" y="27216"/>
                    <a:pt x="139827" y="32106"/>
                    <a:pt x="134746" y="37478"/>
                  </a:cubicBezTo>
                  <a:cubicBezTo>
                    <a:pt x="128269" y="44565"/>
                    <a:pt x="122046" y="51854"/>
                    <a:pt x="115569" y="59043"/>
                  </a:cubicBezTo>
                  <a:cubicBezTo>
                    <a:pt x="114935" y="59805"/>
                    <a:pt x="114935" y="60376"/>
                    <a:pt x="115569" y="61151"/>
                  </a:cubicBezTo>
                  <a:cubicBezTo>
                    <a:pt x="118237" y="64504"/>
                    <a:pt x="120650" y="68047"/>
                    <a:pt x="123316" y="71400"/>
                  </a:cubicBezTo>
                  <a:cubicBezTo>
                    <a:pt x="127762" y="76861"/>
                    <a:pt x="132461" y="82042"/>
                    <a:pt x="138303" y="86157"/>
                  </a:cubicBezTo>
                  <a:cubicBezTo>
                    <a:pt x="144017" y="90285"/>
                    <a:pt x="150241" y="93256"/>
                    <a:pt x="157479" y="93053"/>
                  </a:cubicBezTo>
                  <a:cubicBezTo>
                    <a:pt x="160274" y="92964"/>
                    <a:pt x="162941" y="93637"/>
                    <a:pt x="165735" y="92393"/>
                  </a:cubicBezTo>
                  <a:cubicBezTo>
                    <a:pt x="167258" y="91720"/>
                    <a:pt x="169037" y="91809"/>
                    <a:pt x="170688" y="91428"/>
                  </a:cubicBezTo>
                  <a:cubicBezTo>
                    <a:pt x="175260" y="90183"/>
                    <a:pt x="179451" y="87694"/>
                    <a:pt x="182879" y="84532"/>
                  </a:cubicBezTo>
                  <a:cubicBezTo>
                    <a:pt x="191389" y="76962"/>
                    <a:pt x="195579" y="67183"/>
                    <a:pt x="196850" y="56071"/>
                  </a:cubicBezTo>
                  <a:cubicBezTo>
                    <a:pt x="197357" y="52426"/>
                    <a:pt x="196977" y="48590"/>
                    <a:pt x="196977" y="43993"/>
                  </a:cubicBezTo>
                  <a:close/>
                  <a:moveTo>
                    <a:pt x="-9322410" y="861898"/>
                  </a:moveTo>
                </a:path>
              </a:pathLst>
            </a:custGeom>
            <a:solidFill>
              <a:srgbClr val="225B61">
                <a:alpha val="100000"/>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pic>
          <p:nvPicPr>
            <p:cNvPr id="58" name="Picture 2092">
              <a:extLst>
                <a:ext uri="{FF2B5EF4-FFF2-40B4-BE49-F238E27FC236}">
                  <a16:creationId xmlns:a16="http://schemas.microsoft.com/office/drawing/2014/main" id="{1AAF18BA-5233-64AC-72FF-95662442ED8B}"/>
                </a:ext>
              </a:extLst>
            </p:cNvPr>
            <p:cNvPicPr>
              <a:picLocks noChangeArrowheads="1"/>
            </p:cNvPicPr>
            <p:nvPr/>
          </p:nvPicPr>
          <p:blipFill>
            <a:blip r:embed="rId26">
              <a:extLst>
                <a:ext uri="{28A0092B-C50C-407E-A947-70E740481C1C}">
                  <a14:useLocalDpi xmlns:a14="http://schemas.microsoft.com/office/drawing/2010/main" val="0"/>
                </a:ext>
              </a:extLst>
            </a:blip>
            <a:srcRect/>
            <a:stretch>
              <a:fillRect/>
            </a:stretch>
          </p:blipFill>
          <p:spPr>
            <a:xfrm>
              <a:off x="8787765" y="3819502"/>
              <a:ext cx="772794" cy="215946"/>
            </a:xfrm>
            <a:prstGeom prst="rect">
              <a:avLst/>
            </a:prstGeom>
            <a:noFill/>
          </p:spPr>
        </p:pic>
        <p:pic>
          <p:nvPicPr>
            <p:cNvPr id="59" name="Picture 447">
              <a:extLst>
                <a:ext uri="{FF2B5EF4-FFF2-40B4-BE49-F238E27FC236}">
                  <a16:creationId xmlns:a16="http://schemas.microsoft.com/office/drawing/2014/main" id="{01B596C7-C44F-F5FC-CEAE-A46FCB0157A7}"/>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a:xfrm>
              <a:off x="10121138" y="3158783"/>
              <a:ext cx="203644" cy="204050"/>
            </a:xfrm>
            <a:prstGeom prst="rect">
              <a:avLst/>
            </a:prstGeom>
            <a:noFill/>
          </p:spPr>
        </p:pic>
        <p:pic>
          <p:nvPicPr>
            <p:cNvPr id="60" name="Picture 2094">
              <a:extLst>
                <a:ext uri="{FF2B5EF4-FFF2-40B4-BE49-F238E27FC236}">
                  <a16:creationId xmlns:a16="http://schemas.microsoft.com/office/drawing/2014/main" id="{7D59C28D-2966-AA74-7917-72D405EF9502}"/>
                </a:ext>
              </a:extLst>
            </p:cNvPr>
            <p:cNvPicPr>
              <a:picLocks noChangeArrowheads="1"/>
            </p:cNvPicPr>
            <p:nvPr/>
          </p:nvPicPr>
          <p:blipFill>
            <a:blip r:embed="rId27">
              <a:extLst>
                <a:ext uri="{28A0092B-C50C-407E-A947-70E740481C1C}">
                  <a14:useLocalDpi xmlns:a14="http://schemas.microsoft.com/office/drawing/2010/main" val="0"/>
                </a:ext>
              </a:extLst>
            </a:blip>
            <a:srcRect/>
            <a:stretch>
              <a:fillRect/>
            </a:stretch>
          </p:blipFill>
          <p:spPr>
            <a:xfrm>
              <a:off x="10116439" y="3632963"/>
              <a:ext cx="216408" cy="216408"/>
            </a:xfrm>
            <a:prstGeom prst="rect">
              <a:avLst/>
            </a:prstGeom>
            <a:noFill/>
          </p:spPr>
        </p:pic>
        <p:sp>
          <p:nvSpPr>
            <p:cNvPr id="62" name="Rectangle 2096">
              <a:extLst>
                <a:ext uri="{FF2B5EF4-FFF2-40B4-BE49-F238E27FC236}">
                  <a16:creationId xmlns:a16="http://schemas.microsoft.com/office/drawing/2014/main" id="{73FFA5D9-B102-BAF1-DAE6-F8C1455D60E8}"/>
                </a:ext>
              </a:extLst>
            </p:cNvPr>
            <p:cNvSpPr/>
            <p:nvPr/>
          </p:nvSpPr>
          <p:spPr>
            <a:xfrm>
              <a:off x="700125" y="2058315"/>
              <a:ext cx="921258" cy="267690"/>
            </a:xfrm>
            <a:prstGeom prst="rect">
              <a:avLst/>
            </a:prstGeom>
          </p:spPr>
          <p:txBody>
            <a:bodyPr wrap="none" lIns="0" tIns="0" rIns="0" bIns="0">
              <a:spAutoFit/>
            </a:bodyPr>
            <a:lstStyle/>
            <a:p>
              <a:pPr marL="0"/>
              <a:r>
                <a:rPr lang="en-GB" sz="1800" b="1" i="0" spc="0" baseline="0" dirty="0">
                  <a:solidFill>
                    <a:srgbClr val="52C7AA"/>
                  </a:solidFill>
                  <a:latin typeface="Segoe Sans Display,Bold"/>
                </a:rPr>
                <a:t>OneLake</a:t>
              </a:r>
            </a:p>
          </p:txBody>
        </p:sp>
        <p:sp>
          <p:nvSpPr>
            <p:cNvPr id="63" name="Rectangle 2097">
              <a:extLst>
                <a:ext uri="{FF2B5EF4-FFF2-40B4-BE49-F238E27FC236}">
                  <a16:creationId xmlns:a16="http://schemas.microsoft.com/office/drawing/2014/main" id="{64FBB10D-5193-E9D7-7165-FEADB4D13BC3}"/>
                </a:ext>
              </a:extLst>
            </p:cNvPr>
            <p:cNvSpPr/>
            <p:nvPr/>
          </p:nvSpPr>
          <p:spPr>
            <a:xfrm>
              <a:off x="508101" y="3185015"/>
              <a:ext cx="1276863" cy="208798"/>
            </a:xfrm>
            <a:prstGeom prst="rect">
              <a:avLst/>
            </a:prstGeom>
          </p:spPr>
          <p:txBody>
            <a:bodyPr wrap="none" lIns="0" tIns="0" rIns="0" bIns="0">
              <a:spAutoFit/>
            </a:bodyPr>
            <a:lstStyle/>
            <a:p>
              <a:pPr marL="0"/>
              <a:r>
                <a:rPr lang="en-GB" sz="1403" b="0" i="0" spc="0" baseline="0" dirty="0">
                  <a:solidFill>
                    <a:srgbClr val="2B2B2B"/>
                  </a:solidFill>
                  <a:latin typeface="Segoe Sans Display"/>
                </a:rPr>
                <a:t>Data Warehouse</a:t>
              </a:r>
            </a:p>
          </p:txBody>
        </p:sp>
        <p:sp>
          <p:nvSpPr>
            <p:cNvPr id="64" name="Rectangle 2098">
              <a:extLst>
                <a:ext uri="{FF2B5EF4-FFF2-40B4-BE49-F238E27FC236}">
                  <a16:creationId xmlns:a16="http://schemas.microsoft.com/office/drawing/2014/main" id="{FB09D7C7-981C-57E3-4F0C-AE06205993E3}"/>
                </a:ext>
              </a:extLst>
            </p:cNvPr>
            <p:cNvSpPr/>
            <p:nvPr/>
          </p:nvSpPr>
          <p:spPr>
            <a:xfrm>
              <a:off x="748588" y="5193362"/>
              <a:ext cx="826084" cy="209155"/>
            </a:xfrm>
            <a:prstGeom prst="rect">
              <a:avLst/>
            </a:prstGeom>
          </p:spPr>
          <p:txBody>
            <a:bodyPr wrap="none" lIns="0" tIns="0" rIns="0" bIns="0">
              <a:spAutoFit/>
            </a:bodyPr>
            <a:lstStyle/>
            <a:p>
              <a:pPr marL="0"/>
              <a:r>
                <a:rPr lang="en-GB" sz="1406" b="0" i="0" spc="0" baseline="0" dirty="0">
                  <a:solidFill>
                    <a:srgbClr val="2B2B2B"/>
                  </a:solidFill>
                  <a:latin typeface="Segoe Sans Display"/>
                </a:rPr>
                <a:t>Lakehouse</a:t>
              </a:r>
            </a:p>
          </p:txBody>
        </p:sp>
        <p:sp>
          <p:nvSpPr>
            <p:cNvPr id="65" name="Rectangle 2099">
              <a:extLst>
                <a:ext uri="{FF2B5EF4-FFF2-40B4-BE49-F238E27FC236}">
                  <a16:creationId xmlns:a16="http://schemas.microsoft.com/office/drawing/2014/main" id="{7841360E-3D6D-CE7B-19CC-32D03829BD09}"/>
                </a:ext>
              </a:extLst>
            </p:cNvPr>
            <p:cNvSpPr/>
            <p:nvPr/>
          </p:nvSpPr>
          <p:spPr>
            <a:xfrm>
              <a:off x="5115433" y="1662329"/>
              <a:ext cx="1766849" cy="267690"/>
            </a:xfrm>
            <a:prstGeom prst="rect">
              <a:avLst/>
            </a:prstGeom>
          </p:spPr>
          <p:txBody>
            <a:bodyPr wrap="none" lIns="0" tIns="0" rIns="0" bIns="0">
              <a:spAutoFit/>
            </a:bodyPr>
            <a:lstStyle/>
            <a:p>
              <a:pPr marL="0"/>
              <a:r>
                <a:rPr lang="en-GB" sz="1800" b="1" i="0" spc="0" baseline="0" dirty="0">
                  <a:solidFill>
                    <a:srgbClr val="117865"/>
                  </a:solidFill>
                  <a:latin typeface="Segoe Sans Display,Bold"/>
                </a:rPr>
                <a:t>Microsoft Fabric</a:t>
              </a:r>
            </a:p>
          </p:txBody>
        </p:sp>
        <p:sp>
          <p:nvSpPr>
            <p:cNvPr id="66" name="Rectangle 2100">
              <a:extLst>
                <a:ext uri="{FF2B5EF4-FFF2-40B4-BE49-F238E27FC236}">
                  <a16:creationId xmlns:a16="http://schemas.microsoft.com/office/drawing/2014/main" id="{D2EFADCF-DC9B-433E-0742-1CF4E8CE2F06}"/>
                </a:ext>
              </a:extLst>
            </p:cNvPr>
            <p:cNvSpPr/>
            <p:nvPr/>
          </p:nvSpPr>
          <p:spPr>
            <a:xfrm>
              <a:off x="3792982" y="4324332"/>
              <a:ext cx="715015" cy="400822"/>
            </a:xfrm>
            <a:prstGeom prst="rect">
              <a:avLst/>
            </a:prstGeom>
          </p:spPr>
          <p:txBody>
            <a:bodyPr wrap="none" lIns="0" tIns="0" rIns="0" bIns="0">
              <a:spAutoFit/>
            </a:bodyPr>
            <a:lstStyle/>
            <a:p>
              <a:pPr marL="0"/>
              <a:r>
                <a:rPr lang="en-GB" sz="1403" b="0" i="0" spc="0" baseline="0" dirty="0">
                  <a:solidFill>
                    <a:srgbClr val="0078D3"/>
                  </a:solidFill>
                  <a:latin typeface="Segoe Sans Display"/>
                </a:rPr>
                <a:t>Power BI </a:t>
              </a:r>
            </a:p>
            <a:p>
              <a:pPr marL="62483">
                <a:lnSpc>
                  <a:spcPts val="1511"/>
                </a:lnSpc>
              </a:pPr>
              <a:r>
                <a:rPr lang="en-GB" sz="1403" b="0" i="0" spc="0" baseline="0" dirty="0">
                  <a:solidFill>
                    <a:srgbClr val="0078D3"/>
                  </a:solidFill>
                  <a:latin typeface="Segoe Sans Display"/>
                </a:rPr>
                <a:t>service</a:t>
              </a:r>
            </a:p>
          </p:txBody>
        </p:sp>
        <p:sp>
          <p:nvSpPr>
            <p:cNvPr id="67" name="Rectangle 2101">
              <a:extLst>
                <a:ext uri="{FF2B5EF4-FFF2-40B4-BE49-F238E27FC236}">
                  <a16:creationId xmlns:a16="http://schemas.microsoft.com/office/drawing/2014/main" id="{D58F405C-C0E1-C8A3-8CA2-6187F7F24940}"/>
                </a:ext>
              </a:extLst>
            </p:cNvPr>
            <p:cNvSpPr/>
            <p:nvPr/>
          </p:nvSpPr>
          <p:spPr>
            <a:xfrm>
              <a:off x="5897245" y="2424881"/>
              <a:ext cx="1700741" cy="621020"/>
            </a:xfrm>
            <a:prstGeom prst="rect">
              <a:avLst/>
            </a:prstGeom>
          </p:spPr>
          <p:txBody>
            <a:bodyPr wrap="none" lIns="0" tIns="0" rIns="0" bIns="0">
              <a:spAutoFit/>
            </a:bodyPr>
            <a:lstStyle/>
            <a:p>
              <a:pPr marL="0"/>
              <a:r>
                <a:rPr lang="en-GB" sz="1368" b="0" i="0" spc="0" baseline="0" dirty="0">
                  <a:solidFill>
                    <a:srgbClr val="001919"/>
                  </a:solidFill>
                  <a:latin typeface="Segoe Sans Display"/>
                </a:rPr>
                <a:t>Interactive reports, </a:t>
              </a:r>
            </a:p>
            <a:p>
              <a:pPr marL="0">
                <a:lnSpc>
                  <a:spcPts val="1644"/>
                </a:lnSpc>
              </a:pPr>
              <a:r>
                <a:rPr lang="en-GB" sz="1368" b="0" i="0" spc="0" baseline="0" dirty="0">
                  <a:solidFill>
                    <a:srgbClr val="001919"/>
                  </a:solidFill>
                  <a:latin typeface="Segoe Sans Display"/>
                </a:rPr>
                <a:t>real-time dashboards, </a:t>
              </a:r>
            </a:p>
            <a:p>
              <a:pPr marL="0">
                <a:lnSpc>
                  <a:spcPts val="1644"/>
                </a:lnSpc>
              </a:pPr>
              <a:r>
                <a:rPr lang="en-GB" sz="1368" b="0" i="0" spc="0" baseline="0" dirty="0">
                  <a:solidFill>
                    <a:srgbClr val="001919"/>
                  </a:solidFill>
                  <a:latin typeface="Segoe Sans Display"/>
                </a:rPr>
                <a:t>and paginated reports</a:t>
              </a:r>
            </a:p>
          </p:txBody>
        </p:sp>
        <p:sp>
          <p:nvSpPr>
            <p:cNvPr id="68" name="Rectangle 2102">
              <a:extLst>
                <a:ext uri="{FF2B5EF4-FFF2-40B4-BE49-F238E27FC236}">
                  <a16:creationId xmlns:a16="http://schemas.microsoft.com/office/drawing/2014/main" id="{164480EC-B886-E4CA-CD62-C84812F23E27}"/>
                </a:ext>
              </a:extLst>
            </p:cNvPr>
            <p:cNvSpPr/>
            <p:nvPr/>
          </p:nvSpPr>
          <p:spPr>
            <a:xfrm>
              <a:off x="5897245" y="3448375"/>
              <a:ext cx="1652750" cy="203443"/>
            </a:xfrm>
            <a:prstGeom prst="rect">
              <a:avLst/>
            </a:prstGeom>
          </p:spPr>
          <p:txBody>
            <a:bodyPr wrap="none" lIns="0" tIns="0" rIns="0" bIns="0">
              <a:spAutoFit/>
            </a:bodyPr>
            <a:lstStyle/>
            <a:p>
              <a:pPr marL="0"/>
              <a:r>
                <a:rPr lang="en-GB" sz="1368" b="0" i="0" spc="0" baseline="0" dirty="0">
                  <a:solidFill>
                    <a:srgbClr val="001919"/>
                  </a:solidFill>
                  <a:latin typeface="Segoe Sans Display"/>
                </a:rPr>
                <a:t>Custom visualizations</a:t>
              </a:r>
            </a:p>
          </p:txBody>
        </p:sp>
        <p:sp>
          <p:nvSpPr>
            <p:cNvPr id="69" name="Rectangle 2103">
              <a:extLst>
                <a:ext uri="{FF2B5EF4-FFF2-40B4-BE49-F238E27FC236}">
                  <a16:creationId xmlns:a16="http://schemas.microsoft.com/office/drawing/2014/main" id="{9812C8F3-4B6C-CF8C-13A3-381A34F68161}"/>
                </a:ext>
              </a:extLst>
            </p:cNvPr>
            <p:cNvSpPr/>
            <p:nvPr/>
          </p:nvSpPr>
          <p:spPr>
            <a:xfrm>
              <a:off x="5897245" y="4075374"/>
              <a:ext cx="2439722" cy="621020"/>
            </a:xfrm>
            <a:prstGeom prst="rect">
              <a:avLst/>
            </a:prstGeom>
          </p:spPr>
          <p:txBody>
            <a:bodyPr wrap="none" lIns="0" tIns="0" rIns="0" bIns="0">
              <a:spAutoFit/>
            </a:bodyPr>
            <a:lstStyle/>
            <a:p>
              <a:pPr marL="0"/>
              <a:r>
                <a:rPr lang="en-GB" sz="1368" b="0" i="0" spc="0" baseline="0" dirty="0">
                  <a:solidFill>
                    <a:srgbClr val="001919"/>
                  </a:solidFill>
                  <a:latin typeface="Segoe Sans Display"/>
                </a:rPr>
                <a:t>AI-infused insights and intuitive </a:t>
              </a:r>
            </a:p>
            <a:p>
              <a:pPr marL="0">
                <a:lnSpc>
                  <a:spcPts val="1644"/>
                </a:lnSpc>
              </a:pPr>
              <a:r>
                <a:rPr lang="en-GB" sz="1368" b="0" i="0" spc="0" baseline="0" dirty="0">
                  <a:solidFill>
                    <a:srgbClr val="001919"/>
                  </a:solidFill>
                  <a:latin typeface="Segoe Sans Display"/>
                </a:rPr>
                <a:t>data exploration using natural </a:t>
              </a:r>
            </a:p>
            <a:p>
              <a:pPr marL="0">
                <a:lnSpc>
                  <a:spcPts val="1644"/>
                </a:lnSpc>
              </a:pPr>
              <a:r>
                <a:rPr lang="en-GB" sz="1368" b="0" i="0" spc="0" baseline="0" dirty="0">
                  <a:solidFill>
                    <a:srgbClr val="001919"/>
                  </a:solidFill>
                  <a:latin typeface="Segoe Sans Display"/>
                </a:rPr>
                <a:t>language query</a:t>
              </a:r>
            </a:p>
          </p:txBody>
        </p:sp>
        <p:sp>
          <p:nvSpPr>
            <p:cNvPr id="70" name="Rectangle 2104">
              <a:extLst>
                <a:ext uri="{FF2B5EF4-FFF2-40B4-BE49-F238E27FC236}">
                  <a16:creationId xmlns:a16="http://schemas.microsoft.com/office/drawing/2014/main" id="{33A8495F-2364-9A12-534B-D9EB64C58E4F}"/>
                </a:ext>
              </a:extLst>
            </p:cNvPr>
            <p:cNvSpPr/>
            <p:nvPr/>
          </p:nvSpPr>
          <p:spPr>
            <a:xfrm>
              <a:off x="5897245" y="5098867"/>
              <a:ext cx="1961826" cy="203443"/>
            </a:xfrm>
            <a:prstGeom prst="rect">
              <a:avLst/>
            </a:prstGeom>
          </p:spPr>
          <p:txBody>
            <a:bodyPr wrap="none" lIns="0" tIns="0" rIns="0" bIns="0">
              <a:spAutoFit/>
            </a:bodyPr>
            <a:lstStyle/>
            <a:p>
              <a:pPr marL="0"/>
              <a:r>
                <a:rPr lang="en-GB" sz="1368" b="0" i="0" spc="0" baseline="0" dirty="0">
                  <a:solidFill>
                    <a:srgbClr val="001919"/>
                  </a:solidFill>
                  <a:latin typeface="Segoe Sans Display"/>
                </a:rPr>
                <a:t>Sharing and collaboration</a:t>
              </a:r>
            </a:p>
          </p:txBody>
        </p:sp>
        <p:sp>
          <p:nvSpPr>
            <p:cNvPr id="71" name="Rectangle 2105">
              <a:extLst>
                <a:ext uri="{FF2B5EF4-FFF2-40B4-BE49-F238E27FC236}">
                  <a16:creationId xmlns:a16="http://schemas.microsoft.com/office/drawing/2014/main" id="{E19CA635-63DA-E50A-DBC5-9DD7B131EEA7}"/>
                </a:ext>
              </a:extLst>
            </p:cNvPr>
            <p:cNvSpPr/>
            <p:nvPr/>
          </p:nvSpPr>
          <p:spPr>
            <a:xfrm>
              <a:off x="4716779" y="6083370"/>
              <a:ext cx="2812549" cy="148121"/>
            </a:xfrm>
            <a:prstGeom prst="rect">
              <a:avLst/>
            </a:prstGeom>
          </p:spPr>
          <p:txBody>
            <a:bodyPr wrap="none" lIns="0" tIns="0" rIns="0" bIns="0">
              <a:spAutoFit/>
            </a:bodyPr>
            <a:lstStyle/>
            <a:p>
              <a:pPr marL="0"/>
              <a:r>
                <a:rPr lang="en-GB" sz="996" b="1" i="0" spc="0" baseline="0" dirty="0">
                  <a:solidFill>
                    <a:srgbClr val="21665B"/>
                  </a:solidFill>
                  <a:latin typeface="Segoe Sans Display,Bold"/>
                </a:rPr>
                <a:t>Powered by AI with Copilot in Microsoft Fabric </a:t>
              </a:r>
            </a:p>
          </p:txBody>
        </p:sp>
        <p:sp>
          <p:nvSpPr>
            <p:cNvPr id="72" name="Rectangle 2106">
              <a:extLst>
                <a:ext uri="{FF2B5EF4-FFF2-40B4-BE49-F238E27FC236}">
                  <a16:creationId xmlns:a16="http://schemas.microsoft.com/office/drawing/2014/main" id="{DC019C37-F528-F959-1982-D9FF18CC2A85}"/>
                </a:ext>
              </a:extLst>
            </p:cNvPr>
            <p:cNvSpPr/>
            <p:nvPr/>
          </p:nvSpPr>
          <p:spPr>
            <a:xfrm>
              <a:off x="9973309" y="1319258"/>
              <a:ext cx="1112820" cy="208798"/>
            </a:xfrm>
            <a:prstGeom prst="rect">
              <a:avLst/>
            </a:prstGeom>
          </p:spPr>
          <p:txBody>
            <a:bodyPr wrap="none" lIns="0" tIns="0" rIns="0" bIns="0">
              <a:spAutoFit/>
            </a:bodyPr>
            <a:lstStyle/>
            <a:p>
              <a:pPr marL="0"/>
              <a:r>
                <a:rPr lang="en-GB" sz="1403" b="0" i="0" spc="0" baseline="0" dirty="0">
                  <a:solidFill>
                    <a:srgbClr val="001919"/>
                  </a:solidFill>
                  <a:latin typeface="Segoe Sans Display"/>
                </a:rPr>
                <a:t>Consumption </a:t>
              </a:r>
            </a:p>
          </p:txBody>
        </p:sp>
        <p:sp>
          <p:nvSpPr>
            <p:cNvPr id="73" name="Rectangle 2107">
              <a:extLst>
                <a:ext uri="{FF2B5EF4-FFF2-40B4-BE49-F238E27FC236}">
                  <a16:creationId xmlns:a16="http://schemas.microsoft.com/office/drawing/2014/main" id="{61C3E1EC-D308-0D99-8346-538F314F7628}"/>
                </a:ext>
              </a:extLst>
            </p:cNvPr>
            <p:cNvSpPr/>
            <p:nvPr/>
          </p:nvSpPr>
          <p:spPr>
            <a:xfrm>
              <a:off x="10442447" y="2239366"/>
              <a:ext cx="499414" cy="178459"/>
            </a:xfrm>
            <a:prstGeom prst="rect">
              <a:avLst/>
            </a:prstGeom>
          </p:spPr>
          <p:txBody>
            <a:bodyPr wrap="none" lIns="0" tIns="0" rIns="0" bIns="0">
              <a:spAutoFit/>
            </a:bodyPr>
            <a:lstStyle/>
            <a:p>
              <a:pPr marL="0"/>
              <a:r>
                <a:rPr lang="en-GB" sz="1200" b="0" i="0" spc="0" baseline="0" dirty="0">
                  <a:solidFill>
                    <a:srgbClr val="001919"/>
                  </a:solidFill>
                  <a:latin typeface="Segoe Sans Display"/>
                </a:rPr>
                <a:t>Mobile </a:t>
              </a:r>
            </a:p>
          </p:txBody>
        </p:sp>
        <p:sp>
          <p:nvSpPr>
            <p:cNvPr id="74" name="Rectangle 2108">
              <a:extLst>
                <a:ext uri="{FF2B5EF4-FFF2-40B4-BE49-F238E27FC236}">
                  <a16:creationId xmlns:a16="http://schemas.microsoft.com/office/drawing/2014/main" id="{F9BC0CC0-9884-2B4B-59D0-43B53FF42912}"/>
                </a:ext>
              </a:extLst>
            </p:cNvPr>
            <p:cNvSpPr/>
            <p:nvPr/>
          </p:nvSpPr>
          <p:spPr>
            <a:xfrm>
              <a:off x="10442447" y="2705710"/>
              <a:ext cx="723137" cy="178459"/>
            </a:xfrm>
            <a:prstGeom prst="rect">
              <a:avLst/>
            </a:prstGeom>
          </p:spPr>
          <p:txBody>
            <a:bodyPr wrap="none" lIns="0" tIns="0" rIns="0" bIns="0">
              <a:spAutoFit/>
            </a:bodyPr>
            <a:lstStyle/>
            <a:p>
              <a:pPr marL="0"/>
              <a:r>
                <a:rPr lang="en-GB" sz="1200" b="0" i="0" spc="0" baseline="0" dirty="0">
                  <a:solidFill>
                    <a:srgbClr val="001919"/>
                  </a:solidFill>
                  <a:latin typeface="Segoe Sans Display"/>
                </a:rPr>
                <a:t>Embedded</a:t>
              </a:r>
            </a:p>
          </p:txBody>
        </p:sp>
        <p:sp>
          <p:nvSpPr>
            <p:cNvPr id="75" name="Rectangle 2109">
              <a:extLst>
                <a:ext uri="{FF2B5EF4-FFF2-40B4-BE49-F238E27FC236}">
                  <a16:creationId xmlns:a16="http://schemas.microsoft.com/office/drawing/2014/main" id="{EF33FB62-699B-1EE4-D297-C349B766BBB1}"/>
                </a:ext>
              </a:extLst>
            </p:cNvPr>
            <p:cNvSpPr/>
            <p:nvPr/>
          </p:nvSpPr>
          <p:spPr>
            <a:xfrm>
              <a:off x="10442447" y="5960079"/>
              <a:ext cx="222490" cy="178816"/>
            </a:xfrm>
            <a:prstGeom prst="rect">
              <a:avLst/>
            </a:prstGeom>
          </p:spPr>
          <p:txBody>
            <a:bodyPr wrap="none" lIns="0" tIns="0" rIns="0" bIns="0">
              <a:spAutoFit/>
            </a:bodyPr>
            <a:lstStyle/>
            <a:p>
              <a:pPr marL="0"/>
              <a:r>
                <a:rPr lang="en-GB" sz="1202" b="0" i="0" spc="0" baseline="0" dirty="0">
                  <a:solidFill>
                    <a:srgbClr val="001919"/>
                  </a:solidFill>
                  <a:latin typeface="Segoe Sans Display"/>
                </a:rPr>
                <a:t>“…”</a:t>
              </a:r>
            </a:p>
          </p:txBody>
        </p:sp>
        <p:sp>
          <p:nvSpPr>
            <p:cNvPr id="76" name="Rectangle 2110">
              <a:extLst>
                <a:ext uri="{FF2B5EF4-FFF2-40B4-BE49-F238E27FC236}">
                  <a16:creationId xmlns:a16="http://schemas.microsoft.com/office/drawing/2014/main" id="{D02A0D51-7BB1-E029-786F-389D288768D7}"/>
                </a:ext>
              </a:extLst>
            </p:cNvPr>
            <p:cNvSpPr/>
            <p:nvPr/>
          </p:nvSpPr>
          <p:spPr>
            <a:xfrm>
              <a:off x="10442447" y="5503774"/>
              <a:ext cx="373684" cy="178459"/>
            </a:xfrm>
            <a:prstGeom prst="rect">
              <a:avLst/>
            </a:prstGeom>
          </p:spPr>
          <p:txBody>
            <a:bodyPr wrap="none" lIns="0" tIns="0" rIns="0" bIns="0">
              <a:spAutoFit/>
            </a:bodyPr>
            <a:lstStyle/>
            <a:p>
              <a:pPr marL="0"/>
              <a:r>
                <a:rPr lang="en-GB" sz="1200" b="0" i="0" spc="0" baseline="0" dirty="0">
                  <a:solidFill>
                    <a:srgbClr val="001919"/>
                  </a:solidFill>
                  <a:latin typeface="Segoe Sans Display"/>
                </a:rPr>
                <a:t>Excel </a:t>
              </a:r>
            </a:p>
          </p:txBody>
        </p:sp>
        <p:sp>
          <p:nvSpPr>
            <p:cNvPr id="77" name="Rectangle 2111">
              <a:extLst>
                <a:ext uri="{FF2B5EF4-FFF2-40B4-BE49-F238E27FC236}">
                  <a16:creationId xmlns:a16="http://schemas.microsoft.com/office/drawing/2014/main" id="{54F1F18B-DE9E-D2A4-428E-6D5CA643953E}"/>
                </a:ext>
              </a:extLst>
            </p:cNvPr>
            <p:cNvSpPr/>
            <p:nvPr/>
          </p:nvSpPr>
          <p:spPr>
            <a:xfrm>
              <a:off x="10442447" y="4571340"/>
              <a:ext cx="762762" cy="178459"/>
            </a:xfrm>
            <a:prstGeom prst="rect">
              <a:avLst/>
            </a:prstGeom>
          </p:spPr>
          <p:txBody>
            <a:bodyPr wrap="none" lIns="0" tIns="0" rIns="0" bIns="0">
              <a:spAutoFit/>
            </a:bodyPr>
            <a:lstStyle/>
            <a:p>
              <a:pPr marL="0"/>
              <a:r>
                <a:rPr lang="en-GB" sz="1200" b="0" i="0" spc="0" baseline="0" dirty="0">
                  <a:solidFill>
                    <a:srgbClr val="001919"/>
                  </a:solidFill>
                  <a:latin typeface="Segoe Sans Display"/>
                </a:rPr>
                <a:t>PowerPoint</a:t>
              </a:r>
            </a:p>
          </p:txBody>
        </p:sp>
        <p:sp>
          <p:nvSpPr>
            <p:cNvPr id="78" name="Rectangle 2112">
              <a:extLst>
                <a:ext uri="{FF2B5EF4-FFF2-40B4-BE49-F238E27FC236}">
                  <a16:creationId xmlns:a16="http://schemas.microsoft.com/office/drawing/2014/main" id="{AE3E2DD7-B25F-8867-F609-449EDA12A5F4}"/>
                </a:ext>
              </a:extLst>
            </p:cNvPr>
            <p:cNvSpPr/>
            <p:nvPr/>
          </p:nvSpPr>
          <p:spPr>
            <a:xfrm>
              <a:off x="10442447" y="5037430"/>
              <a:ext cx="727405" cy="178459"/>
            </a:xfrm>
            <a:prstGeom prst="rect">
              <a:avLst/>
            </a:prstGeom>
          </p:spPr>
          <p:txBody>
            <a:bodyPr wrap="none" lIns="0" tIns="0" rIns="0" bIns="0">
              <a:spAutoFit/>
            </a:bodyPr>
            <a:lstStyle/>
            <a:p>
              <a:pPr marL="0"/>
              <a:r>
                <a:rPr lang="en-GB" sz="1200" b="0" i="0" spc="0" baseline="0" dirty="0">
                  <a:solidFill>
                    <a:srgbClr val="001919"/>
                  </a:solidFill>
                  <a:latin typeface="Segoe Sans Display"/>
                </a:rPr>
                <a:t>SharePoint</a:t>
              </a:r>
            </a:p>
          </p:txBody>
        </p:sp>
        <p:sp>
          <p:nvSpPr>
            <p:cNvPr id="79" name="Rectangle 2113">
              <a:extLst>
                <a:ext uri="{FF2B5EF4-FFF2-40B4-BE49-F238E27FC236}">
                  <a16:creationId xmlns:a16="http://schemas.microsoft.com/office/drawing/2014/main" id="{97BF7327-9F69-A76E-AD17-4DAABB33AF78}"/>
                </a:ext>
              </a:extLst>
            </p:cNvPr>
            <p:cNvSpPr/>
            <p:nvPr/>
          </p:nvSpPr>
          <p:spPr>
            <a:xfrm>
              <a:off x="10442447" y="4104996"/>
              <a:ext cx="467105" cy="178459"/>
            </a:xfrm>
            <a:prstGeom prst="rect">
              <a:avLst/>
            </a:prstGeom>
          </p:spPr>
          <p:txBody>
            <a:bodyPr wrap="none" lIns="0" tIns="0" rIns="0" bIns="0">
              <a:spAutoFit/>
            </a:bodyPr>
            <a:lstStyle/>
            <a:p>
              <a:pPr marL="0"/>
              <a:r>
                <a:rPr lang="en-GB" sz="1200" b="0" i="0" spc="0" baseline="0" dirty="0">
                  <a:solidFill>
                    <a:srgbClr val="001919"/>
                  </a:solidFill>
                  <a:latin typeface="Segoe Sans Display"/>
                </a:rPr>
                <a:t>Teams </a:t>
              </a:r>
            </a:p>
          </p:txBody>
        </p:sp>
        <p:sp>
          <p:nvSpPr>
            <p:cNvPr id="80" name="Rectangle 2114">
              <a:extLst>
                <a:ext uri="{FF2B5EF4-FFF2-40B4-BE49-F238E27FC236}">
                  <a16:creationId xmlns:a16="http://schemas.microsoft.com/office/drawing/2014/main" id="{F84BFC60-E5DB-1BA6-1698-A4A3793329DE}"/>
                </a:ext>
              </a:extLst>
            </p:cNvPr>
            <p:cNvSpPr/>
            <p:nvPr/>
          </p:nvSpPr>
          <p:spPr>
            <a:xfrm>
              <a:off x="10442447" y="1764513"/>
              <a:ext cx="307238" cy="178459"/>
            </a:xfrm>
            <a:prstGeom prst="rect">
              <a:avLst/>
            </a:prstGeom>
          </p:spPr>
          <p:txBody>
            <a:bodyPr wrap="none" lIns="0" tIns="0" rIns="0" bIns="0">
              <a:spAutoFit/>
            </a:bodyPr>
            <a:lstStyle/>
            <a:p>
              <a:pPr marL="0"/>
              <a:r>
                <a:rPr lang="en-GB" sz="1200" b="0" i="0" spc="0" baseline="0" dirty="0">
                  <a:solidFill>
                    <a:srgbClr val="001919"/>
                  </a:solidFill>
                  <a:latin typeface="Segoe Sans Display"/>
                </a:rPr>
                <a:t>Web</a:t>
              </a:r>
            </a:p>
          </p:txBody>
        </p:sp>
        <p:sp>
          <p:nvSpPr>
            <p:cNvPr id="81" name="Rectangle 2115">
              <a:extLst>
                <a:ext uri="{FF2B5EF4-FFF2-40B4-BE49-F238E27FC236}">
                  <a16:creationId xmlns:a16="http://schemas.microsoft.com/office/drawing/2014/main" id="{619147FE-B084-CC15-4E81-C4AFE7675364}"/>
                </a:ext>
              </a:extLst>
            </p:cNvPr>
            <p:cNvSpPr/>
            <p:nvPr/>
          </p:nvSpPr>
          <p:spPr>
            <a:xfrm>
              <a:off x="10442447" y="3179420"/>
              <a:ext cx="578967" cy="178459"/>
            </a:xfrm>
            <a:prstGeom prst="rect">
              <a:avLst/>
            </a:prstGeom>
          </p:spPr>
          <p:txBody>
            <a:bodyPr wrap="none" lIns="0" tIns="0" rIns="0" bIns="0">
              <a:spAutoFit/>
            </a:bodyPr>
            <a:lstStyle/>
            <a:p>
              <a:pPr marL="0"/>
              <a:r>
                <a:rPr lang="en-GB" sz="1200" b="0" i="0" spc="0" baseline="0" dirty="0">
                  <a:solidFill>
                    <a:srgbClr val="001919"/>
                  </a:solidFill>
                  <a:latin typeface="Segoe Sans Display"/>
                </a:rPr>
                <a:t>OneLake</a:t>
              </a:r>
            </a:p>
          </p:txBody>
        </p:sp>
        <p:sp>
          <p:nvSpPr>
            <p:cNvPr id="82" name="Rectangle 2116">
              <a:extLst>
                <a:ext uri="{FF2B5EF4-FFF2-40B4-BE49-F238E27FC236}">
                  <a16:creationId xmlns:a16="http://schemas.microsoft.com/office/drawing/2014/main" id="{C3487EC1-A063-950B-7082-DB5238244180}"/>
                </a:ext>
              </a:extLst>
            </p:cNvPr>
            <p:cNvSpPr/>
            <p:nvPr/>
          </p:nvSpPr>
          <p:spPr>
            <a:xfrm>
              <a:off x="10442447" y="3647892"/>
              <a:ext cx="533703" cy="178816"/>
            </a:xfrm>
            <a:prstGeom prst="rect">
              <a:avLst/>
            </a:prstGeom>
          </p:spPr>
          <p:txBody>
            <a:bodyPr wrap="none" lIns="0" tIns="0" rIns="0" bIns="0">
              <a:spAutoFit/>
            </a:bodyPr>
            <a:lstStyle/>
            <a:p>
              <a:pPr marL="0"/>
              <a:r>
                <a:rPr lang="en-GB" sz="1202" b="0" i="0" spc="0" baseline="0" dirty="0">
                  <a:solidFill>
                    <a:srgbClr val="001919"/>
                  </a:solidFill>
                  <a:latin typeface="Segoe Sans Display"/>
                </a:rPr>
                <a:t>Copilot </a:t>
              </a:r>
            </a:p>
          </p:txBody>
        </p:sp>
      </p:grpSp>
    </p:spTree>
    <p:extLst>
      <p:ext uri="{BB962C8B-B14F-4D97-AF65-F5344CB8AC3E}">
        <p14:creationId xmlns:p14="http://schemas.microsoft.com/office/powerpoint/2010/main" val="401581678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2095">
            <a:extLst>
              <a:ext uri="{FF2B5EF4-FFF2-40B4-BE49-F238E27FC236}">
                <a16:creationId xmlns:a16="http://schemas.microsoft.com/office/drawing/2014/main" id="{D28B2D48-FC90-D497-050F-3051D27BEA42}"/>
              </a:ext>
            </a:extLst>
          </p:cNvPr>
          <p:cNvSpPr/>
          <p:nvPr/>
        </p:nvSpPr>
        <p:spPr>
          <a:xfrm>
            <a:off x="814265" y="831658"/>
            <a:ext cx="3521798" cy="553998"/>
          </a:xfrm>
          <a:prstGeom prst="rect">
            <a:avLst/>
          </a:prstGeom>
        </p:spPr>
        <p:txBody>
          <a:bodyPr wrap="none" lIns="0" tIns="0" rIns="0" bIns="0">
            <a:spAutoFit/>
          </a:bodyPr>
          <a:lstStyle/>
          <a:p>
            <a:pPr marL="0"/>
            <a:r>
              <a:rPr lang="en-GB" sz="3600" b="1" i="0" spc="0" baseline="0" dirty="0">
                <a:solidFill>
                  <a:srgbClr val="225B61"/>
                </a:solidFill>
                <a:latin typeface="Segoe Sans Display"/>
              </a:rPr>
              <a:t>Semantic Model</a:t>
            </a:r>
          </a:p>
        </p:txBody>
      </p:sp>
      <p:sp>
        <p:nvSpPr>
          <p:cNvPr id="14" name="TextBox 13">
            <a:extLst>
              <a:ext uri="{FF2B5EF4-FFF2-40B4-BE49-F238E27FC236}">
                <a16:creationId xmlns:a16="http://schemas.microsoft.com/office/drawing/2014/main" id="{E5171BD7-B7E3-5DFB-5936-CBD8BCF439FB}"/>
              </a:ext>
            </a:extLst>
          </p:cNvPr>
          <p:cNvSpPr txBox="1"/>
          <p:nvPr/>
        </p:nvSpPr>
        <p:spPr>
          <a:xfrm>
            <a:off x="814265" y="1385656"/>
            <a:ext cx="10827402" cy="584775"/>
          </a:xfrm>
          <a:prstGeom prst="rect">
            <a:avLst/>
          </a:prstGeom>
          <a:noFill/>
        </p:spPr>
        <p:txBody>
          <a:bodyPr wrap="square">
            <a:spAutoFit/>
          </a:bodyPr>
          <a:lstStyle/>
          <a:p>
            <a:pPr algn="l"/>
            <a:r>
              <a:rPr lang="en-US" sz="1600" dirty="0"/>
              <a:t>A </a:t>
            </a:r>
            <a:r>
              <a:rPr lang="en-US" sz="1600" b="1" dirty="0"/>
              <a:t>semantic model</a:t>
            </a:r>
            <a:r>
              <a:rPr lang="en-US" sz="1600" dirty="0"/>
              <a:t> is a structured representation of your data that sits </a:t>
            </a:r>
            <a:r>
              <a:rPr lang="en-US" sz="1600" b="1" dirty="0"/>
              <a:t>between the raw data and your reports</a:t>
            </a:r>
            <a:r>
              <a:rPr lang="en-US" sz="1600" dirty="0"/>
              <a:t>. It defines </a:t>
            </a:r>
            <a:r>
              <a:rPr lang="en-US" sz="1600" b="1" dirty="0"/>
              <a:t>how your data should be understood</a:t>
            </a:r>
            <a:r>
              <a:rPr lang="en-US" sz="1600" dirty="0"/>
              <a:t>, organized, and queried.</a:t>
            </a:r>
            <a:endParaRPr lang="en-US" sz="1200" dirty="0"/>
          </a:p>
        </p:txBody>
      </p:sp>
      <p:sp>
        <p:nvSpPr>
          <p:cNvPr id="16" name="TextBox 15">
            <a:extLst>
              <a:ext uri="{FF2B5EF4-FFF2-40B4-BE49-F238E27FC236}">
                <a16:creationId xmlns:a16="http://schemas.microsoft.com/office/drawing/2014/main" id="{509B89F3-872E-B804-D7A6-51567B7D880A}"/>
              </a:ext>
            </a:extLst>
          </p:cNvPr>
          <p:cNvSpPr txBox="1"/>
          <p:nvPr/>
        </p:nvSpPr>
        <p:spPr>
          <a:xfrm>
            <a:off x="814265" y="1985820"/>
            <a:ext cx="10827402" cy="338554"/>
          </a:xfrm>
          <a:prstGeom prst="rect">
            <a:avLst/>
          </a:prstGeom>
          <a:noFill/>
        </p:spPr>
        <p:txBody>
          <a:bodyPr wrap="square">
            <a:spAutoFit/>
          </a:bodyPr>
          <a:lstStyle/>
          <a:p>
            <a:r>
              <a:rPr lang="en-US" sz="1600" b="0" i="0" dirty="0">
                <a:solidFill>
                  <a:srgbClr val="001D35"/>
                </a:solidFill>
                <a:effectLst/>
              </a:rPr>
              <a:t>We’ll have two primary table types: </a:t>
            </a:r>
            <a:r>
              <a:rPr lang="en-US" sz="1600" b="1" i="0" dirty="0">
                <a:solidFill>
                  <a:srgbClr val="001D35"/>
                </a:solidFill>
                <a:effectLst/>
              </a:rPr>
              <a:t>fact tables </a:t>
            </a:r>
            <a:r>
              <a:rPr lang="en-US" sz="1600" b="0" i="0" dirty="0">
                <a:solidFill>
                  <a:srgbClr val="001D35"/>
                </a:solidFill>
                <a:effectLst/>
              </a:rPr>
              <a:t>and </a:t>
            </a:r>
            <a:r>
              <a:rPr lang="en-US" sz="1600" b="1" i="0" dirty="0">
                <a:solidFill>
                  <a:srgbClr val="001D35"/>
                </a:solidFill>
                <a:effectLst/>
              </a:rPr>
              <a:t>dimension tables</a:t>
            </a:r>
            <a:r>
              <a:rPr lang="en-US" sz="1600" b="0" i="0" dirty="0">
                <a:solidFill>
                  <a:srgbClr val="001D35"/>
                </a:solidFill>
                <a:effectLst/>
              </a:rPr>
              <a:t>. </a:t>
            </a:r>
          </a:p>
        </p:txBody>
      </p:sp>
      <p:sp>
        <p:nvSpPr>
          <p:cNvPr id="17" name="TextBox 16">
            <a:extLst>
              <a:ext uri="{FF2B5EF4-FFF2-40B4-BE49-F238E27FC236}">
                <a16:creationId xmlns:a16="http://schemas.microsoft.com/office/drawing/2014/main" id="{E5FEF616-93B4-4F74-E8A0-6FB1FE84B363}"/>
              </a:ext>
            </a:extLst>
          </p:cNvPr>
          <p:cNvSpPr txBox="1"/>
          <p:nvPr/>
        </p:nvSpPr>
        <p:spPr>
          <a:xfrm>
            <a:off x="806928" y="2524428"/>
            <a:ext cx="5289072" cy="1464503"/>
          </a:xfrm>
          <a:prstGeom prst="rect">
            <a:avLst/>
          </a:prstGeom>
          <a:noFill/>
        </p:spPr>
        <p:txBody>
          <a:bodyPr wrap="square">
            <a:spAutoFit/>
          </a:bodyPr>
          <a:lstStyle/>
          <a:p>
            <a:pPr algn="l">
              <a:lnSpc>
                <a:spcPts val="1650"/>
              </a:lnSpc>
              <a:buNone/>
            </a:pPr>
            <a:r>
              <a:rPr lang="en-US" sz="1600" b="1" i="0" dirty="0">
                <a:solidFill>
                  <a:srgbClr val="001D35"/>
                </a:solidFill>
                <a:effectLst/>
              </a:rPr>
              <a:t>Fact Tables:</a:t>
            </a:r>
            <a:endParaRPr lang="en-US" sz="1600" b="0" i="0" dirty="0">
              <a:solidFill>
                <a:srgbClr val="001D35"/>
              </a:solidFill>
              <a:effectLst/>
            </a:endParaRPr>
          </a:p>
          <a:p>
            <a:pPr algn="l">
              <a:lnSpc>
                <a:spcPts val="1650"/>
              </a:lnSpc>
              <a:spcBef>
                <a:spcPts val="750"/>
              </a:spcBef>
              <a:spcAft>
                <a:spcPts val="600"/>
              </a:spcAft>
              <a:buFont typeface="Arial" panose="020B0604020202020204" pitchFamily="34" charset="0"/>
              <a:buChar char="•"/>
            </a:pPr>
            <a:r>
              <a:rPr lang="en-US" sz="1600" b="0" i="0" dirty="0">
                <a:solidFill>
                  <a:srgbClr val="545D7E"/>
                </a:solidFill>
                <a:effectLst/>
              </a:rPr>
              <a:t>These tables store numerical data (measures) like sales amounts, costs, revenue, etc.</a:t>
            </a:r>
          </a:p>
          <a:p>
            <a:pPr algn="l">
              <a:lnSpc>
                <a:spcPts val="1650"/>
              </a:lnSpc>
              <a:spcBef>
                <a:spcPts val="750"/>
              </a:spcBef>
              <a:spcAft>
                <a:spcPts val="600"/>
              </a:spcAft>
              <a:buFont typeface="Arial" panose="020B0604020202020204" pitchFamily="34" charset="0"/>
              <a:buChar char="•"/>
            </a:pPr>
            <a:r>
              <a:rPr lang="en-US" sz="1600" b="0" i="0" dirty="0">
                <a:solidFill>
                  <a:srgbClr val="545D7E"/>
                </a:solidFill>
                <a:effectLst/>
              </a:rPr>
              <a:t>They are typically large and grow over time as new data is added.</a:t>
            </a:r>
          </a:p>
        </p:txBody>
      </p:sp>
      <p:sp>
        <p:nvSpPr>
          <p:cNvPr id="18" name="TextBox 17">
            <a:extLst>
              <a:ext uri="{FF2B5EF4-FFF2-40B4-BE49-F238E27FC236}">
                <a16:creationId xmlns:a16="http://schemas.microsoft.com/office/drawing/2014/main" id="{C17F12C7-7365-BD0E-F86C-AAB19B2FE53C}"/>
              </a:ext>
            </a:extLst>
          </p:cNvPr>
          <p:cNvSpPr txBox="1"/>
          <p:nvPr/>
        </p:nvSpPr>
        <p:spPr>
          <a:xfrm>
            <a:off x="5996995" y="2524428"/>
            <a:ext cx="5289072" cy="1464503"/>
          </a:xfrm>
          <a:prstGeom prst="rect">
            <a:avLst/>
          </a:prstGeom>
          <a:noFill/>
        </p:spPr>
        <p:txBody>
          <a:bodyPr wrap="square">
            <a:spAutoFit/>
          </a:bodyPr>
          <a:lstStyle/>
          <a:p>
            <a:pPr algn="l">
              <a:lnSpc>
                <a:spcPts val="1650"/>
              </a:lnSpc>
              <a:buNone/>
            </a:pPr>
            <a:r>
              <a:rPr lang="en-US" sz="1600" b="1" i="0" dirty="0">
                <a:solidFill>
                  <a:srgbClr val="001D35"/>
                </a:solidFill>
                <a:effectLst/>
                <a:latin typeface="Google Sans"/>
              </a:rPr>
              <a:t>Dimension Tables:</a:t>
            </a:r>
            <a:endParaRPr lang="en-US" sz="1600" b="0" i="0" dirty="0">
              <a:solidFill>
                <a:srgbClr val="001D35"/>
              </a:solidFill>
              <a:effectLst/>
              <a:latin typeface="Google Sans"/>
            </a:endParaRPr>
          </a:p>
          <a:p>
            <a:pPr algn="l">
              <a:lnSpc>
                <a:spcPts val="1650"/>
              </a:lnSpc>
              <a:spcBef>
                <a:spcPts val="750"/>
              </a:spcBef>
              <a:spcAft>
                <a:spcPts val="600"/>
              </a:spcAft>
              <a:buFont typeface="Arial" panose="020B0604020202020204" pitchFamily="34" charset="0"/>
              <a:buChar char="•"/>
            </a:pPr>
            <a:r>
              <a:rPr lang="en-US" sz="1600" b="0" i="0" dirty="0">
                <a:solidFill>
                  <a:srgbClr val="545D7E"/>
                </a:solidFill>
                <a:effectLst/>
                <a:latin typeface="Google Sans"/>
              </a:rPr>
              <a:t>These tables provide descriptive attributes about the business entities that are referenced in fact tables.</a:t>
            </a:r>
          </a:p>
          <a:p>
            <a:pPr algn="l">
              <a:lnSpc>
                <a:spcPts val="1650"/>
              </a:lnSpc>
              <a:spcBef>
                <a:spcPts val="750"/>
              </a:spcBef>
              <a:spcAft>
                <a:spcPts val="600"/>
              </a:spcAft>
              <a:buFont typeface="Arial" panose="020B0604020202020204" pitchFamily="34" charset="0"/>
              <a:buChar char="•"/>
            </a:pPr>
            <a:r>
              <a:rPr lang="en-US" sz="1600" b="0" i="0" dirty="0">
                <a:solidFill>
                  <a:srgbClr val="545D7E"/>
                </a:solidFill>
                <a:effectLst/>
                <a:latin typeface="Google Sans"/>
              </a:rPr>
              <a:t>Examples include customer details, product information, or time periods.</a:t>
            </a:r>
          </a:p>
        </p:txBody>
      </p:sp>
      <p:sp>
        <p:nvSpPr>
          <p:cNvPr id="20" name="Rectangle: Rounded Corners 19">
            <a:extLst>
              <a:ext uri="{FF2B5EF4-FFF2-40B4-BE49-F238E27FC236}">
                <a16:creationId xmlns:a16="http://schemas.microsoft.com/office/drawing/2014/main" id="{F851C295-C04C-7F72-F82C-6632A0D3E2D9}"/>
              </a:ext>
            </a:extLst>
          </p:cNvPr>
          <p:cNvSpPr/>
          <p:nvPr/>
        </p:nvSpPr>
        <p:spPr>
          <a:xfrm>
            <a:off x="707923" y="2453026"/>
            <a:ext cx="5182730" cy="1607305"/>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Rounded Corners 20">
            <a:extLst>
              <a:ext uri="{FF2B5EF4-FFF2-40B4-BE49-F238E27FC236}">
                <a16:creationId xmlns:a16="http://schemas.microsoft.com/office/drawing/2014/main" id="{D72C5852-4363-BDBC-A086-1897E3A6F117}"/>
              </a:ext>
            </a:extLst>
          </p:cNvPr>
          <p:cNvSpPr/>
          <p:nvPr/>
        </p:nvSpPr>
        <p:spPr>
          <a:xfrm>
            <a:off x="5996995" y="2453025"/>
            <a:ext cx="5182730" cy="1607305"/>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5BB1DD3C-0E59-9FB7-5885-4D2E78066660}"/>
              </a:ext>
            </a:extLst>
          </p:cNvPr>
          <p:cNvSpPr txBox="1"/>
          <p:nvPr/>
        </p:nvSpPr>
        <p:spPr>
          <a:xfrm>
            <a:off x="707923" y="4131732"/>
            <a:ext cx="10827402" cy="2149756"/>
          </a:xfrm>
          <a:prstGeom prst="rect">
            <a:avLst/>
          </a:prstGeom>
          <a:noFill/>
        </p:spPr>
        <p:txBody>
          <a:bodyPr wrap="square">
            <a:spAutoFit/>
          </a:bodyPr>
          <a:lstStyle/>
          <a:p>
            <a:pPr>
              <a:buNone/>
            </a:pPr>
            <a:r>
              <a:rPr lang="en-US" sz="1600" b="1" dirty="0">
                <a:solidFill>
                  <a:srgbClr val="225B61"/>
                </a:solidFill>
              </a:rPr>
              <a:t>What Does a Semantic Model Contain?</a:t>
            </a:r>
            <a:endParaRPr lang="en-US" sz="1600" b="1" dirty="0"/>
          </a:p>
          <a:p>
            <a:pPr lvl="1">
              <a:lnSpc>
                <a:spcPct val="150000"/>
              </a:lnSpc>
              <a:buFont typeface="Arial" panose="020B0604020202020204" pitchFamily="34" charset="0"/>
              <a:buChar char="•"/>
            </a:pPr>
            <a:r>
              <a:rPr lang="en-US" sz="1600" b="1" dirty="0"/>
              <a:t>Tables</a:t>
            </a:r>
            <a:r>
              <a:rPr lang="en-US" sz="1600" dirty="0"/>
              <a:t>: Usually pulled from data sources like a data lake, SQL database, or Excel files.</a:t>
            </a:r>
          </a:p>
          <a:p>
            <a:pPr lvl="1">
              <a:lnSpc>
                <a:spcPct val="150000"/>
              </a:lnSpc>
              <a:buFont typeface="Arial" panose="020B0604020202020204" pitchFamily="34" charset="0"/>
              <a:buChar char="•"/>
            </a:pPr>
            <a:r>
              <a:rPr lang="en-US" sz="1600" b="1" dirty="0"/>
              <a:t>Relationships</a:t>
            </a:r>
            <a:r>
              <a:rPr lang="en-US" sz="1600" dirty="0"/>
              <a:t>: Connections between tables (e.g., Sales table linked to Customers table).</a:t>
            </a:r>
          </a:p>
          <a:p>
            <a:pPr lvl="1">
              <a:lnSpc>
                <a:spcPct val="150000"/>
              </a:lnSpc>
              <a:buFont typeface="Arial" panose="020B0604020202020204" pitchFamily="34" charset="0"/>
              <a:buChar char="•"/>
            </a:pPr>
            <a:r>
              <a:rPr lang="en-US" sz="1600" b="1" dirty="0"/>
              <a:t>Measures</a:t>
            </a:r>
            <a:r>
              <a:rPr lang="en-US" sz="1600" dirty="0"/>
              <a:t>: Business calculations written in DAX (e.g., Total Sales, Average Order Value).</a:t>
            </a:r>
          </a:p>
          <a:p>
            <a:pPr lvl="1">
              <a:lnSpc>
                <a:spcPct val="150000"/>
              </a:lnSpc>
              <a:buFont typeface="Arial" panose="020B0604020202020204" pitchFamily="34" charset="0"/>
              <a:buChar char="•"/>
            </a:pPr>
            <a:r>
              <a:rPr lang="en-US" sz="1600" b="1" dirty="0"/>
              <a:t>Calculated Columns / Tables</a:t>
            </a:r>
            <a:r>
              <a:rPr lang="en-US" sz="1600" dirty="0"/>
              <a:t>: Derived values that enrich the data model.</a:t>
            </a:r>
          </a:p>
          <a:p>
            <a:pPr lvl="1">
              <a:lnSpc>
                <a:spcPct val="150000"/>
              </a:lnSpc>
              <a:buFont typeface="Arial" panose="020B0604020202020204" pitchFamily="34" charset="0"/>
              <a:buChar char="•"/>
            </a:pPr>
            <a:r>
              <a:rPr lang="en-US" sz="1600" b="1" dirty="0"/>
              <a:t>Metadata</a:t>
            </a:r>
            <a:r>
              <a:rPr lang="en-US" sz="1600" dirty="0"/>
              <a:t>: Friendly names, hidden columns, data types, and formatting.</a:t>
            </a:r>
          </a:p>
        </p:txBody>
      </p:sp>
    </p:spTree>
    <p:extLst>
      <p:ext uri="{BB962C8B-B14F-4D97-AF65-F5344CB8AC3E}">
        <p14:creationId xmlns:p14="http://schemas.microsoft.com/office/powerpoint/2010/main" val="303548215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095">
            <a:extLst>
              <a:ext uri="{FF2B5EF4-FFF2-40B4-BE49-F238E27FC236}">
                <a16:creationId xmlns:a16="http://schemas.microsoft.com/office/drawing/2014/main" id="{5C7484EC-1074-DD91-2767-6A5919339C0A}"/>
              </a:ext>
            </a:extLst>
          </p:cNvPr>
          <p:cNvSpPr/>
          <p:nvPr/>
        </p:nvSpPr>
        <p:spPr>
          <a:xfrm>
            <a:off x="814265" y="831658"/>
            <a:ext cx="3931846" cy="553998"/>
          </a:xfrm>
          <a:prstGeom prst="rect">
            <a:avLst/>
          </a:prstGeom>
        </p:spPr>
        <p:txBody>
          <a:bodyPr wrap="none" lIns="0" tIns="0" rIns="0" bIns="0">
            <a:spAutoFit/>
          </a:bodyPr>
          <a:lstStyle/>
          <a:p>
            <a:pPr marL="0"/>
            <a:r>
              <a:rPr lang="en-GB" sz="3600" b="1" i="0" spc="0" baseline="0" dirty="0">
                <a:solidFill>
                  <a:srgbClr val="225B61"/>
                </a:solidFill>
                <a:latin typeface="Segoe Sans Display"/>
              </a:rPr>
              <a:t>Bike Sales Dataset</a:t>
            </a:r>
          </a:p>
        </p:txBody>
      </p:sp>
      <p:sp>
        <p:nvSpPr>
          <p:cNvPr id="3" name="TextBox 2">
            <a:extLst>
              <a:ext uri="{FF2B5EF4-FFF2-40B4-BE49-F238E27FC236}">
                <a16:creationId xmlns:a16="http://schemas.microsoft.com/office/drawing/2014/main" id="{E8B5CD62-10D9-D5FC-191D-282B8C9A6BE0}"/>
              </a:ext>
            </a:extLst>
          </p:cNvPr>
          <p:cNvSpPr txBox="1"/>
          <p:nvPr/>
        </p:nvSpPr>
        <p:spPr>
          <a:xfrm>
            <a:off x="814265" y="1470035"/>
            <a:ext cx="10827402" cy="584775"/>
          </a:xfrm>
          <a:prstGeom prst="rect">
            <a:avLst/>
          </a:prstGeom>
          <a:noFill/>
        </p:spPr>
        <p:txBody>
          <a:bodyPr wrap="square">
            <a:spAutoFit/>
          </a:bodyPr>
          <a:lstStyle/>
          <a:p>
            <a:pPr algn="l"/>
            <a:r>
              <a:rPr lang="en-US" sz="1600" dirty="0"/>
              <a:t>The </a:t>
            </a:r>
            <a:r>
              <a:rPr lang="en-US" sz="1600" b="1" dirty="0"/>
              <a:t>Bike Sales Dataset</a:t>
            </a:r>
            <a:r>
              <a:rPr lang="en-US" sz="1600" dirty="0"/>
              <a:t> is a fictional but realistic representation of a retail business that sells bikes and related products through multiple stores and to various customers.</a:t>
            </a:r>
            <a:endParaRPr lang="en-US" sz="1200" dirty="0"/>
          </a:p>
        </p:txBody>
      </p:sp>
      <p:sp>
        <p:nvSpPr>
          <p:cNvPr id="4" name="TextBox 3">
            <a:extLst>
              <a:ext uri="{FF2B5EF4-FFF2-40B4-BE49-F238E27FC236}">
                <a16:creationId xmlns:a16="http://schemas.microsoft.com/office/drawing/2014/main" id="{14221AA7-448B-E404-583C-A48AE35EE3EE}"/>
              </a:ext>
            </a:extLst>
          </p:cNvPr>
          <p:cNvSpPr txBox="1"/>
          <p:nvPr/>
        </p:nvSpPr>
        <p:spPr>
          <a:xfrm>
            <a:off x="814265" y="2139190"/>
            <a:ext cx="10827402" cy="584775"/>
          </a:xfrm>
          <a:prstGeom prst="rect">
            <a:avLst/>
          </a:prstGeom>
          <a:noFill/>
        </p:spPr>
        <p:txBody>
          <a:bodyPr wrap="square">
            <a:spAutoFit/>
          </a:bodyPr>
          <a:lstStyle/>
          <a:p>
            <a:pPr algn="l"/>
            <a:r>
              <a:rPr lang="en-US" sz="1600" dirty="0"/>
              <a:t>This dataset captures the entire sales process — from </a:t>
            </a:r>
            <a:r>
              <a:rPr lang="en-US" sz="1600" b="1" dirty="0"/>
              <a:t>products being sold</a:t>
            </a:r>
            <a:r>
              <a:rPr lang="en-US" sz="1600" dirty="0"/>
              <a:t> to </a:t>
            </a:r>
            <a:r>
              <a:rPr lang="en-US" sz="1600" b="1" dirty="0"/>
              <a:t>customers buying them</a:t>
            </a:r>
            <a:r>
              <a:rPr lang="en-US" sz="1600" dirty="0"/>
              <a:t>, including </a:t>
            </a:r>
            <a:r>
              <a:rPr lang="en-US" sz="1600" b="1" dirty="0"/>
              <a:t>store locations</a:t>
            </a:r>
            <a:r>
              <a:rPr lang="en-US" sz="1600" dirty="0"/>
              <a:t>, </a:t>
            </a:r>
            <a:r>
              <a:rPr lang="en-US" sz="1600" b="1" dirty="0"/>
              <a:t>staff involved</a:t>
            </a:r>
            <a:r>
              <a:rPr lang="en-US" sz="1600" dirty="0"/>
              <a:t>, and </a:t>
            </a:r>
            <a:r>
              <a:rPr lang="en-US" sz="1600" b="1" dirty="0"/>
              <a:t>transaction details</a:t>
            </a:r>
            <a:r>
              <a:rPr lang="en-US" sz="1600" dirty="0"/>
              <a:t> like price and discount.</a:t>
            </a:r>
            <a:endParaRPr lang="en-US" sz="1200" dirty="0"/>
          </a:p>
        </p:txBody>
      </p:sp>
      <p:sp>
        <p:nvSpPr>
          <p:cNvPr id="5" name="AutoShape 2">
            <a:extLst>
              <a:ext uri="{FF2B5EF4-FFF2-40B4-BE49-F238E27FC236}">
                <a16:creationId xmlns:a16="http://schemas.microsoft.com/office/drawing/2014/main" id="{2D30539D-E4F8-6451-0FEE-25B68C137412}"/>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aphicFrame>
        <p:nvGraphicFramePr>
          <p:cNvPr id="9" name="Table 8">
            <a:extLst>
              <a:ext uri="{FF2B5EF4-FFF2-40B4-BE49-F238E27FC236}">
                <a16:creationId xmlns:a16="http://schemas.microsoft.com/office/drawing/2014/main" id="{8D83E1D7-2292-15A4-BB49-01332B4670CA}"/>
              </a:ext>
            </a:extLst>
          </p:cNvPr>
          <p:cNvGraphicFramePr>
            <a:graphicFrameLocks noGrp="1"/>
          </p:cNvGraphicFramePr>
          <p:nvPr>
            <p:extLst>
              <p:ext uri="{D42A27DB-BD31-4B8C-83A1-F6EECF244321}">
                <p14:modId xmlns:p14="http://schemas.microsoft.com/office/powerpoint/2010/main" val="3720000216"/>
              </p:ext>
            </p:extLst>
          </p:nvPr>
        </p:nvGraphicFramePr>
        <p:xfrm>
          <a:off x="814266" y="2878667"/>
          <a:ext cx="10590336" cy="3513663"/>
        </p:xfrm>
        <a:graphic>
          <a:graphicData uri="http://schemas.openxmlformats.org/drawingml/2006/table">
            <a:tbl>
              <a:tblPr firstRow="1">
                <a:tableStyleId>{125E5076-3810-47DD-B79F-674D7AD40C01}</a:tableStyleId>
              </a:tblPr>
              <a:tblGrid>
                <a:gridCol w="3530112">
                  <a:extLst>
                    <a:ext uri="{9D8B030D-6E8A-4147-A177-3AD203B41FA5}">
                      <a16:colId xmlns:a16="http://schemas.microsoft.com/office/drawing/2014/main" val="1039182137"/>
                    </a:ext>
                  </a:extLst>
                </a:gridCol>
                <a:gridCol w="3530112">
                  <a:extLst>
                    <a:ext uri="{9D8B030D-6E8A-4147-A177-3AD203B41FA5}">
                      <a16:colId xmlns:a16="http://schemas.microsoft.com/office/drawing/2014/main" val="1152404099"/>
                    </a:ext>
                  </a:extLst>
                </a:gridCol>
                <a:gridCol w="3530112">
                  <a:extLst>
                    <a:ext uri="{9D8B030D-6E8A-4147-A177-3AD203B41FA5}">
                      <a16:colId xmlns:a16="http://schemas.microsoft.com/office/drawing/2014/main" val="817779196"/>
                    </a:ext>
                  </a:extLst>
                </a:gridCol>
              </a:tblGrid>
              <a:tr h="168984">
                <a:tc>
                  <a:txBody>
                    <a:bodyPr/>
                    <a:lstStyle/>
                    <a:p>
                      <a:r>
                        <a:rPr lang="en-US" sz="800" b="1"/>
                        <a:t>Table</a:t>
                      </a:r>
                      <a:endParaRPr lang="en-US" sz="800"/>
                    </a:p>
                  </a:txBody>
                  <a:tcPr marL="38170" marR="38170" marT="19085" marB="19085" anchor="ctr"/>
                </a:tc>
                <a:tc>
                  <a:txBody>
                    <a:bodyPr/>
                    <a:lstStyle/>
                    <a:p>
                      <a:r>
                        <a:rPr lang="en-US" sz="800" b="1"/>
                        <a:t>Type</a:t>
                      </a:r>
                      <a:endParaRPr lang="en-US" sz="800"/>
                    </a:p>
                  </a:txBody>
                  <a:tcPr marL="38170" marR="38170" marT="19085" marB="19085" anchor="ctr"/>
                </a:tc>
                <a:tc>
                  <a:txBody>
                    <a:bodyPr/>
                    <a:lstStyle/>
                    <a:p>
                      <a:r>
                        <a:rPr lang="en-US" sz="800" b="1"/>
                        <a:t>Description</a:t>
                      </a:r>
                      <a:endParaRPr lang="en-US" sz="800"/>
                    </a:p>
                  </a:txBody>
                  <a:tcPr marL="38170" marR="38170" marT="19085" marB="19085" anchor="ctr"/>
                </a:tc>
                <a:extLst>
                  <a:ext uri="{0D108BD9-81ED-4DB2-BD59-A6C34878D82A}">
                    <a16:rowId xmlns:a16="http://schemas.microsoft.com/office/drawing/2014/main" val="138017520"/>
                  </a:ext>
                </a:extLst>
              </a:tr>
              <a:tr h="668937">
                <a:tc>
                  <a:txBody>
                    <a:bodyPr/>
                    <a:lstStyle/>
                    <a:p>
                      <a:r>
                        <a:rPr lang="en-US" sz="800" b="1" dirty="0"/>
                        <a:t>Order items</a:t>
                      </a:r>
                      <a:endParaRPr lang="en-US" sz="800" dirty="0"/>
                    </a:p>
                  </a:txBody>
                  <a:tcPr marL="38170" marR="38170" marT="19085" marB="19085" anchor="ctr"/>
                </a:tc>
                <a:tc>
                  <a:txBody>
                    <a:bodyPr/>
                    <a:lstStyle/>
                    <a:p>
                      <a:r>
                        <a:rPr lang="en-US" sz="800"/>
                        <a:t>Fact Table</a:t>
                      </a:r>
                    </a:p>
                  </a:txBody>
                  <a:tcPr marL="38170" marR="38170" marT="19085" marB="19085" anchor="ctr"/>
                </a:tc>
                <a:tc>
                  <a:txBody>
                    <a:bodyPr/>
                    <a:lstStyle/>
                    <a:p>
                      <a:r>
                        <a:rPr lang="en-US" sz="800"/>
                        <a:t>Contains individual sales transactions including quantity sold, price, discount, and foreign keys to customer, product, store, and staff. This is the </a:t>
                      </a:r>
                      <a:r>
                        <a:rPr lang="en-US" sz="800" b="1"/>
                        <a:t>main fact table</a:t>
                      </a:r>
                      <a:r>
                        <a:rPr lang="en-US" sz="800"/>
                        <a:t> used to calculate revenue, discounts, and sales volume.</a:t>
                      </a:r>
                    </a:p>
                  </a:txBody>
                  <a:tcPr marL="38170" marR="38170" marT="19085" marB="19085" anchor="ctr"/>
                </a:tc>
                <a:extLst>
                  <a:ext uri="{0D108BD9-81ED-4DB2-BD59-A6C34878D82A}">
                    <a16:rowId xmlns:a16="http://schemas.microsoft.com/office/drawing/2014/main" val="2221093361"/>
                  </a:ext>
                </a:extLst>
              </a:tr>
              <a:tr h="395280">
                <a:tc>
                  <a:txBody>
                    <a:bodyPr/>
                    <a:lstStyle/>
                    <a:p>
                      <a:r>
                        <a:rPr lang="en-US" sz="800" b="1"/>
                        <a:t>products</a:t>
                      </a:r>
                      <a:endParaRPr lang="en-US" sz="800"/>
                    </a:p>
                  </a:txBody>
                  <a:tcPr marL="38170" marR="38170" marT="19085" marB="19085" anchor="ctr"/>
                </a:tc>
                <a:tc>
                  <a:txBody>
                    <a:bodyPr/>
                    <a:lstStyle/>
                    <a:p>
                      <a:r>
                        <a:rPr lang="en-US" sz="800"/>
                        <a:t>Dimension Table</a:t>
                      </a:r>
                    </a:p>
                  </a:txBody>
                  <a:tcPr marL="38170" marR="38170" marT="19085" marB="19085" anchor="ctr"/>
                </a:tc>
                <a:tc>
                  <a:txBody>
                    <a:bodyPr/>
                    <a:lstStyle/>
                    <a:p>
                      <a:r>
                        <a:rPr lang="en-US" sz="800"/>
                        <a:t>Stores details about each product sold, including name, model year, list price, and links to brand and category.</a:t>
                      </a:r>
                    </a:p>
                  </a:txBody>
                  <a:tcPr marL="38170" marR="38170" marT="19085" marB="19085" anchor="ctr"/>
                </a:tc>
                <a:extLst>
                  <a:ext uri="{0D108BD9-81ED-4DB2-BD59-A6C34878D82A}">
                    <a16:rowId xmlns:a16="http://schemas.microsoft.com/office/drawing/2014/main" val="238375222"/>
                  </a:ext>
                </a:extLst>
              </a:tr>
              <a:tr h="395280">
                <a:tc>
                  <a:txBody>
                    <a:bodyPr/>
                    <a:lstStyle/>
                    <a:p>
                      <a:r>
                        <a:rPr lang="en-US" sz="800" b="1"/>
                        <a:t>customers</a:t>
                      </a:r>
                      <a:endParaRPr lang="en-US" sz="800"/>
                    </a:p>
                  </a:txBody>
                  <a:tcPr marL="38170" marR="38170" marT="19085" marB="19085" anchor="ctr"/>
                </a:tc>
                <a:tc>
                  <a:txBody>
                    <a:bodyPr/>
                    <a:lstStyle/>
                    <a:p>
                      <a:r>
                        <a:rPr lang="en-US" sz="800" dirty="0"/>
                        <a:t>Dimension Table</a:t>
                      </a:r>
                    </a:p>
                  </a:txBody>
                  <a:tcPr marL="38170" marR="38170" marT="19085" marB="19085" anchor="ctr"/>
                </a:tc>
                <a:tc>
                  <a:txBody>
                    <a:bodyPr/>
                    <a:lstStyle/>
                    <a:p>
                      <a:r>
                        <a:rPr lang="en-US" sz="800" dirty="0"/>
                        <a:t>Holds customer information such as names, contact details, city, and state. Helps analyze sales by demographics or region.</a:t>
                      </a:r>
                    </a:p>
                  </a:txBody>
                  <a:tcPr marL="38170" marR="38170" marT="19085" marB="19085" anchor="ctr"/>
                </a:tc>
                <a:extLst>
                  <a:ext uri="{0D108BD9-81ED-4DB2-BD59-A6C34878D82A}">
                    <a16:rowId xmlns:a16="http://schemas.microsoft.com/office/drawing/2014/main" val="36021073"/>
                  </a:ext>
                </a:extLst>
              </a:tr>
              <a:tr h="395280">
                <a:tc>
                  <a:txBody>
                    <a:bodyPr/>
                    <a:lstStyle/>
                    <a:p>
                      <a:r>
                        <a:rPr lang="en-US" sz="800" b="1" dirty="0"/>
                        <a:t>stores</a:t>
                      </a:r>
                      <a:endParaRPr lang="en-US" sz="800" dirty="0"/>
                    </a:p>
                  </a:txBody>
                  <a:tcPr marL="38170" marR="38170" marT="19085" marB="19085" anchor="ctr"/>
                </a:tc>
                <a:tc>
                  <a:txBody>
                    <a:bodyPr/>
                    <a:lstStyle/>
                    <a:p>
                      <a:r>
                        <a:rPr lang="en-US" sz="800" dirty="0"/>
                        <a:t>Dimension Table</a:t>
                      </a:r>
                    </a:p>
                  </a:txBody>
                  <a:tcPr marL="38170" marR="38170" marT="19085" marB="19085" anchor="ctr"/>
                </a:tc>
                <a:tc>
                  <a:txBody>
                    <a:bodyPr/>
                    <a:lstStyle/>
                    <a:p>
                      <a:r>
                        <a:rPr lang="en-US" sz="800" dirty="0"/>
                        <a:t>Contains information about each store location including name, address, and region. Useful for comparing store performance.</a:t>
                      </a:r>
                    </a:p>
                  </a:txBody>
                  <a:tcPr marL="38170" marR="38170" marT="19085" marB="19085" anchor="ctr"/>
                </a:tc>
                <a:extLst>
                  <a:ext uri="{0D108BD9-81ED-4DB2-BD59-A6C34878D82A}">
                    <a16:rowId xmlns:a16="http://schemas.microsoft.com/office/drawing/2014/main" val="1135996661"/>
                  </a:ext>
                </a:extLst>
              </a:tr>
              <a:tr h="395280">
                <a:tc>
                  <a:txBody>
                    <a:bodyPr/>
                    <a:lstStyle/>
                    <a:p>
                      <a:r>
                        <a:rPr lang="en-US" sz="800" b="1"/>
                        <a:t>staffs</a:t>
                      </a:r>
                      <a:endParaRPr lang="en-US" sz="800"/>
                    </a:p>
                  </a:txBody>
                  <a:tcPr marL="38170" marR="38170" marT="19085" marB="19085" anchor="ctr"/>
                </a:tc>
                <a:tc>
                  <a:txBody>
                    <a:bodyPr/>
                    <a:lstStyle/>
                    <a:p>
                      <a:r>
                        <a:rPr lang="en-US" sz="800" dirty="0"/>
                        <a:t>Dimension Table</a:t>
                      </a:r>
                    </a:p>
                  </a:txBody>
                  <a:tcPr marL="38170" marR="38170" marT="19085" marB="19085" anchor="ctr"/>
                </a:tc>
                <a:tc>
                  <a:txBody>
                    <a:bodyPr/>
                    <a:lstStyle/>
                    <a:p>
                      <a:r>
                        <a:rPr lang="en-US" sz="800"/>
                        <a:t>Lists employees who made sales or managed stores. Includes their names, email, roles, and linked store.</a:t>
                      </a:r>
                    </a:p>
                  </a:txBody>
                  <a:tcPr marL="38170" marR="38170" marT="19085" marB="19085" anchor="ctr"/>
                </a:tc>
                <a:extLst>
                  <a:ext uri="{0D108BD9-81ED-4DB2-BD59-A6C34878D82A}">
                    <a16:rowId xmlns:a16="http://schemas.microsoft.com/office/drawing/2014/main" val="2610541190"/>
                  </a:ext>
                </a:extLst>
              </a:tr>
              <a:tr h="395280">
                <a:tc>
                  <a:txBody>
                    <a:bodyPr/>
                    <a:lstStyle/>
                    <a:p>
                      <a:r>
                        <a:rPr lang="en-US" sz="800" b="1"/>
                        <a:t>orders</a:t>
                      </a:r>
                      <a:endParaRPr lang="en-US" sz="800"/>
                    </a:p>
                  </a:txBody>
                  <a:tcPr marL="38170" marR="38170" marT="19085" marB="19085" anchor="ctr"/>
                </a:tc>
                <a:tc>
                  <a:txBody>
                    <a:bodyPr/>
                    <a:lstStyle/>
                    <a:p>
                      <a:r>
                        <a:rPr lang="en-US" sz="800"/>
                        <a:t>Dimension Table</a:t>
                      </a:r>
                    </a:p>
                  </a:txBody>
                  <a:tcPr marL="38170" marR="38170" marT="19085" marB="19085" anchor="ctr"/>
                </a:tc>
                <a:tc>
                  <a:txBody>
                    <a:bodyPr/>
                    <a:lstStyle/>
                    <a:p>
                      <a:r>
                        <a:rPr lang="en-US" sz="800"/>
                        <a:t>Captures each order's date and status. Connects one or more items (from the sales table) to a single transaction.</a:t>
                      </a:r>
                    </a:p>
                  </a:txBody>
                  <a:tcPr marL="38170" marR="38170" marT="19085" marB="19085" anchor="ctr"/>
                </a:tc>
                <a:extLst>
                  <a:ext uri="{0D108BD9-81ED-4DB2-BD59-A6C34878D82A}">
                    <a16:rowId xmlns:a16="http://schemas.microsoft.com/office/drawing/2014/main" val="3299647142"/>
                  </a:ext>
                </a:extLst>
              </a:tr>
              <a:tr h="304062">
                <a:tc>
                  <a:txBody>
                    <a:bodyPr/>
                    <a:lstStyle/>
                    <a:p>
                      <a:r>
                        <a:rPr lang="en-US" sz="800" b="1"/>
                        <a:t>brands</a:t>
                      </a:r>
                      <a:endParaRPr lang="en-US" sz="800"/>
                    </a:p>
                  </a:txBody>
                  <a:tcPr marL="38170" marR="38170" marT="19085" marB="19085" anchor="ctr"/>
                </a:tc>
                <a:tc>
                  <a:txBody>
                    <a:bodyPr/>
                    <a:lstStyle/>
                    <a:p>
                      <a:r>
                        <a:rPr lang="en-US" sz="800"/>
                        <a:t>Dimension Table</a:t>
                      </a:r>
                    </a:p>
                  </a:txBody>
                  <a:tcPr marL="38170" marR="38170" marT="19085" marB="19085" anchor="ctr"/>
                </a:tc>
                <a:tc>
                  <a:txBody>
                    <a:bodyPr/>
                    <a:lstStyle/>
                    <a:p>
                      <a:r>
                        <a:rPr lang="en-US" sz="800"/>
                        <a:t>Lists the bike brands. Linked to the products table. Helps in brand-level analysis.</a:t>
                      </a:r>
                    </a:p>
                  </a:txBody>
                  <a:tcPr marL="38170" marR="38170" marT="19085" marB="19085" anchor="ctr"/>
                </a:tc>
                <a:extLst>
                  <a:ext uri="{0D108BD9-81ED-4DB2-BD59-A6C34878D82A}">
                    <a16:rowId xmlns:a16="http://schemas.microsoft.com/office/drawing/2014/main" val="2732724062"/>
                  </a:ext>
                </a:extLst>
              </a:tr>
              <a:tr h="395280">
                <a:tc>
                  <a:txBody>
                    <a:bodyPr/>
                    <a:lstStyle/>
                    <a:p>
                      <a:r>
                        <a:rPr lang="en-US" sz="800" b="1"/>
                        <a:t>categories</a:t>
                      </a:r>
                      <a:endParaRPr lang="en-US" sz="800"/>
                    </a:p>
                  </a:txBody>
                  <a:tcPr marL="38170" marR="38170" marT="19085" marB="19085" anchor="ctr"/>
                </a:tc>
                <a:tc>
                  <a:txBody>
                    <a:bodyPr/>
                    <a:lstStyle/>
                    <a:p>
                      <a:r>
                        <a:rPr lang="en-US" sz="800"/>
                        <a:t>Dimension Table</a:t>
                      </a:r>
                    </a:p>
                  </a:txBody>
                  <a:tcPr marL="38170" marR="38170" marT="19085" marB="19085" anchor="ctr"/>
                </a:tc>
                <a:tc>
                  <a:txBody>
                    <a:bodyPr/>
                    <a:lstStyle/>
                    <a:p>
                      <a:r>
                        <a:rPr lang="en-US" sz="800" dirty="0"/>
                        <a:t>Stores product categories like “Mountain Bikes” or “Road Bikes”. Useful for segmenting sales by type.</a:t>
                      </a:r>
                    </a:p>
                  </a:txBody>
                  <a:tcPr marL="38170" marR="38170" marT="19085" marB="19085" anchor="ctr"/>
                </a:tc>
                <a:extLst>
                  <a:ext uri="{0D108BD9-81ED-4DB2-BD59-A6C34878D82A}">
                    <a16:rowId xmlns:a16="http://schemas.microsoft.com/office/drawing/2014/main" val="616044654"/>
                  </a:ext>
                </a:extLst>
              </a:tr>
            </a:tbl>
          </a:graphicData>
        </a:graphic>
      </p:graphicFrame>
    </p:spTree>
    <p:extLst>
      <p:ext uri="{BB962C8B-B14F-4D97-AF65-F5344CB8AC3E}">
        <p14:creationId xmlns:p14="http://schemas.microsoft.com/office/powerpoint/2010/main" val="392795155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diagram of a product&#10;&#10;AI-generated content may be incorrect.">
            <a:extLst>
              <a:ext uri="{FF2B5EF4-FFF2-40B4-BE49-F238E27FC236}">
                <a16:creationId xmlns:a16="http://schemas.microsoft.com/office/drawing/2014/main" id="{E006FD38-D6B1-59D1-009A-30C2EAB7588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21492" y="841375"/>
            <a:ext cx="7067550" cy="5734050"/>
          </a:xfrm>
          <a:prstGeom prst="rect">
            <a:avLst/>
          </a:prstGeom>
        </p:spPr>
      </p:pic>
    </p:spTree>
    <p:extLst>
      <p:ext uri="{BB962C8B-B14F-4D97-AF65-F5344CB8AC3E}">
        <p14:creationId xmlns:p14="http://schemas.microsoft.com/office/powerpoint/2010/main" val="32589282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7F505-3F7E-4957-E68B-868BC54F3702}"/>
              </a:ext>
            </a:extLst>
          </p:cNvPr>
          <p:cNvSpPr txBox="1">
            <a:spLocks/>
          </p:cNvSpPr>
          <p:nvPr/>
        </p:nvSpPr>
        <p:spPr>
          <a:xfrm>
            <a:off x="0" y="-682172"/>
            <a:ext cx="10515600" cy="486945"/>
          </a:xfrm>
          <a:prstGeom prst="rect">
            <a:avLst/>
          </a:prstGeom>
        </p:spPr>
        <p:txBody>
          <a:bodyPr vert="horz" lIns="0" tIns="0" rIns="0" bIns="0" rtlCol="0" anchor="t" anchorCtr="0">
            <a:noAutofit/>
          </a:bodyPr>
          <a:lstStyle>
            <a:lvl1pPr algn="l" defTabSz="913943" rtl="0" eaLnBrk="1" latinLnBrk="0" hangingPunct="1">
              <a:lnSpc>
                <a:spcPct val="85000"/>
              </a:lnSpc>
              <a:spcBef>
                <a:spcPct val="0"/>
              </a:spcBef>
              <a:buNone/>
              <a:defRPr sz="2799" b="0" kern="1200">
                <a:solidFill>
                  <a:schemeClr val="bg1"/>
                </a:solidFill>
                <a:latin typeface="EYInterstate Light" panose="02000506000000020004" pitchFamily="2" charset="0"/>
                <a:ea typeface="+mj-ea"/>
                <a:cs typeface="Arial" pitchFamily="34" charset="0"/>
              </a:defRPr>
            </a:lvl1pPr>
          </a:lstStyle>
          <a:p>
            <a:r>
              <a:rPr lang="en-US">
                <a:latin typeface="+mn-lt"/>
              </a:rPr>
              <a:t>Fact</a:t>
            </a:r>
          </a:p>
        </p:txBody>
      </p:sp>
      <p:grpSp>
        <p:nvGrpSpPr>
          <p:cNvPr id="13" name="Group 12">
            <a:extLst>
              <a:ext uri="{FF2B5EF4-FFF2-40B4-BE49-F238E27FC236}">
                <a16:creationId xmlns:a16="http://schemas.microsoft.com/office/drawing/2014/main" id="{4C3E9DA9-793E-0330-BD48-D29CE2F87701}"/>
              </a:ext>
              <a:ext uri="{C183D7F6-B498-43B3-948B-1728B52AA6E4}">
                <adec:decorative xmlns:adec="http://schemas.microsoft.com/office/drawing/2017/decorative" val="1"/>
              </a:ext>
            </a:extLst>
          </p:cNvPr>
          <p:cNvGrpSpPr/>
          <p:nvPr/>
        </p:nvGrpSpPr>
        <p:grpSpPr>
          <a:xfrm>
            <a:off x="1351169" y="1490866"/>
            <a:ext cx="3092464" cy="3092456"/>
            <a:chOff x="879034" y="1346200"/>
            <a:chExt cx="3937016" cy="3937006"/>
          </a:xfrm>
        </p:grpSpPr>
        <p:sp>
          <p:nvSpPr>
            <p:cNvPr id="14" name="Oval 13">
              <a:extLst>
                <a:ext uri="{FF2B5EF4-FFF2-40B4-BE49-F238E27FC236}">
                  <a16:creationId xmlns:a16="http://schemas.microsoft.com/office/drawing/2014/main" id="{455A4B2E-4A56-9E06-F890-6BC049809129}"/>
                </a:ext>
              </a:extLst>
            </p:cNvPr>
            <p:cNvSpPr/>
            <p:nvPr/>
          </p:nvSpPr>
          <p:spPr>
            <a:xfrm>
              <a:off x="879034" y="1346200"/>
              <a:ext cx="3937016" cy="3937006"/>
            </a:xfrm>
            <a:prstGeom prst="ellipse">
              <a:avLst/>
            </a:prstGeom>
            <a:solidFill>
              <a:srgbClr val="FFFFFF"/>
            </a:solidFill>
            <a:ln>
              <a:noFill/>
            </a:ln>
            <a:effectLst>
              <a:outerShdw blurRad="101600" dist="50800" dir="2700000" algn="tl" rotWithShape="0">
                <a:schemeClr val="bg1">
                  <a:lumMod val="50000"/>
                  <a:lumOff val="50000"/>
                  <a:alpha val="2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32472" rtl="0" eaLnBrk="1" fontAlgn="base" latinLnBrk="0" hangingPunct="1">
                <a:lnSpc>
                  <a:spcPct val="100000"/>
                </a:lnSpc>
                <a:spcBef>
                  <a:spcPct val="0"/>
                </a:spcBef>
                <a:spcAft>
                  <a:spcPts val="0"/>
                </a:spcAft>
                <a:buClrTx/>
                <a:buSzTx/>
                <a:buFontTx/>
                <a:buNone/>
                <a:tabLst/>
                <a:defRPr/>
              </a:pPr>
              <a:endParaRPr kumimoji="0" lang="en-US" sz="2000" b="1" i="0" u="none" strike="noStrike" kern="1200" cap="none" spc="0" normalizeH="0" baseline="0" noProof="0">
                <a:ln>
                  <a:noFill/>
                </a:ln>
                <a:solidFill>
                  <a:srgbClr val="225B61"/>
                </a:solidFill>
                <a:effectLst/>
                <a:uLnTx/>
                <a:uFillTx/>
                <a:ea typeface="+mn-ea"/>
                <a:cs typeface="Segoe Sans Display Semibold" pitchFamily="2" charset="0"/>
              </a:endParaRPr>
            </a:p>
          </p:txBody>
        </p:sp>
        <p:sp>
          <p:nvSpPr>
            <p:cNvPr id="15" name="Arc 14">
              <a:extLst>
                <a:ext uri="{FF2B5EF4-FFF2-40B4-BE49-F238E27FC236}">
                  <a16:creationId xmlns:a16="http://schemas.microsoft.com/office/drawing/2014/main" id="{AAC83757-59CD-EC2C-DEF2-EF60B94F85C2}"/>
                </a:ext>
              </a:extLst>
            </p:cNvPr>
            <p:cNvSpPr/>
            <p:nvPr/>
          </p:nvSpPr>
          <p:spPr>
            <a:xfrm>
              <a:off x="1044135" y="1511300"/>
              <a:ext cx="3606815" cy="3606806"/>
            </a:xfrm>
            <a:prstGeom prst="arc">
              <a:avLst>
                <a:gd name="adj1" fmla="val 16200000"/>
                <a:gd name="adj2" fmla="val 14202810"/>
              </a:avLst>
            </a:prstGeom>
            <a:noFill/>
            <a:ln w="142875" cap="rnd">
              <a:gradFill>
                <a:gsLst>
                  <a:gs pos="0">
                    <a:schemeClr val="bg2"/>
                  </a:gs>
                  <a:gs pos="80000">
                    <a:srgbClr val="7A75C1"/>
                  </a:gs>
                  <a:gs pos="100000">
                    <a:srgbClr val="8661C5"/>
                  </a:gs>
                </a:gsLst>
                <a:lin ang="5400000" scaled="1"/>
              </a:gradFill>
            </a:ln>
            <a:effectLst>
              <a:outerShdw blurRad="101600" dist="50800" dir="2700000" algn="tl" rotWithShape="0">
                <a:schemeClr val="bg1">
                  <a:lumMod val="50000"/>
                  <a:lumOff val="50000"/>
                  <a:alpha val="2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32472" rtl="0" eaLnBrk="1" fontAlgn="base" latinLnBrk="0" hangingPunct="1">
                <a:lnSpc>
                  <a:spcPct val="100000"/>
                </a:lnSpc>
                <a:spcBef>
                  <a:spcPct val="0"/>
                </a:spcBef>
                <a:spcAft>
                  <a:spcPts val="0"/>
                </a:spcAft>
                <a:buClrTx/>
                <a:buSzTx/>
                <a:buFontTx/>
                <a:buNone/>
                <a:tabLst/>
                <a:defRPr/>
              </a:pPr>
              <a:endParaRPr kumimoji="0" lang="en-US" sz="1100" b="0" i="0" u="none" strike="noStrike" kern="1200" cap="none" spc="0" normalizeH="0" baseline="0" noProof="0">
                <a:ln>
                  <a:noFill/>
                </a:ln>
                <a:solidFill>
                  <a:srgbClr val="225B61"/>
                </a:solidFill>
                <a:effectLst/>
                <a:uLnTx/>
                <a:uFillTx/>
                <a:ea typeface="+mn-ea"/>
                <a:cs typeface="Segoe Sans Display Semibold" pitchFamily="2" charset="0"/>
              </a:endParaRPr>
            </a:p>
          </p:txBody>
        </p:sp>
        <p:sp>
          <p:nvSpPr>
            <p:cNvPr id="16" name="Oval 15">
              <a:extLst>
                <a:ext uri="{FF2B5EF4-FFF2-40B4-BE49-F238E27FC236}">
                  <a16:creationId xmlns:a16="http://schemas.microsoft.com/office/drawing/2014/main" id="{456A8AC5-B7F0-DCF9-7E35-4BEC729FA16D}"/>
                </a:ext>
              </a:extLst>
            </p:cNvPr>
            <p:cNvSpPr/>
            <p:nvPr/>
          </p:nvSpPr>
          <p:spPr>
            <a:xfrm>
              <a:off x="1221928" y="1689097"/>
              <a:ext cx="3251230" cy="3251222"/>
            </a:xfrm>
            <a:prstGeom prst="ellipse">
              <a:avLst/>
            </a:prstGeom>
            <a:solidFill>
              <a:srgbClr val="FFFFFF"/>
            </a:solidFill>
            <a:ln>
              <a:noFill/>
            </a:ln>
            <a:effectLst>
              <a:outerShdw blurRad="101600" dist="50800" dir="2700000" algn="tl" rotWithShape="0">
                <a:schemeClr val="bg1">
                  <a:lumMod val="50000"/>
                  <a:lumOff val="50000"/>
                  <a:alpha val="2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32472" rtl="0" eaLnBrk="1" fontAlgn="base" latinLnBrk="0" hangingPunct="1">
                <a:lnSpc>
                  <a:spcPct val="100000"/>
                </a:lnSpc>
                <a:spcBef>
                  <a:spcPct val="0"/>
                </a:spcBef>
                <a:spcAft>
                  <a:spcPts val="0"/>
                </a:spcAft>
                <a:buClrTx/>
                <a:buSzTx/>
                <a:buFontTx/>
                <a:buNone/>
                <a:tabLst/>
                <a:defRPr/>
              </a:pPr>
              <a:endParaRPr kumimoji="0" lang="en-US" sz="1100" b="0" i="0" u="none" strike="noStrike" kern="1200" cap="none" spc="0" normalizeH="0" baseline="0" noProof="0">
                <a:ln>
                  <a:noFill/>
                </a:ln>
                <a:solidFill>
                  <a:srgbClr val="225B61"/>
                </a:solidFill>
                <a:effectLst/>
                <a:uLnTx/>
                <a:uFillTx/>
                <a:ea typeface="+mn-ea"/>
                <a:cs typeface="Segoe Sans Display Semibold" pitchFamily="2" charset="0"/>
              </a:endParaRPr>
            </a:p>
          </p:txBody>
        </p:sp>
      </p:grpSp>
      <p:sp>
        <p:nvSpPr>
          <p:cNvPr id="17" name="Text Placeholder 7">
            <a:extLst>
              <a:ext uri="{FF2B5EF4-FFF2-40B4-BE49-F238E27FC236}">
                <a16:creationId xmlns:a16="http://schemas.microsoft.com/office/drawing/2014/main" id="{F26CAA87-4055-384C-4573-71B173CEE8D2}"/>
              </a:ext>
            </a:extLst>
          </p:cNvPr>
          <p:cNvSpPr txBox="1">
            <a:spLocks/>
          </p:cNvSpPr>
          <p:nvPr/>
        </p:nvSpPr>
        <p:spPr>
          <a:xfrm>
            <a:off x="1833754" y="2467708"/>
            <a:ext cx="2127296" cy="1138773"/>
          </a:xfrm>
          <a:prstGeom prst="rect">
            <a:avLst/>
          </a:prstGeom>
          <a:noFill/>
        </p:spPr>
        <p:txBody>
          <a:bodyPr vert="horz" wrap="square" lIns="0" tIns="0" rIns="0" bIns="0" rtlCol="0">
            <a:spAutoFit/>
          </a:bodyPr>
          <a:lstStyle>
            <a:lvl1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13998" kern="1200" spc="0" baseline="0">
                <a:gradFill>
                  <a:gsLst>
                    <a:gs pos="0">
                      <a:srgbClr val="50E6FF"/>
                    </a:gs>
                    <a:gs pos="100000">
                      <a:srgbClr val="0078D4"/>
                    </a:gs>
                  </a:gsLst>
                  <a:lin ang="2400000" scaled="0"/>
                </a:gradFill>
                <a:latin typeface="+mj-lt"/>
                <a:ea typeface="+mn-ea"/>
                <a:cs typeface="Segoe UI" panose="020B05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7400" b="1" i="0" u="none" strike="noStrike" kern="1200" cap="none" spc="0" normalizeH="0" baseline="0" noProof="0">
                <a:ln>
                  <a:noFill/>
                </a:ln>
                <a:solidFill>
                  <a:srgbClr val="225B61"/>
                </a:solidFill>
                <a:effectLst/>
                <a:uLnTx/>
                <a:uFillTx/>
                <a:latin typeface="+mn-lt"/>
                <a:ea typeface="+mn-ea"/>
                <a:cs typeface="Segoe UI" panose="020B0502040204020203" pitchFamily="34" charset="0"/>
              </a:rPr>
              <a:t>87%</a:t>
            </a:r>
          </a:p>
        </p:txBody>
      </p:sp>
      <p:sp>
        <p:nvSpPr>
          <p:cNvPr id="18" name="Text Placeholder 14">
            <a:extLst>
              <a:ext uri="{FF2B5EF4-FFF2-40B4-BE49-F238E27FC236}">
                <a16:creationId xmlns:a16="http://schemas.microsoft.com/office/drawing/2014/main" id="{C43EA6D8-AC91-846F-84FC-076F4D783CC8}"/>
              </a:ext>
            </a:extLst>
          </p:cNvPr>
          <p:cNvSpPr txBox="1">
            <a:spLocks/>
          </p:cNvSpPr>
          <p:nvPr/>
        </p:nvSpPr>
        <p:spPr>
          <a:xfrm>
            <a:off x="4914778" y="2113765"/>
            <a:ext cx="6039899" cy="1846659"/>
          </a:xfrm>
          <a:prstGeom prst="rect">
            <a:avLst/>
          </a:prstGeom>
        </p:spPr>
        <p:txBody>
          <a:bodyPr vert="horz" wrap="square" lIns="0" tIns="0" rIns="0" bIns="0" rtlCol="0" anchor="ctr">
            <a:spAutoFit/>
          </a:bodyPr>
          <a:lst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kumimoji="0" lang="en-US" sz="2800" b="0" i="0" u="none" strike="noStrike" kern="1200" cap="none" spc="-50" normalizeH="0" baseline="0" dirty="0" smtClean="0">
                <a:ln w="3175">
                  <a:noFill/>
                </a:ln>
                <a:gradFill>
                  <a:gsLst>
                    <a:gs pos="0">
                      <a:srgbClr val="FFFFFF"/>
                    </a:gs>
                    <a:gs pos="100000">
                      <a:srgbClr val="FFFFFF"/>
                    </a:gs>
                  </a:gsLst>
                  <a:lin ang="5400000" scaled="1"/>
                </a:gradFill>
                <a:effectLst/>
                <a:uLnTx/>
                <a:uFillTx/>
                <a:latin typeface="Segoe UI Semibold"/>
                <a:ea typeface="+mj-lt"/>
                <a:cs typeface="Segoe UI Semibold"/>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4000" b="0" i="0" u="none" strike="noStrike" kern="1200" cap="none" spc="0" normalizeH="0" baseline="0" noProof="0" dirty="0">
                <a:ln w="3175">
                  <a:noFill/>
                </a:ln>
                <a:solidFill>
                  <a:schemeClr val="bg1"/>
                </a:solidFill>
                <a:effectLst/>
                <a:uLnTx/>
                <a:uFillTx/>
                <a:latin typeface="+mn-lt"/>
                <a:cs typeface="Segoe Sans Display Semibold" pitchFamily="2" charset="0"/>
              </a:rPr>
              <a:t>of organizations believe AI will give them a competitive edge</a:t>
            </a:r>
          </a:p>
        </p:txBody>
      </p:sp>
      <p:sp>
        <p:nvSpPr>
          <p:cNvPr id="19" name="Text Placeholder 10">
            <a:extLst>
              <a:ext uri="{FF2B5EF4-FFF2-40B4-BE49-F238E27FC236}">
                <a16:creationId xmlns:a16="http://schemas.microsoft.com/office/drawing/2014/main" id="{86240554-0FE0-624A-452C-547B65D41880}"/>
              </a:ext>
            </a:extLst>
          </p:cNvPr>
          <p:cNvSpPr txBox="1">
            <a:spLocks/>
          </p:cNvSpPr>
          <p:nvPr/>
        </p:nvSpPr>
        <p:spPr>
          <a:xfrm>
            <a:off x="581025" y="5850817"/>
            <a:ext cx="2720938" cy="184666"/>
          </a:xfrm>
          <a:prstGeom prst="rect">
            <a:avLst/>
          </a:prstGeom>
          <a:noFill/>
        </p:spPr>
        <p:txBody>
          <a:bodyPr vert="horz" wrap="none" lIns="0" tIns="0" rIns="0" bIns="0" rtlCol="0" anchor="b">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1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200" b="0" i="0" u="none" strike="noStrike" kern="1200" cap="none" spc="0" normalizeH="0" baseline="0" noProof="0">
                <a:ln>
                  <a:noFill/>
                </a:ln>
                <a:solidFill>
                  <a:schemeClr val="tx1">
                    <a:lumMod val="60000"/>
                    <a:lumOff val="40000"/>
                  </a:schemeClr>
                </a:solidFill>
                <a:effectLst/>
                <a:uLnTx/>
                <a:uFillTx/>
                <a:ea typeface="+mn-ea"/>
                <a:cs typeface="Segoe UI" panose="020B0502040204020203" pitchFamily="34" charset="0"/>
              </a:rPr>
              <a:t>Source: </a:t>
            </a:r>
            <a:r>
              <a:rPr kumimoji="0" lang="en-US" sz="1200" b="0" i="0" u="none" strike="noStrike" kern="1200" cap="none" spc="0" normalizeH="0" baseline="0" noProof="0">
                <a:ln>
                  <a:noFill/>
                </a:ln>
                <a:solidFill>
                  <a:schemeClr val="tx1">
                    <a:lumMod val="60000"/>
                    <a:lumOff val="40000"/>
                  </a:schemeClr>
                </a:solidFill>
                <a:effectLst/>
                <a:uLnTx/>
                <a:uFillTx/>
                <a:ea typeface="+mn-ea"/>
                <a:cs typeface="Segoe UI" panose="020B0502040204020203" pitchFamily="34" charset="0"/>
                <a:hlinkClick r:id="rId3">
                  <a:extLst>
                    <a:ext uri="{A12FA001-AC4F-418D-AE19-62706E023703}">
                      <ahyp:hlinkClr xmlns:ahyp="http://schemas.microsoft.com/office/drawing/2018/hyperlinkcolor" val="tx"/>
                    </a:ext>
                  </a:extLst>
                </a:hlinkClick>
              </a:rPr>
              <a:t>MIT Sloan Management Review</a:t>
            </a:r>
            <a:endParaRPr kumimoji="0" lang="en-US" sz="1200" b="0" i="0" u="none" strike="noStrike" kern="1200" cap="none" spc="0" normalizeH="0" baseline="0" noProof="0">
              <a:ln>
                <a:noFill/>
              </a:ln>
              <a:solidFill>
                <a:schemeClr val="tx1">
                  <a:lumMod val="60000"/>
                  <a:lumOff val="40000"/>
                </a:schemeClr>
              </a:solidFill>
              <a:effectLst/>
              <a:uLnTx/>
              <a:uFillTx/>
              <a:ea typeface="+mn-ea"/>
              <a:cs typeface="Segoe UI" panose="020B0502040204020203" pitchFamily="34" charset="0"/>
            </a:endParaRPr>
          </a:p>
        </p:txBody>
      </p:sp>
    </p:spTree>
    <p:extLst>
      <p:ext uri="{BB962C8B-B14F-4D97-AF65-F5344CB8AC3E}">
        <p14:creationId xmlns:p14="http://schemas.microsoft.com/office/powerpoint/2010/main" val="4241792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500"/>
                                  </p:stCondLst>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fltVal val="0"/>
                                          </p:val>
                                        </p:tav>
                                        <p:tav tm="100000">
                                          <p:val>
                                            <p:strVal val="#ppt_w"/>
                                          </p:val>
                                        </p:tav>
                                      </p:tavLst>
                                    </p:anim>
                                    <p:anim calcmode="lin" valueType="num">
                                      <p:cBhvr>
                                        <p:cTn id="8" dur="500" fill="hold"/>
                                        <p:tgtEl>
                                          <p:spTgt spid="13"/>
                                        </p:tgtEl>
                                        <p:attrNameLst>
                                          <p:attrName>ppt_h</p:attrName>
                                        </p:attrNameLst>
                                      </p:cBhvr>
                                      <p:tavLst>
                                        <p:tav tm="0">
                                          <p:val>
                                            <p:fltVal val="0"/>
                                          </p:val>
                                        </p:tav>
                                        <p:tav tm="100000">
                                          <p:val>
                                            <p:strVal val="#ppt_h"/>
                                          </p:val>
                                        </p:tav>
                                      </p:tavLst>
                                    </p:anim>
                                    <p:animEffect transition="in" filter="fade">
                                      <p:cBhvr>
                                        <p:cTn id="9" dur="500"/>
                                        <p:tgtEl>
                                          <p:spTgt spid="13"/>
                                        </p:tgtEl>
                                      </p:cBhvr>
                                    </p:animEffect>
                                  </p:childTnLst>
                                </p:cTn>
                              </p:par>
                              <p:par>
                                <p:cTn id="10" presetID="53" presetClass="entr" presetSubtype="16" fill="hold" grpId="0" nodeType="withEffect">
                                  <p:stCondLst>
                                    <p:cond delay="500"/>
                                  </p:stCondLst>
                                  <p:childTnLst>
                                    <p:set>
                                      <p:cBhvr>
                                        <p:cTn id="11" dur="1" fill="hold">
                                          <p:stCondLst>
                                            <p:cond delay="0"/>
                                          </p:stCondLst>
                                        </p:cTn>
                                        <p:tgtEl>
                                          <p:spTgt spid="17"/>
                                        </p:tgtEl>
                                        <p:attrNameLst>
                                          <p:attrName>style.visibility</p:attrName>
                                        </p:attrNameLst>
                                      </p:cBhvr>
                                      <p:to>
                                        <p:strVal val="visible"/>
                                      </p:to>
                                    </p:set>
                                    <p:anim calcmode="lin" valueType="num">
                                      <p:cBhvr>
                                        <p:cTn id="12" dur="500" fill="hold"/>
                                        <p:tgtEl>
                                          <p:spTgt spid="17"/>
                                        </p:tgtEl>
                                        <p:attrNameLst>
                                          <p:attrName>ppt_w</p:attrName>
                                        </p:attrNameLst>
                                      </p:cBhvr>
                                      <p:tavLst>
                                        <p:tav tm="0">
                                          <p:val>
                                            <p:fltVal val="0"/>
                                          </p:val>
                                        </p:tav>
                                        <p:tav tm="100000">
                                          <p:val>
                                            <p:strVal val="#ppt_w"/>
                                          </p:val>
                                        </p:tav>
                                      </p:tavLst>
                                    </p:anim>
                                    <p:anim calcmode="lin" valueType="num">
                                      <p:cBhvr>
                                        <p:cTn id="13" dur="500" fill="hold"/>
                                        <p:tgtEl>
                                          <p:spTgt spid="17"/>
                                        </p:tgtEl>
                                        <p:attrNameLst>
                                          <p:attrName>ppt_h</p:attrName>
                                        </p:attrNameLst>
                                      </p:cBhvr>
                                      <p:tavLst>
                                        <p:tav tm="0">
                                          <p:val>
                                            <p:fltVal val="0"/>
                                          </p:val>
                                        </p:tav>
                                        <p:tav tm="100000">
                                          <p:val>
                                            <p:strVal val="#ppt_h"/>
                                          </p:val>
                                        </p:tav>
                                      </p:tavLst>
                                    </p:anim>
                                    <p:animEffect transition="in" filter="fade">
                                      <p:cBhvr>
                                        <p:cTn id="14"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B31C4280-2948-5B17-9CB6-43B2601BEAAA}"/>
              </a:ext>
            </a:extLst>
          </p:cNvPr>
          <p:cNvGraphicFramePr>
            <a:graphicFrameLocks noGrp="1"/>
          </p:cNvGraphicFramePr>
          <p:nvPr>
            <p:extLst>
              <p:ext uri="{D42A27DB-BD31-4B8C-83A1-F6EECF244321}">
                <p14:modId xmlns:p14="http://schemas.microsoft.com/office/powerpoint/2010/main" val="3245808690"/>
              </p:ext>
            </p:extLst>
          </p:nvPr>
        </p:nvGraphicFramePr>
        <p:xfrm>
          <a:off x="711199" y="1817345"/>
          <a:ext cx="10828866" cy="4355722"/>
        </p:xfrm>
        <a:graphic>
          <a:graphicData uri="http://schemas.openxmlformats.org/drawingml/2006/table">
            <a:tbl>
              <a:tblPr firstRow="1">
                <a:tableStyleId>{0660B408-B3CF-4A94-85FC-2B1E0A45F4A2}</a:tableStyleId>
              </a:tblPr>
              <a:tblGrid>
                <a:gridCol w="1804811">
                  <a:extLst>
                    <a:ext uri="{9D8B030D-6E8A-4147-A177-3AD203B41FA5}">
                      <a16:colId xmlns:a16="http://schemas.microsoft.com/office/drawing/2014/main" val="2381758096"/>
                    </a:ext>
                  </a:extLst>
                </a:gridCol>
                <a:gridCol w="1804811">
                  <a:extLst>
                    <a:ext uri="{9D8B030D-6E8A-4147-A177-3AD203B41FA5}">
                      <a16:colId xmlns:a16="http://schemas.microsoft.com/office/drawing/2014/main" val="2875329478"/>
                    </a:ext>
                  </a:extLst>
                </a:gridCol>
                <a:gridCol w="1804811">
                  <a:extLst>
                    <a:ext uri="{9D8B030D-6E8A-4147-A177-3AD203B41FA5}">
                      <a16:colId xmlns:a16="http://schemas.microsoft.com/office/drawing/2014/main" val="142994845"/>
                    </a:ext>
                  </a:extLst>
                </a:gridCol>
                <a:gridCol w="1804811">
                  <a:extLst>
                    <a:ext uri="{9D8B030D-6E8A-4147-A177-3AD203B41FA5}">
                      <a16:colId xmlns:a16="http://schemas.microsoft.com/office/drawing/2014/main" val="1940762990"/>
                    </a:ext>
                  </a:extLst>
                </a:gridCol>
                <a:gridCol w="1804811">
                  <a:extLst>
                    <a:ext uri="{9D8B030D-6E8A-4147-A177-3AD203B41FA5}">
                      <a16:colId xmlns:a16="http://schemas.microsoft.com/office/drawing/2014/main" val="33686622"/>
                    </a:ext>
                  </a:extLst>
                </a:gridCol>
                <a:gridCol w="1804811">
                  <a:extLst>
                    <a:ext uri="{9D8B030D-6E8A-4147-A177-3AD203B41FA5}">
                      <a16:colId xmlns:a16="http://schemas.microsoft.com/office/drawing/2014/main" val="2768790212"/>
                    </a:ext>
                  </a:extLst>
                </a:gridCol>
              </a:tblGrid>
              <a:tr h="202388">
                <a:tc>
                  <a:txBody>
                    <a:bodyPr/>
                    <a:lstStyle/>
                    <a:p>
                      <a:r>
                        <a:rPr lang="en-US" sz="800"/>
                        <a:t>Table A</a:t>
                      </a:r>
                    </a:p>
                  </a:txBody>
                  <a:tcPr marL="20239" marR="20239" marT="10119" marB="10119" anchor="ctr"/>
                </a:tc>
                <a:tc>
                  <a:txBody>
                    <a:bodyPr/>
                    <a:lstStyle/>
                    <a:p>
                      <a:r>
                        <a:rPr lang="en-US" sz="800"/>
                        <a:t>Column (A)</a:t>
                      </a:r>
                    </a:p>
                  </a:txBody>
                  <a:tcPr marL="20239" marR="20239" marT="10119" marB="10119" anchor="ctr"/>
                </a:tc>
                <a:tc>
                  <a:txBody>
                    <a:bodyPr/>
                    <a:lstStyle/>
                    <a:p>
                      <a:r>
                        <a:rPr lang="en-US" sz="800"/>
                        <a:t>Table B</a:t>
                      </a:r>
                    </a:p>
                  </a:txBody>
                  <a:tcPr marL="20239" marR="20239" marT="10119" marB="10119" anchor="ctr"/>
                </a:tc>
                <a:tc>
                  <a:txBody>
                    <a:bodyPr/>
                    <a:lstStyle/>
                    <a:p>
                      <a:r>
                        <a:rPr lang="en-US" sz="800"/>
                        <a:t>Column (B)</a:t>
                      </a:r>
                    </a:p>
                  </a:txBody>
                  <a:tcPr marL="20239" marR="20239" marT="10119" marB="10119" anchor="ctr"/>
                </a:tc>
                <a:tc>
                  <a:txBody>
                    <a:bodyPr/>
                    <a:lstStyle/>
                    <a:p>
                      <a:r>
                        <a:rPr lang="en-US" sz="800"/>
                        <a:t>Cardinality</a:t>
                      </a:r>
                    </a:p>
                  </a:txBody>
                  <a:tcPr marL="20239" marR="20239" marT="10119" marB="10119" anchor="ctr"/>
                </a:tc>
                <a:tc>
                  <a:txBody>
                    <a:bodyPr/>
                    <a:lstStyle/>
                    <a:p>
                      <a:r>
                        <a:rPr lang="en-US" sz="800"/>
                        <a:t>Why This Relationship Exists</a:t>
                      </a:r>
                    </a:p>
                  </a:txBody>
                  <a:tcPr marL="20239" marR="20239" marT="10119" marB="10119" anchor="ctr"/>
                </a:tc>
                <a:extLst>
                  <a:ext uri="{0D108BD9-81ED-4DB2-BD59-A6C34878D82A}">
                    <a16:rowId xmlns:a16="http://schemas.microsoft.com/office/drawing/2014/main" val="353972505"/>
                  </a:ext>
                </a:extLst>
              </a:tr>
              <a:tr h="384537">
                <a:tc>
                  <a:txBody>
                    <a:bodyPr/>
                    <a:lstStyle/>
                    <a:p>
                      <a:r>
                        <a:rPr lang="en-US" sz="800"/>
                        <a:t>orders</a:t>
                      </a:r>
                    </a:p>
                  </a:txBody>
                  <a:tcPr marL="20239" marR="20239" marT="10119" marB="10119" anchor="ctr"/>
                </a:tc>
                <a:tc>
                  <a:txBody>
                    <a:bodyPr/>
                    <a:lstStyle/>
                    <a:p>
                      <a:r>
                        <a:rPr lang="en-US" sz="800"/>
                        <a:t>customer_id</a:t>
                      </a:r>
                    </a:p>
                  </a:txBody>
                  <a:tcPr marL="20239" marR="20239" marT="10119" marB="10119" anchor="ctr"/>
                </a:tc>
                <a:tc>
                  <a:txBody>
                    <a:bodyPr/>
                    <a:lstStyle/>
                    <a:p>
                      <a:r>
                        <a:rPr lang="en-US" sz="800"/>
                        <a:t>customers</a:t>
                      </a:r>
                    </a:p>
                  </a:txBody>
                  <a:tcPr marL="20239" marR="20239" marT="10119" marB="10119" anchor="ctr"/>
                </a:tc>
                <a:tc>
                  <a:txBody>
                    <a:bodyPr/>
                    <a:lstStyle/>
                    <a:p>
                      <a:r>
                        <a:rPr lang="en-US" sz="800"/>
                        <a:t>customer_id</a:t>
                      </a:r>
                    </a:p>
                  </a:txBody>
                  <a:tcPr marL="20239" marR="20239" marT="10119" marB="10119" anchor="ctr"/>
                </a:tc>
                <a:tc>
                  <a:txBody>
                    <a:bodyPr/>
                    <a:lstStyle/>
                    <a:p>
                      <a:r>
                        <a:rPr lang="en-US" sz="800"/>
                        <a:t>Many-to-One</a:t>
                      </a:r>
                    </a:p>
                  </a:txBody>
                  <a:tcPr marL="20239" marR="20239" marT="10119" marB="10119" anchor="ctr"/>
                </a:tc>
                <a:tc>
                  <a:txBody>
                    <a:bodyPr/>
                    <a:lstStyle/>
                    <a:p>
                      <a:r>
                        <a:rPr lang="en-US" sz="800"/>
                        <a:t>Each order is made by </a:t>
                      </a:r>
                      <a:r>
                        <a:rPr lang="en-US" sz="800" b="1"/>
                        <a:t>one customer</a:t>
                      </a:r>
                      <a:r>
                        <a:rPr lang="en-US" sz="800"/>
                        <a:t>, but a </a:t>
                      </a:r>
                      <a:r>
                        <a:rPr lang="en-US" sz="800" b="1"/>
                        <a:t>customer can make many orders</a:t>
                      </a:r>
                      <a:r>
                        <a:rPr lang="en-US" sz="800"/>
                        <a:t>.</a:t>
                      </a:r>
                    </a:p>
                  </a:txBody>
                  <a:tcPr marL="20239" marR="20239" marT="10119" marB="10119" anchor="ctr"/>
                </a:tc>
                <a:extLst>
                  <a:ext uri="{0D108BD9-81ED-4DB2-BD59-A6C34878D82A}">
                    <a16:rowId xmlns:a16="http://schemas.microsoft.com/office/drawing/2014/main" val="3496464560"/>
                  </a:ext>
                </a:extLst>
              </a:tr>
              <a:tr h="384537">
                <a:tc>
                  <a:txBody>
                    <a:bodyPr/>
                    <a:lstStyle/>
                    <a:p>
                      <a:r>
                        <a:rPr lang="en-US" sz="800"/>
                        <a:t>order_items</a:t>
                      </a:r>
                    </a:p>
                  </a:txBody>
                  <a:tcPr marL="20239" marR="20239" marT="10119" marB="10119" anchor="ctr"/>
                </a:tc>
                <a:tc>
                  <a:txBody>
                    <a:bodyPr/>
                    <a:lstStyle/>
                    <a:p>
                      <a:r>
                        <a:rPr lang="en-US" sz="800"/>
                        <a:t>order_id</a:t>
                      </a:r>
                    </a:p>
                  </a:txBody>
                  <a:tcPr marL="20239" marR="20239" marT="10119" marB="10119" anchor="ctr"/>
                </a:tc>
                <a:tc>
                  <a:txBody>
                    <a:bodyPr/>
                    <a:lstStyle/>
                    <a:p>
                      <a:r>
                        <a:rPr lang="en-US" sz="800" dirty="0"/>
                        <a:t>orders</a:t>
                      </a:r>
                    </a:p>
                  </a:txBody>
                  <a:tcPr marL="20239" marR="20239" marT="10119" marB="10119" anchor="ctr"/>
                </a:tc>
                <a:tc>
                  <a:txBody>
                    <a:bodyPr/>
                    <a:lstStyle/>
                    <a:p>
                      <a:r>
                        <a:rPr lang="en-US" sz="800"/>
                        <a:t>order_id</a:t>
                      </a:r>
                    </a:p>
                  </a:txBody>
                  <a:tcPr marL="20239" marR="20239" marT="10119" marB="10119" anchor="ctr"/>
                </a:tc>
                <a:tc>
                  <a:txBody>
                    <a:bodyPr/>
                    <a:lstStyle/>
                    <a:p>
                      <a:r>
                        <a:rPr lang="en-US" sz="800"/>
                        <a:t>Many-to-One</a:t>
                      </a:r>
                    </a:p>
                  </a:txBody>
                  <a:tcPr marL="20239" marR="20239" marT="10119" marB="10119" anchor="ctr"/>
                </a:tc>
                <a:tc>
                  <a:txBody>
                    <a:bodyPr/>
                    <a:lstStyle/>
                    <a:p>
                      <a:r>
                        <a:rPr lang="en-US" sz="800"/>
                        <a:t>Each order item belongs to </a:t>
                      </a:r>
                      <a:r>
                        <a:rPr lang="en-US" sz="800" b="1"/>
                        <a:t>one order</a:t>
                      </a:r>
                      <a:r>
                        <a:rPr lang="en-US" sz="800"/>
                        <a:t>, but an </a:t>
                      </a:r>
                      <a:r>
                        <a:rPr lang="en-US" sz="800" b="1"/>
                        <a:t>order can contain many items</a:t>
                      </a:r>
                      <a:r>
                        <a:rPr lang="en-US" sz="800"/>
                        <a:t>.</a:t>
                      </a:r>
                    </a:p>
                  </a:txBody>
                  <a:tcPr marL="20239" marR="20239" marT="10119" marB="10119" anchor="ctr"/>
                </a:tc>
                <a:extLst>
                  <a:ext uri="{0D108BD9-81ED-4DB2-BD59-A6C34878D82A}">
                    <a16:rowId xmlns:a16="http://schemas.microsoft.com/office/drawing/2014/main" val="4436833"/>
                  </a:ext>
                </a:extLst>
              </a:tr>
              <a:tr h="384537">
                <a:tc>
                  <a:txBody>
                    <a:bodyPr/>
                    <a:lstStyle/>
                    <a:p>
                      <a:r>
                        <a:rPr lang="en-US" sz="800"/>
                        <a:t>order_items</a:t>
                      </a:r>
                    </a:p>
                  </a:txBody>
                  <a:tcPr marL="20239" marR="20239" marT="10119" marB="10119" anchor="ctr"/>
                </a:tc>
                <a:tc>
                  <a:txBody>
                    <a:bodyPr/>
                    <a:lstStyle/>
                    <a:p>
                      <a:r>
                        <a:rPr lang="en-US" sz="800"/>
                        <a:t>product_id</a:t>
                      </a:r>
                    </a:p>
                  </a:txBody>
                  <a:tcPr marL="20239" marR="20239" marT="10119" marB="10119" anchor="ctr"/>
                </a:tc>
                <a:tc>
                  <a:txBody>
                    <a:bodyPr/>
                    <a:lstStyle/>
                    <a:p>
                      <a:r>
                        <a:rPr lang="en-US" sz="800"/>
                        <a:t>products</a:t>
                      </a:r>
                    </a:p>
                  </a:txBody>
                  <a:tcPr marL="20239" marR="20239" marT="10119" marB="10119" anchor="ctr"/>
                </a:tc>
                <a:tc>
                  <a:txBody>
                    <a:bodyPr/>
                    <a:lstStyle/>
                    <a:p>
                      <a:r>
                        <a:rPr lang="en-US" sz="800"/>
                        <a:t>product_id</a:t>
                      </a:r>
                    </a:p>
                  </a:txBody>
                  <a:tcPr marL="20239" marR="20239" marT="10119" marB="10119" anchor="ctr"/>
                </a:tc>
                <a:tc>
                  <a:txBody>
                    <a:bodyPr/>
                    <a:lstStyle/>
                    <a:p>
                      <a:r>
                        <a:rPr lang="en-US" sz="800"/>
                        <a:t>Many-to-One</a:t>
                      </a:r>
                    </a:p>
                  </a:txBody>
                  <a:tcPr marL="20239" marR="20239" marT="10119" marB="10119" anchor="ctr"/>
                </a:tc>
                <a:tc>
                  <a:txBody>
                    <a:bodyPr/>
                    <a:lstStyle/>
                    <a:p>
                      <a:r>
                        <a:rPr lang="en-US" sz="800"/>
                        <a:t>Each order item refers to </a:t>
                      </a:r>
                      <a:r>
                        <a:rPr lang="en-US" sz="800" b="1"/>
                        <a:t>one product</a:t>
                      </a:r>
                      <a:r>
                        <a:rPr lang="en-US" sz="800"/>
                        <a:t>, and a </a:t>
                      </a:r>
                      <a:r>
                        <a:rPr lang="en-US" sz="800" b="1"/>
                        <a:t>product can appear in many orders</a:t>
                      </a:r>
                      <a:r>
                        <a:rPr lang="en-US" sz="800"/>
                        <a:t>.</a:t>
                      </a:r>
                    </a:p>
                  </a:txBody>
                  <a:tcPr marL="20239" marR="20239" marT="10119" marB="10119" anchor="ctr"/>
                </a:tc>
                <a:extLst>
                  <a:ext uri="{0D108BD9-81ED-4DB2-BD59-A6C34878D82A}">
                    <a16:rowId xmlns:a16="http://schemas.microsoft.com/office/drawing/2014/main" val="1032771233"/>
                  </a:ext>
                </a:extLst>
              </a:tr>
              <a:tr h="384537">
                <a:tc>
                  <a:txBody>
                    <a:bodyPr/>
                    <a:lstStyle/>
                    <a:p>
                      <a:r>
                        <a:rPr lang="en-US" sz="800"/>
                        <a:t>products</a:t>
                      </a:r>
                    </a:p>
                  </a:txBody>
                  <a:tcPr marL="20239" marR="20239" marT="10119" marB="10119" anchor="ctr"/>
                </a:tc>
                <a:tc>
                  <a:txBody>
                    <a:bodyPr/>
                    <a:lstStyle/>
                    <a:p>
                      <a:r>
                        <a:rPr lang="en-US" sz="800"/>
                        <a:t>brand_id</a:t>
                      </a:r>
                    </a:p>
                  </a:txBody>
                  <a:tcPr marL="20239" marR="20239" marT="10119" marB="10119" anchor="ctr"/>
                </a:tc>
                <a:tc>
                  <a:txBody>
                    <a:bodyPr/>
                    <a:lstStyle/>
                    <a:p>
                      <a:r>
                        <a:rPr lang="en-US" sz="800"/>
                        <a:t>brands</a:t>
                      </a:r>
                    </a:p>
                  </a:txBody>
                  <a:tcPr marL="20239" marR="20239" marT="10119" marB="10119" anchor="ctr"/>
                </a:tc>
                <a:tc>
                  <a:txBody>
                    <a:bodyPr/>
                    <a:lstStyle/>
                    <a:p>
                      <a:r>
                        <a:rPr lang="en-US" sz="800"/>
                        <a:t>brand_id</a:t>
                      </a:r>
                    </a:p>
                  </a:txBody>
                  <a:tcPr marL="20239" marR="20239" marT="10119" marB="10119" anchor="ctr"/>
                </a:tc>
                <a:tc>
                  <a:txBody>
                    <a:bodyPr/>
                    <a:lstStyle/>
                    <a:p>
                      <a:r>
                        <a:rPr lang="en-US" sz="800"/>
                        <a:t>Many-to-One</a:t>
                      </a:r>
                    </a:p>
                  </a:txBody>
                  <a:tcPr marL="20239" marR="20239" marT="10119" marB="10119" anchor="ctr"/>
                </a:tc>
                <a:tc>
                  <a:txBody>
                    <a:bodyPr/>
                    <a:lstStyle/>
                    <a:p>
                      <a:r>
                        <a:rPr lang="en-US" sz="800"/>
                        <a:t>Each product is made by </a:t>
                      </a:r>
                      <a:r>
                        <a:rPr lang="en-US" sz="800" b="1"/>
                        <a:t>one brand</a:t>
                      </a:r>
                      <a:r>
                        <a:rPr lang="en-US" sz="800"/>
                        <a:t>, but a </a:t>
                      </a:r>
                      <a:r>
                        <a:rPr lang="en-US" sz="800" b="1"/>
                        <a:t>brand can have many products</a:t>
                      </a:r>
                      <a:r>
                        <a:rPr lang="en-US" sz="800"/>
                        <a:t>.</a:t>
                      </a:r>
                    </a:p>
                  </a:txBody>
                  <a:tcPr marL="20239" marR="20239" marT="10119" marB="10119" anchor="ctr"/>
                </a:tc>
                <a:extLst>
                  <a:ext uri="{0D108BD9-81ED-4DB2-BD59-A6C34878D82A}">
                    <a16:rowId xmlns:a16="http://schemas.microsoft.com/office/drawing/2014/main" val="4237844269"/>
                  </a:ext>
                </a:extLst>
              </a:tr>
              <a:tr h="384537">
                <a:tc>
                  <a:txBody>
                    <a:bodyPr/>
                    <a:lstStyle/>
                    <a:p>
                      <a:r>
                        <a:rPr lang="en-US" sz="800"/>
                        <a:t>products</a:t>
                      </a:r>
                    </a:p>
                  </a:txBody>
                  <a:tcPr marL="20239" marR="20239" marT="10119" marB="10119" anchor="ctr"/>
                </a:tc>
                <a:tc>
                  <a:txBody>
                    <a:bodyPr/>
                    <a:lstStyle/>
                    <a:p>
                      <a:r>
                        <a:rPr lang="en-US" sz="800"/>
                        <a:t>category_id</a:t>
                      </a:r>
                    </a:p>
                  </a:txBody>
                  <a:tcPr marL="20239" marR="20239" marT="10119" marB="10119" anchor="ctr"/>
                </a:tc>
                <a:tc>
                  <a:txBody>
                    <a:bodyPr/>
                    <a:lstStyle/>
                    <a:p>
                      <a:r>
                        <a:rPr lang="en-US" sz="800"/>
                        <a:t>categories</a:t>
                      </a:r>
                    </a:p>
                  </a:txBody>
                  <a:tcPr marL="20239" marR="20239" marT="10119" marB="10119" anchor="ctr"/>
                </a:tc>
                <a:tc>
                  <a:txBody>
                    <a:bodyPr/>
                    <a:lstStyle/>
                    <a:p>
                      <a:r>
                        <a:rPr lang="en-US" sz="800"/>
                        <a:t>category_id</a:t>
                      </a:r>
                    </a:p>
                  </a:txBody>
                  <a:tcPr marL="20239" marR="20239" marT="10119" marB="10119" anchor="ctr"/>
                </a:tc>
                <a:tc>
                  <a:txBody>
                    <a:bodyPr/>
                    <a:lstStyle/>
                    <a:p>
                      <a:r>
                        <a:rPr lang="en-US" sz="800"/>
                        <a:t>Many-to-One</a:t>
                      </a:r>
                    </a:p>
                  </a:txBody>
                  <a:tcPr marL="20239" marR="20239" marT="10119" marB="10119" anchor="ctr"/>
                </a:tc>
                <a:tc>
                  <a:txBody>
                    <a:bodyPr/>
                    <a:lstStyle/>
                    <a:p>
                      <a:r>
                        <a:rPr lang="en-US" sz="800"/>
                        <a:t>Each product belongs to </a:t>
                      </a:r>
                      <a:r>
                        <a:rPr lang="en-US" sz="800" b="1"/>
                        <a:t>one category</a:t>
                      </a:r>
                      <a:r>
                        <a:rPr lang="en-US" sz="800"/>
                        <a:t>, but a </a:t>
                      </a:r>
                      <a:r>
                        <a:rPr lang="en-US" sz="800" b="1"/>
                        <a:t>category can contain many products</a:t>
                      </a:r>
                      <a:r>
                        <a:rPr lang="en-US" sz="800"/>
                        <a:t>.</a:t>
                      </a:r>
                    </a:p>
                  </a:txBody>
                  <a:tcPr marL="20239" marR="20239" marT="10119" marB="10119" anchor="ctr"/>
                </a:tc>
                <a:extLst>
                  <a:ext uri="{0D108BD9-81ED-4DB2-BD59-A6C34878D82A}">
                    <a16:rowId xmlns:a16="http://schemas.microsoft.com/office/drawing/2014/main" val="2288227160"/>
                  </a:ext>
                </a:extLst>
              </a:tr>
              <a:tr h="384537">
                <a:tc>
                  <a:txBody>
                    <a:bodyPr/>
                    <a:lstStyle/>
                    <a:p>
                      <a:r>
                        <a:rPr lang="en-US" sz="800"/>
                        <a:t>products</a:t>
                      </a:r>
                    </a:p>
                  </a:txBody>
                  <a:tcPr marL="20239" marR="20239" marT="10119" marB="10119" anchor="ctr"/>
                </a:tc>
                <a:tc>
                  <a:txBody>
                    <a:bodyPr/>
                    <a:lstStyle/>
                    <a:p>
                      <a:r>
                        <a:rPr lang="en-US" sz="800"/>
                        <a:t>store_id</a:t>
                      </a:r>
                    </a:p>
                  </a:txBody>
                  <a:tcPr marL="20239" marR="20239" marT="10119" marB="10119" anchor="ctr"/>
                </a:tc>
                <a:tc>
                  <a:txBody>
                    <a:bodyPr/>
                    <a:lstStyle/>
                    <a:p>
                      <a:r>
                        <a:rPr lang="en-US" sz="800"/>
                        <a:t>stores</a:t>
                      </a:r>
                    </a:p>
                  </a:txBody>
                  <a:tcPr marL="20239" marR="20239" marT="10119" marB="10119" anchor="ctr"/>
                </a:tc>
                <a:tc>
                  <a:txBody>
                    <a:bodyPr/>
                    <a:lstStyle/>
                    <a:p>
                      <a:r>
                        <a:rPr lang="en-US" sz="800"/>
                        <a:t>store_id</a:t>
                      </a:r>
                    </a:p>
                  </a:txBody>
                  <a:tcPr marL="20239" marR="20239" marT="10119" marB="10119" anchor="ctr"/>
                </a:tc>
                <a:tc>
                  <a:txBody>
                    <a:bodyPr/>
                    <a:lstStyle/>
                    <a:p>
                      <a:r>
                        <a:rPr lang="en-US" sz="800"/>
                        <a:t>Many-to-One</a:t>
                      </a:r>
                    </a:p>
                  </a:txBody>
                  <a:tcPr marL="20239" marR="20239" marT="10119" marB="10119" anchor="ctr"/>
                </a:tc>
                <a:tc>
                  <a:txBody>
                    <a:bodyPr/>
                    <a:lstStyle/>
                    <a:p>
                      <a:r>
                        <a:rPr lang="en-US" sz="800"/>
                        <a:t>Each product is stored at </a:t>
                      </a:r>
                      <a:r>
                        <a:rPr lang="en-US" sz="800" b="1"/>
                        <a:t>one store</a:t>
                      </a:r>
                      <a:r>
                        <a:rPr lang="en-US" sz="800"/>
                        <a:t>, but a </a:t>
                      </a:r>
                      <a:r>
                        <a:rPr lang="en-US" sz="800" b="1"/>
                        <a:t>store can stock many products</a:t>
                      </a:r>
                      <a:r>
                        <a:rPr lang="en-US" sz="800"/>
                        <a:t>.</a:t>
                      </a:r>
                    </a:p>
                  </a:txBody>
                  <a:tcPr marL="20239" marR="20239" marT="10119" marB="10119" anchor="ctr"/>
                </a:tc>
                <a:extLst>
                  <a:ext uri="{0D108BD9-81ED-4DB2-BD59-A6C34878D82A}">
                    <a16:rowId xmlns:a16="http://schemas.microsoft.com/office/drawing/2014/main" val="3243154240"/>
                  </a:ext>
                </a:extLst>
              </a:tr>
              <a:tr h="445253">
                <a:tc>
                  <a:txBody>
                    <a:bodyPr/>
                    <a:lstStyle/>
                    <a:p>
                      <a:r>
                        <a:rPr lang="en-US" sz="800"/>
                        <a:t>orders</a:t>
                      </a:r>
                    </a:p>
                  </a:txBody>
                  <a:tcPr marL="20239" marR="20239" marT="10119" marB="10119" anchor="ctr"/>
                </a:tc>
                <a:tc>
                  <a:txBody>
                    <a:bodyPr/>
                    <a:lstStyle/>
                    <a:p>
                      <a:r>
                        <a:rPr lang="en-US" sz="800"/>
                        <a:t>staff_id</a:t>
                      </a:r>
                    </a:p>
                  </a:txBody>
                  <a:tcPr marL="20239" marR="20239" marT="10119" marB="10119" anchor="ctr"/>
                </a:tc>
                <a:tc>
                  <a:txBody>
                    <a:bodyPr/>
                    <a:lstStyle/>
                    <a:p>
                      <a:r>
                        <a:rPr lang="en-US" sz="800"/>
                        <a:t>staffs</a:t>
                      </a:r>
                    </a:p>
                  </a:txBody>
                  <a:tcPr marL="20239" marR="20239" marT="10119" marB="10119" anchor="ctr"/>
                </a:tc>
                <a:tc>
                  <a:txBody>
                    <a:bodyPr/>
                    <a:lstStyle/>
                    <a:p>
                      <a:r>
                        <a:rPr lang="en-US" sz="800"/>
                        <a:t>staff_id</a:t>
                      </a:r>
                    </a:p>
                  </a:txBody>
                  <a:tcPr marL="20239" marR="20239" marT="10119" marB="10119" anchor="ctr"/>
                </a:tc>
                <a:tc>
                  <a:txBody>
                    <a:bodyPr/>
                    <a:lstStyle/>
                    <a:p>
                      <a:r>
                        <a:rPr lang="en-US" sz="800"/>
                        <a:t>Many-to-One</a:t>
                      </a:r>
                    </a:p>
                  </a:txBody>
                  <a:tcPr marL="20239" marR="20239" marT="10119" marB="10119" anchor="ctr"/>
                </a:tc>
                <a:tc>
                  <a:txBody>
                    <a:bodyPr/>
                    <a:lstStyle/>
                    <a:p>
                      <a:r>
                        <a:rPr lang="en-US" sz="800"/>
                        <a:t>Each order is handled by </a:t>
                      </a:r>
                      <a:r>
                        <a:rPr lang="en-US" sz="800" b="1"/>
                        <a:t>one staff member</a:t>
                      </a:r>
                      <a:r>
                        <a:rPr lang="en-US" sz="800"/>
                        <a:t>, but a </a:t>
                      </a:r>
                      <a:r>
                        <a:rPr lang="en-US" sz="800" b="1"/>
                        <a:t>staff member can handle many orders</a:t>
                      </a:r>
                      <a:r>
                        <a:rPr lang="en-US" sz="800"/>
                        <a:t>.</a:t>
                      </a:r>
                    </a:p>
                  </a:txBody>
                  <a:tcPr marL="20239" marR="20239" marT="10119" marB="10119" anchor="ctr"/>
                </a:tc>
                <a:extLst>
                  <a:ext uri="{0D108BD9-81ED-4DB2-BD59-A6C34878D82A}">
                    <a16:rowId xmlns:a16="http://schemas.microsoft.com/office/drawing/2014/main" val="1874759779"/>
                  </a:ext>
                </a:extLst>
              </a:tr>
              <a:tr h="384537">
                <a:tc>
                  <a:txBody>
                    <a:bodyPr/>
                    <a:lstStyle/>
                    <a:p>
                      <a:r>
                        <a:rPr lang="en-US" sz="800"/>
                        <a:t>orders</a:t>
                      </a:r>
                    </a:p>
                  </a:txBody>
                  <a:tcPr marL="20239" marR="20239" marT="10119" marB="10119" anchor="ctr"/>
                </a:tc>
                <a:tc>
                  <a:txBody>
                    <a:bodyPr/>
                    <a:lstStyle/>
                    <a:p>
                      <a:r>
                        <a:rPr lang="en-US" sz="800"/>
                        <a:t>store_id</a:t>
                      </a:r>
                    </a:p>
                  </a:txBody>
                  <a:tcPr marL="20239" marR="20239" marT="10119" marB="10119" anchor="ctr"/>
                </a:tc>
                <a:tc>
                  <a:txBody>
                    <a:bodyPr/>
                    <a:lstStyle/>
                    <a:p>
                      <a:r>
                        <a:rPr lang="en-US" sz="800"/>
                        <a:t>stores</a:t>
                      </a:r>
                    </a:p>
                  </a:txBody>
                  <a:tcPr marL="20239" marR="20239" marT="10119" marB="10119" anchor="ctr"/>
                </a:tc>
                <a:tc>
                  <a:txBody>
                    <a:bodyPr/>
                    <a:lstStyle/>
                    <a:p>
                      <a:r>
                        <a:rPr lang="en-US" sz="800"/>
                        <a:t>store_id</a:t>
                      </a:r>
                    </a:p>
                  </a:txBody>
                  <a:tcPr marL="20239" marR="20239" marT="10119" marB="10119" anchor="ctr"/>
                </a:tc>
                <a:tc>
                  <a:txBody>
                    <a:bodyPr/>
                    <a:lstStyle/>
                    <a:p>
                      <a:r>
                        <a:rPr lang="en-US" sz="800"/>
                        <a:t>Many-to-One</a:t>
                      </a:r>
                    </a:p>
                  </a:txBody>
                  <a:tcPr marL="20239" marR="20239" marT="10119" marB="10119" anchor="ctr"/>
                </a:tc>
                <a:tc>
                  <a:txBody>
                    <a:bodyPr/>
                    <a:lstStyle/>
                    <a:p>
                      <a:r>
                        <a:rPr lang="en-US" sz="800"/>
                        <a:t>Each order is made at </a:t>
                      </a:r>
                      <a:r>
                        <a:rPr lang="en-US" sz="800" b="1"/>
                        <a:t>one store</a:t>
                      </a:r>
                      <a:r>
                        <a:rPr lang="en-US" sz="800"/>
                        <a:t>, but a </a:t>
                      </a:r>
                      <a:r>
                        <a:rPr lang="en-US" sz="800" b="1"/>
                        <a:t>store can process many orders</a:t>
                      </a:r>
                      <a:r>
                        <a:rPr lang="en-US" sz="800"/>
                        <a:t>.</a:t>
                      </a:r>
                    </a:p>
                  </a:txBody>
                  <a:tcPr marL="20239" marR="20239" marT="10119" marB="10119" anchor="ctr"/>
                </a:tc>
                <a:extLst>
                  <a:ext uri="{0D108BD9-81ED-4DB2-BD59-A6C34878D82A}">
                    <a16:rowId xmlns:a16="http://schemas.microsoft.com/office/drawing/2014/main" val="3369505789"/>
                  </a:ext>
                </a:extLst>
              </a:tr>
              <a:tr h="627402">
                <a:tc>
                  <a:txBody>
                    <a:bodyPr/>
                    <a:lstStyle/>
                    <a:p>
                      <a:r>
                        <a:rPr lang="en-US" sz="800"/>
                        <a:t>staffs</a:t>
                      </a:r>
                    </a:p>
                  </a:txBody>
                  <a:tcPr marL="20239" marR="20239" marT="10119" marB="10119" anchor="ctr"/>
                </a:tc>
                <a:tc>
                  <a:txBody>
                    <a:bodyPr/>
                    <a:lstStyle/>
                    <a:p>
                      <a:r>
                        <a:rPr lang="en-US" sz="800"/>
                        <a:t>manager_id</a:t>
                      </a:r>
                    </a:p>
                  </a:txBody>
                  <a:tcPr marL="20239" marR="20239" marT="10119" marB="10119" anchor="ctr"/>
                </a:tc>
                <a:tc>
                  <a:txBody>
                    <a:bodyPr/>
                    <a:lstStyle/>
                    <a:p>
                      <a:r>
                        <a:rPr lang="en-US" sz="800"/>
                        <a:t>staffs</a:t>
                      </a:r>
                    </a:p>
                  </a:txBody>
                  <a:tcPr marL="20239" marR="20239" marT="10119" marB="10119" anchor="ctr"/>
                </a:tc>
                <a:tc>
                  <a:txBody>
                    <a:bodyPr/>
                    <a:lstStyle/>
                    <a:p>
                      <a:r>
                        <a:rPr lang="en-US" sz="800"/>
                        <a:t>staff_id</a:t>
                      </a:r>
                    </a:p>
                  </a:txBody>
                  <a:tcPr marL="20239" marR="20239" marT="10119" marB="10119" anchor="ctr"/>
                </a:tc>
                <a:tc>
                  <a:txBody>
                    <a:bodyPr/>
                    <a:lstStyle/>
                    <a:p>
                      <a:r>
                        <a:rPr lang="en-US" sz="800"/>
                        <a:t>One-to-One / Self-Join</a:t>
                      </a:r>
                    </a:p>
                  </a:txBody>
                  <a:tcPr marL="20239" marR="20239" marT="10119" marB="10119" anchor="ctr"/>
                </a:tc>
                <a:tc>
                  <a:txBody>
                    <a:bodyPr/>
                    <a:lstStyle/>
                    <a:p>
                      <a:r>
                        <a:rPr lang="en-US" sz="800"/>
                        <a:t>Each staff member can be managed by </a:t>
                      </a:r>
                      <a:r>
                        <a:rPr lang="en-US" sz="800" b="1"/>
                        <a:t>one manager</a:t>
                      </a:r>
                      <a:r>
                        <a:rPr lang="en-US" sz="800"/>
                        <a:t>, and a </a:t>
                      </a:r>
                      <a:r>
                        <a:rPr lang="en-US" sz="800" b="1"/>
                        <a:t>manager may oversee multiple staff</a:t>
                      </a:r>
                      <a:r>
                        <a:rPr lang="en-US" sz="800"/>
                        <a:t>. This is a </a:t>
                      </a:r>
                      <a:r>
                        <a:rPr lang="en-US" sz="800" b="1"/>
                        <a:t>self-referencing relationship</a:t>
                      </a:r>
                      <a:r>
                        <a:rPr lang="en-US" sz="800"/>
                        <a:t>.</a:t>
                      </a:r>
                    </a:p>
                  </a:txBody>
                  <a:tcPr marL="20239" marR="20239" marT="10119" marB="10119" anchor="ctr"/>
                </a:tc>
                <a:extLst>
                  <a:ext uri="{0D108BD9-81ED-4DB2-BD59-A6C34878D82A}">
                    <a16:rowId xmlns:a16="http://schemas.microsoft.com/office/drawing/2014/main" val="2272581872"/>
                  </a:ext>
                </a:extLst>
              </a:tr>
              <a:tr h="384537">
                <a:tc>
                  <a:txBody>
                    <a:bodyPr/>
                    <a:lstStyle/>
                    <a:p>
                      <a:r>
                        <a:rPr lang="en-US" sz="800"/>
                        <a:t>staffs</a:t>
                      </a:r>
                    </a:p>
                  </a:txBody>
                  <a:tcPr marL="20239" marR="20239" marT="10119" marB="10119" anchor="ctr"/>
                </a:tc>
                <a:tc>
                  <a:txBody>
                    <a:bodyPr/>
                    <a:lstStyle/>
                    <a:p>
                      <a:r>
                        <a:rPr lang="en-US" sz="800"/>
                        <a:t>store_id</a:t>
                      </a:r>
                    </a:p>
                  </a:txBody>
                  <a:tcPr marL="20239" marR="20239" marT="10119" marB="10119" anchor="ctr"/>
                </a:tc>
                <a:tc>
                  <a:txBody>
                    <a:bodyPr/>
                    <a:lstStyle/>
                    <a:p>
                      <a:r>
                        <a:rPr lang="en-US" sz="800"/>
                        <a:t>stores</a:t>
                      </a:r>
                    </a:p>
                  </a:txBody>
                  <a:tcPr marL="20239" marR="20239" marT="10119" marB="10119" anchor="ctr"/>
                </a:tc>
                <a:tc>
                  <a:txBody>
                    <a:bodyPr/>
                    <a:lstStyle/>
                    <a:p>
                      <a:r>
                        <a:rPr lang="en-US" sz="800"/>
                        <a:t>store_id</a:t>
                      </a:r>
                    </a:p>
                  </a:txBody>
                  <a:tcPr marL="20239" marR="20239" marT="10119" marB="10119" anchor="ctr"/>
                </a:tc>
                <a:tc>
                  <a:txBody>
                    <a:bodyPr/>
                    <a:lstStyle/>
                    <a:p>
                      <a:r>
                        <a:rPr lang="en-US" sz="800"/>
                        <a:t>Many-to-One</a:t>
                      </a:r>
                    </a:p>
                  </a:txBody>
                  <a:tcPr marL="20239" marR="20239" marT="10119" marB="10119" anchor="ctr"/>
                </a:tc>
                <a:tc>
                  <a:txBody>
                    <a:bodyPr/>
                    <a:lstStyle/>
                    <a:p>
                      <a:r>
                        <a:rPr lang="en-US" sz="800" dirty="0"/>
                        <a:t>Each staff works at </a:t>
                      </a:r>
                      <a:r>
                        <a:rPr lang="en-US" sz="800" b="1" dirty="0"/>
                        <a:t>one store</a:t>
                      </a:r>
                      <a:r>
                        <a:rPr lang="en-US" sz="800" dirty="0"/>
                        <a:t>, but a </a:t>
                      </a:r>
                      <a:r>
                        <a:rPr lang="en-US" sz="800" b="1" dirty="0"/>
                        <a:t>store employs many staff members</a:t>
                      </a:r>
                      <a:r>
                        <a:rPr lang="en-US" sz="800" dirty="0"/>
                        <a:t>.</a:t>
                      </a:r>
                    </a:p>
                  </a:txBody>
                  <a:tcPr marL="20239" marR="20239" marT="10119" marB="10119" anchor="ctr"/>
                </a:tc>
                <a:extLst>
                  <a:ext uri="{0D108BD9-81ED-4DB2-BD59-A6C34878D82A}">
                    <a16:rowId xmlns:a16="http://schemas.microsoft.com/office/drawing/2014/main" val="2884171859"/>
                  </a:ext>
                </a:extLst>
              </a:tr>
            </a:tbl>
          </a:graphicData>
        </a:graphic>
      </p:graphicFrame>
      <p:sp>
        <p:nvSpPr>
          <p:cNvPr id="3" name="Rectangle 2095">
            <a:extLst>
              <a:ext uri="{FF2B5EF4-FFF2-40B4-BE49-F238E27FC236}">
                <a16:creationId xmlns:a16="http://schemas.microsoft.com/office/drawing/2014/main" id="{2046BF27-FCF4-7E5D-7218-0141826480F9}"/>
              </a:ext>
            </a:extLst>
          </p:cNvPr>
          <p:cNvSpPr/>
          <p:nvPr/>
        </p:nvSpPr>
        <p:spPr>
          <a:xfrm>
            <a:off x="711199" y="916325"/>
            <a:ext cx="4987840" cy="553998"/>
          </a:xfrm>
          <a:prstGeom prst="rect">
            <a:avLst/>
          </a:prstGeom>
        </p:spPr>
        <p:txBody>
          <a:bodyPr wrap="none" lIns="0" tIns="0" rIns="0" bIns="0">
            <a:spAutoFit/>
          </a:bodyPr>
          <a:lstStyle/>
          <a:p>
            <a:pPr marL="0"/>
            <a:r>
              <a:rPr lang="en-GB" sz="3600" b="1" i="0" spc="0" baseline="0" dirty="0">
                <a:solidFill>
                  <a:srgbClr val="225B61"/>
                </a:solidFill>
                <a:latin typeface="Segoe Sans Display"/>
              </a:rPr>
              <a:t>Relationship Modelling</a:t>
            </a:r>
          </a:p>
        </p:txBody>
      </p:sp>
    </p:spTree>
    <p:extLst>
      <p:ext uri="{BB962C8B-B14F-4D97-AF65-F5344CB8AC3E}">
        <p14:creationId xmlns:p14="http://schemas.microsoft.com/office/powerpoint/2010/main" val="71333766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095">
            <a:extLst>
              <a:ext uri="{FF2B5EF4-FFF2-40B4-BE49-F238E27FC236}">
                <a16:creationId xmlns:a16="http://schemas.microsoft.com/office/drawing/2014/main" id="{C1F077B9-2E5B-4131-FB1B-D80B0E4C868B}"/>
              </a:ext>
            </a:extLst>
          </p:cNvPr>
          <p:cNvSpPr/>
          <p:nvPr/>
        </p:nvSpPr>
        <p:spPr>
          <a:xfrm>
            <a:off x="711199" y="916325"/>
            <a:ext cx="2081467" cy="553998"/>
          </a:xfrm>
          <a:prstGeom prst="rect">
            <a:avLst/>
          </a:prstGeom>
        </p:spPr>
        <p:txBody>
          <a:bodyPr wrap="none" lIns="0" tIns="0" rIns="0" bIns="0">
            <a:spAutoFit/>
          </a:bodyPr>
          <a:lstStyle/>
          <a:p>
            <a:pPr marL="0"/>
            <a:r>
              <a:rPr lang="en-GB" sz="3600" b="1" i="0" spc="0" baseline="0" dirty="0">
                <a:solidFill>
                  <a:srgbClr val="225B61"/>
                </a:solidFill>
                <a:latin typeface="Segoe Sans Display"/>
              </a:rPr>
              <a:t>Measures</a:t>
            </a:r>
          </a:p>
        </p:txBody>
      </p:sp>
      <p:sp>
        <p:nvSpPr>
          <p:cNvPr id="4" name="Rectangle: Rounded Corners 3">
            <a:extLst>
              <a:ext uri="{FF2B5EF4-FFF2-40B4-BE49-F238E27FC236}">
                <a16:creationId xmlns:a16="http://schemas.microsoft.com/office/drawing/2014/main" id="{E9B8DC74-C085-48EA-37C0-76C0DD8A4FEE}"/>
              </a:ext>
            </a:extLst>
          </p:cNvPr>
          <p:cNvSpPr/>
          <p:nvPr/>
        </p:nvSpPr>
        <p:spPr>
          <a:xfrm>
            <a:off x="711199" y="1665626"/>
            <a:ext cx="5182730" cy="1607305"/>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1B04A168-AFCA-4CAE-524D-CF41510BED77}"/>
              </a:ext>
            </a:extLst>
          </p:cNvPr>
          <p:cNvSpPr txBox="1"/>
          <p:nvPr/>
        </p:nvSpPr>
        <p:spPr>
          <a:xfrm>
            <a:off x="711199" y="1665626"/>
            <a:ext cx="5096934" cy="738664"/>
          </a:xfrm>
          <a:prstGeom prst="rect">
            <a:avLst/>
          </a:prstGeom>
          <a:noFill/>
        </p:spPr>
        <p:txBody>
          <a:bodyPr wrap="square">
            <a:spAutoFit/>
          </a:bodyPr>
          <a:lstStyle/>
          <a:p>
            <a:pPr>
              <a:buNone/>
            </a:pPr>
            <a:r>
              <a:rPr lang="en-US" sz="1400" b="1" dirty="0"/>
              <a:t>1. Total Sales</a:t>
            </a:r>
          </a:p>
          <a:p>
            <a:pPr>
              <a:buNone/>
            </a:pPr>
            <a:r>
              <a:rPr lang="en-US" sz="1400" b="1" dirty="0"/>
              <a:t>Purpose:</a:t>
            </a:r>
          </a:p>
          <a:p>
            <a:r>
              <a:rPr lang="en-US" sz="1400" dirty="0"/>
              <a:t>Show the total revenue generated by all bike orders.</a:t>
            </a:r>
          </a:p>
        </p:txBody>
      </p:sp>
      <p:sp>
        <p:nvSpPr>
          <p:cNvPr id="8" name="TextBox 7">
            <a:extLst>
              <a:ext uri="{FF2B5EF4-FFF2-40B4-BE49-F238E27FC236}">
                <a16:creationId xmlns:a16="http://schemas.microsoft.com/office/drawing/2014/main" id="{F9483A3D-E87F-2CB9-1DF9-94C9D1D46A9C}"/>
              </a:ext>
            </a:extLst>
          </p:cNvPr>
          <p:cNvSpPr txBox="1"/>
          <p:nvPr/>
        </p:nvSpPr>
        <p:spPr>
          <a:xfrm>
            <a:off x="754097" y="2404290"/>
            <a:ext cx="5096934" cy="769441"/>
          </a:xfrm>
          <a:prstGeom prst="rect">
            <a:avLst/>
          </a:prstGeom>
          <a:noFill/>
        </p:spPr>
        <p:txBody>
          <a:bodyPr wrap="square">
            <a:spAutoFit/>
          </a:bodyPr>
          <a:lstStyle/>
          <a:p>
            <a:r>
              <a:rPr lang="en-US" sz="1100" i="1" dirty="0">
                <a:solidFill>
                  <a:srgbClr val="225B61"/>
                </a:solidFill>
                <a:latin typeface="Calibri Light" panose="020F0302020204030204" pitchFamily="34" charset="0"/>
                <a:ea typeface="Calibri Light" panose="020F0302020204030204" pitchFamily="34" charset="0"/>
                <a:cs typeface="Calibri Light" panose="020F0302020204030204" pitchFamily="34" charset="0"/>
              </a:rPr>
              <a:t>Total Sales =</a:t>
            </a:r>
          </a:p>
          <a:p>
            <a:r>
              <a:rPr lang="en-US" sz="1100" i="1" dirty="0">
                <a:solidFill>
                  <a:srgbClr val="225B61"/>
                </a:solidFill>
                <a:latin typeface="Calibri Light" panose="020F0302020204030204" pitchFamily="34" charset="0"/>
                <a:ea typeface="Calibri Light" panose="020F0302020204030204" pitchFamily="34" charset="0"/>
                <a:cs typeface="Calibri Light" panose="020F0302020204030204" pitchFamily="34" charset="0"/>
              </a:rPr>
              <a:t>SUMX(</a:t>
            </a:r>
          </a:p>
          <a:p>
            <a:r>
              <a:rPr lang="en-US" sz="1100" i="1" dirty="0">
                <a:solidFill>
                  <a:srgbClr val="225B61"/>
                </a:solidFill>
                <a:latin typeface="Calibri Light" panose="020F0302020204030204" pitchFamily="34" charset="0"/>
                <a:ea typeface="Calibri Light" panose="020F0302020204030204" pitchFamily="34" charset="0"/>
                <a:cs typeface="Calibri Light" panose="020F0302020204030204" pitchFamily="34" charset="0"/>
              </a:rPr>
              <a:t>    </a:t>
            </a:r>
            <a:r>
              <a:rPr lang="en-US" sz="1100" i="1" dirty="0" err="1">
                <a:solidFill>
                  <a:srgbClr val="225B61"/>
                </a:solidFill>
                <a:latin typeface="Calibri Light" panose="020F0302020204030204" pitchFamily="34" charset="0"/>
                <a:ea typeface="Calibri Light" panose="020F0302020204030204" pitchFamily="34" charset="0"/>
                <a:cs typeface="Calibri Light" panose="020F0302020204030204" pitchFamily="34" charset="0"/>
              </a:rPr>
              <a:t>order_items</a:t>
            </a:r>
            <a:r>
              <a:rPr lang="en-US" sz="1100" i="1" dirty="0">
                <a:solidFill>
                  <a:srgbClr val="225B61"/>
                </a:solidFill>
                <a:latin typeface="Calibri Light" panose="020F0302020204030204" pitchFamily="34" charset="0"/>
                <a:ea typeface="Calibri Light" panose="020F0302020204030204" pitchFamily="34" charset="0"/>
                <a:cs typeface="Calibri Light" panose="020F0302020204030204" pitchFamily="34" charset="0"/>
              </a:rPr>
              <a:t>,</a:t>
            </a:r>
          </a:p>
          <a:p>
            <a:r>
              <a:rPr lang="en-US" sz="1100" i="1" dirty="0">
                <a:solidFill>
                  <a:srgbClr val="225B61"/>
                </a:solidFill>
                <a:latin typeface="Calibri Light" panose="020F0302020204030204" pitchFamily="34" charset="0"/>
                <a:ea typeface="Calibri Light" panose="020F0302020204030204" pitchFamily="34" charset="0"/>
                <a:cs typeface="Calibri Light" panose="020F0302020204030204" pitchFamily="34" charset="0"/>
              </a:rPr>
              <a:t>    </a:t>
            </a:r>
            <a:r>
              <a:rPr lang="en-US" sz="1100" i="1" dirty="0" err="1">
                <a:solidFill>
                  <a:srgbClr val="225B61"/>
                </a:solidFill>
                <a:latin typeface="Calibri Light" panose="020F0302020204030204" pitchFamily="34" charset="0"/>
                <a:ea typeface="Calibri Light" panose="020F0302020204030204" pitchFamily="34" charset="0"/>
                <a:cs typeface="Calibri Light" panose="020F0302020204030204" pitchFamily="34" charset="0"/>
              </a:rPr>
              <a:t>order_items</a:t>
            </a:r>
            <a:r>
              <a:rPr lang="en-US" sz="1100" i="1" dirty="0">
                <a:solidFill>
                  <a:srgbClr val="225B61"/>
                </a:solidFill>
                <a:latin typeface="Calibri Light" panose="020F0302020204030204" pitchFamily="34" charset="0"/>
                <a:ea typeface="Calibri Light" panose="020F0302020204030204" pitchFamily="34" charset="0"/>
                <a:cs typeface="Calibri Light" panose="020F0302020204030204" pitchFamily="34" charset="0"/>
              </a:rPr>
              <a:t>[</a:t>
            </a:r>
            <a:r>
              <a:rPr lang="en-US" sz="1100" i="1" dirty="0" err="1">
                <a:solidFill>
                  <a:srgbClr val="225B61"/>
                </a:solidFill>
                <a:latin typeface="Calibri Light" panose="020F0302020204030204" pitchFamily="34" charset="0"/>
                <a:ea typeface="Calibri Light" panose="020F0302020204030204" pitchFamily="34" charset="0"/>
                <a:cs typeface="Calibri Light" panose="020F0302020204030204" pitchFamily="34" charset="0"/>
              </a:rPr>
              <a:t>list_price</a:t>
            </a:r>
            <a:r>
              <a:rPr lang="en-US" sz="1100" i="1" dirty="0">
                <a:solidFill>
                  <a:srgbClr val="225B61"/>
                </a:solidFill>
                <a:latin typeface="Calibri Light" panose="020F0302020204030204" pitchFamily="34" charset="0"/>
                <a:ea typeface="Calibri Light" panose="020F0302020204030204" pitchFamily="34" charset="0"/>
                <a:cs typeface="Calibri Light" panose="020F0302020204030204" pitchFamily="34" charset="0"/>
              </a:rPr>
              <a:t>] * (1 - </a:t>
            </a:r>
            <a:r>
              <a:rPr lang="en-US" sz="1100" i="1" dirty="0" err="1">
                <a:solidFill>
                  <a:srgbClr val="225B61"/>
                </a:solidFill>
                <a:latin typeface="Calibri Light" panose="020F0302020204030204" pitchFamily="34" charset="0"/>
                <a:ea typeface="Calibri Light" panose="020F0302020204030204" pitchFamily="34" charset="0"/>
                <a:cs typeface="Calibri Light" panose="020F0302020204030204" pitchFamily="34" charset="0"/>
              </a:rPr>
              <a:t>order_items</a:t>
            </a:r>
            <a:r>
              <a:rPr lang="en-US" sz="1100" i="1" dirty="0">
                <a:solidFill>
                  <a:srgbClr val="225B61"/>
                </a:solidFill>
                <a:latin typeface="Calibri Light" panose="020F0302020204030204" pitchFamily="34" charset="0"/>
                <a:ea typeface="Calibri Light" panose="020F0302020204030204" pitchFamily="34" charset="0"/>
                <a:cs typeface="Calibri Light" panose="020F0302020204030204" pitchFamily="34" charset="0"/>
              </a:rPr>
              <a:t>[discount]) * </a:t>
            </a:r>
            <a:r>
              <a:rPr lang="en-US" sz="1100" i="1" dirty="0" err="1">
                <a:solidFill>
                  <a:srgbClr val="225B61"/>
                </a:solidFill>
                <a:latin typeface="Calibri Light" panose="020F0302020204030204" pitchFamily="34" charset="0"/>
                <a:ea typeface="Calibri Light" panose="020F0302020204030204" pitchFamily="34" charset="0"/>
                <a:cs typeface="Calibri Light" panose="020F0302020204030204" pitchFamily="34" charset="0"/>
              </a:rPr>
              <a:t>order_items</a:t>
            </a:r>
            <a:r>
              <a:rPr lang="en-US" sz="1100" i="1" dirty="0">
                <a:solidFill>
                  <a:srgbClr val="225B61"/>
                </a:solidFill>
                <a:latin typeface="Calibri Light" panose="020F0302020204030204" pitchFamily="34" charset="0"/>
                <a:ea typeface="Calibri Light" panose="020F0302020204030204" pitchFamily="34" charset="0"/>
                <a:cs typeface="Calibri Light" panose="020F0302020204030204" pitchFamily="34" charset="0"/>
              </a:rPr>
              <a:t>[quantity])</a:t>
            </a:r>
          </a:p>
        </p:txBody>
      </p:sp>
      <p:sp>
        <p:nvSpPr>
          <p:cNvPr id="9" name="Rectangle: Rounded Corners 8">
            <a:extLst>
              <a:ext uri="{FF2B5EF4-FFF2-40B4-BE49-F238E27FC236}">
                <a16:creationId xmlns:a16="http://schemas.microsoft.com/office/drawing/2014/main" id="{49E339E6-F210-0744-8C82-4177AD935C38}"/>
              </a:ext>
            </a:extLst>
          </p:cNvPr>
          <p:cNvSpPr/>
          <p:nvPr/>
        </p:nvSpPr>
        <p:spPr>
          <a:xfrm>
            <a:off x="6255173" y="1665626"/>
            <a:ext cx="5182730" cy="1607305"/>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D4ECB675-2B58-D474-0DF0-C0CAA9E46590}"/>
              </a:ext>
            </a:extLst>
          </p:cNvPr>
          <p:cNvSpPr txBox="1"/>
          <p:nvPr/>
        </p:nvSpPr>
        <p:spPr>
          <a:xfrm>
            <a:off x="6383867" y="1859780"/>
            <a:ext cx="5096934" cy="738664"/>
          </a:xfrm>
          <a:prstGeom prst="rect">
            <a:avLst/>
          </a:prstGeom>
          <a:noFill/>
        </p:spPr>
        <p:txBody>
          <a:bodyPr wrap="square">
            <a:spAutoFit/>
          </a:bodyPr>
          <a:lstStyle/>
          <a:p>
            <a:pPr>
              <a:buNone/>
            </a:pPr>
            <a:r>
              <a:rPr lang="en-US" sz="1400" b="1" dirty="0"/>
              <a:t>2. Total Orders</a:t>
            </a:r>
          </a:p>
          <a:p>
            <a:pPr>
              <a:buNone/>
            </a:pPr>
            <a:r>
              <a:rPr lang="en-US" sz="1400" b="1" dirty="0"/>
              <a:t>Purpose:</a:t>
            </a:r>
          </a:p>
          <a:p>
            <a:r>
              <a:rPr lang="en-US" sz="1400" dirty="0"/>
              <a:t>Count how many orders have been placed.</a:t>
            </a:r>
          </a:p>
        </p:txBody>
      </p:sp>
      <p:sp>
        <p:nvSpPr>
          <p:cNvPr id="12" name="TextBox 11">
            <a:extLst>
              <a:ext uri="{FF2B5EF4-FFF2-40B4-BE49-F238E27FC236}">
                <a16:creationId xmlns:a16="http://schemas.microsoft.com/office/drawing/2014/main" id="{A416FE3D-C830-7478-57A6-3D747CE4B943}"/>
              </a:ext>
            </a:extLst>
          </p:cNvPr>
          <p:cNvSpPr txBox="1"/>
          <p:nvPr/>
        </p:nvSpPr>
        <p:spPr>
          <a:xfrm>
            <a:off x="6298071" y="2656316"/>
            <a:ext cx="5096934" cy="261610"/>
          </a:xfrm>
          <a:prstGeom prst="rect">
            <a:avLst/>
          </a:prstGeom>
          <a:noFill/>
        </p:spPr>
        <p:txBody>
          <a:bodyPr wrap="square">
            <a:spAutoFit/>
          </a:bodyPr>
          <a:lstStyle/>
          <a:p>
            <a:r>
              <a:rPr lang="en-US" sz="1100" i="1" dirty="0">
                <a:solidFill>
                  <a:srgbClr val="225B61"/>
                </a:solidFill>
                <a:latin typeface="Calibri Light" panose="020F0302020204030204" pitchFamily="34" charset="0"/>
                <a:ea typeface="Calibri Light" panose="020F0302020204030204" pitchFamily="34" charset="0"/>
                <a:cs typeface="Calibri Light" panose="020F0302020204030204" pitchFamily="34" charset="0"/>
              </a:rPr>
              <a:t>Total Orders = DISTINCTCOUNT(orders[</a:t>
            </a:r>
            <a:r>
              <a:rPr lang="en-US" sz="1100" i="1" dirty="0" err="1">
                <a:solidFill>
                  <a:srgbClr val="225B61"/>
                </a:solidFill>
                <a:latin typeface="Calibri Light" panose="020F0302020204030204" pitchFamily="34" charset="0"/>
                <a:ea typeface="Calibri Light" panose="020F0302020204030204" pitchFamily="34" charset="0"/>
                <a:cs typeface="Calibri Light" panose="020F0302020204030204" pitchFamily="34" charset="0"/>
              </a:rPr>
              <a:t>order_id</a:t>
            </a:r>
            <a:r>
              <a:rPr lang="en-US" sz="1100" i="1" dirty="0">
                <a:solidFill>
                  <a:srgbClr val="225B61"/>
                </a:solidFill>
                <a:latin typeface="Calibri Light" panose="020F0302020204030204" pitchFamily="34" charset="0"/>
                <a:ea typeface="Calibri Light" panose="020F0302020204030204" pitchFamily="34" charset="0"/>
                <a:cs typeface="Calibri Light" panose="020F0302020204030204" pitchFamily="34" charset="0"/>
              </a:rPr>
              <a:t>])</a:t>
            </a:r>
          </a:p>
        </p:txBody>
      </p:sp>
      <p:sp>
        <p:nvSpPr>
          <p:cNvPr id="13" name="Rectangle: Rounded Corners 12">
            <a:extLst>
              <a:ext uri="{FF2B5EF4-FFF2-40B4-BE49-F238E27FC236}">
                <a16:creationId xmlns:a16="http://schemas.microsoft.com/office/drawing/2014/main" id="{9417D994-9D64-446B-266F-6006F36080F5}"/>
              </a:ext>
            </a:extLst>
          </p:cNvPr>
          <p:cNvSpPr/>
          <p:nvPr/>
        </p:nvSpPr>
        <p:spPr>
          <a:xfrm>
            <a:off x="711199" y="3585069"/>
            <a:ext cx="5182730" cy="1367931"/>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E5216826-7DC1-707E-352F-F56DDD9EC64E}"/>
              </a:ext>
            </a:extLst>
          </p:cNvPr>
          <p:cNvSpPr txBox="1"/>
          <p:nvPr/>
        </p:nvSpPr>
        <p:spPr>
          <a:xfrm>
            <a:off x="761998" y="3619752"/>
            <a:ext cx="5096934" cy="738664"/>
          </a:xfrm>
          <a:prstGeom prst="rect">
            <a:avLst/>
          </a:prstGeom>
          <a:noFill/>
        </p:spPr>
        <p:txBody>
          <a:bodyPr wrap="square">
            <a:spAutoFit/>
          </a:bodyPr>
          <a:lstStyle/>
          <a:p>
            <a:pPr>
              <a:buNone/>
            </a:pPr>
            <a:r>
              <a:rPr lang="en-US" sz="1400" b="1" dirty="0"/>
              <a:t>3. Average Order Value</a:t>
            </a:r>
          </a:p>
          <a:p>
            <a:pPr>
              <a:buNone/>
            </a:pPr>
            <a:r>
              <a:rPr lang="en-US" sz="1400" b="1" dirty="0"/>
              <a:t>Purpose:</a:t>
            </a:r>
          </a:p>
          <a:p>
            <a:r>
              <a:rPr lang="en-US" sz="1400" dirty="0"/>
              <a:t>Show the average sales amount per order.</a:t>
            </a:r>
          </a:p>
        </p:txBody>
      </p:sp>
      <p:sp>
        <p:nvSpPr>
          <p:cNvPr id="15" name="TextBox 14">
            <a:extLst>
              <a:ext uri="{FF2B5EF4-FFF2-40B4-BE49-F238E27FC236}">
                <a16:creationId xmlns:a16="http://schemas.microsoft.com/office/drawing/2014/main" id="{7CA8DD0A-0E66-7821-3792-AB2025A15284}"/>
              </a:ext>
            </a:extLst>
          </p:cNvPr>
          <p:cNvSpPr txBox="1"/>
          <p:nvPr/>
        </p:nvSpPr>
        <p:spPr>
          <a:xfrm>
            <a:off x="754097" y="4513785"/>
            <a:ext cx="5096934" cy="261610"/>
          </a:xfrm>
          <a:prstGeom prst="rect">
            <a:avLst/>
          </a:prstGeom>
          <a:noFill/>
        </p:spPr>
        <p:txBody>
          <a:bodyPr wrap="square">
            <a:spAutoFit/>
          </a:bodyPr>
          <a:lstStyle/>
          <a:p>
            <a:r>
              <a:rPr lang="en-US" sz="1100" i="1" dirty="0">
                <a:solidFill>
                  <a:srgbClr val="225B61"/>
                </a:solidFill>
                <a:latin typeface="Calibri Light" panose="020F0302020204030204" pitchFamily="34" charset="0"/>
                <a:ea typeface="Calibri Light" panose="020F0302020204030204" pitchFamily="34" charset="0"/>
                <a:cs typeface="Calibri Light" panose="020F0302020204030204" pitchFamily="34" charset="0"/>
              </a:rPr>
              <a:t>Average Order Value = DIVIDE([Total Sales], [Total Orders])</a:t>
            </a:r>
          </a:p>
        </p:txBody>
      </p:sp>
      <p:sp>
        <p:nvSpPr>
          <p:cNvPr id="16" name="Rectangle: Rounded Corners 15">
            <a:extLst>
              <a:ext uri="{FF2B5EF4-FFF2-40B4-BE49-F238E27FC236}">
                <a16:creationId xmlns:a16="http://schemas.microsoft.com/office/drawing/2014/main" id="{7258417F-3A35-87B6-0290-347F5DAFB9CB}"/>
              </a:ext>
            </a:extLst>
          </p:cNvPr>
          <p:cNvSpPr/>
          <p:nvPr/>
        </p:nvSpPr>
        <p:spPr>
          <a:xfrm>
            <a:off x="6340969" y="3585070"/>
            <a:ext cx="5182730" cy="136793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ACD7051D-A191-E5ED-80FA-A9637AB13798}"/>
              </a:ext>
            </a:extLst>
          </p:cNvPr>
          <p:cNvSpPr txBox="1"/>
          <p:nvPr/>
        </p:nvSpPr>
        <p:spPr>
          <a:xfrm>
            <a:off x="6426765" y="3834358"/>
            <a:ext cx="5096934" cy="738664"/>
          </a:xfrm>
          <a:prstGeom prst="rect">
            <a:avLst/>
          </a:prstGeom>
          <a:noFill/>
        </p:spPr>
        <p:txBody>
          <a:bodyPr wrap="square">
            <a:spAutoFit/>
          </a:bodyPr>
          <a:lstStyle/>
          <a:p>
            <a:pPr>
              <a:buNone/>
            </a:pPr>
            <a:r>
              <a:rPr lang="en-US" sz="1400" b="1" dirty="0"/>
              <a:t>4. Sales by Product Category</a:t>
            </a:r>
          </a:p>
          <a:p>
            <a:pPr>
              <a:buNone/>
            </a:pPr>
            <a:r>
              <a:rPr lang="en-US" sz="1400" b="1" dirty="0"/>
              <a:t>Purpose:</a:t>
            </a:r>
          </a:p>
          <a:p>
            <a:r>
              <a:rPr lang="en-US" sz="1400" dirty="0"/>
              <a:t>Show which product categories bring in the most revenue.</a:t>
            </a:r>
          </a:p>
        </p:txBody>
      </p:sp>
      <p:sp>
        <p:nvSpPr>
          <p:cNvPr id="21" name="Rectangle: Rounded Corners 20">
            <a:extLst>
              <a:ext uri="{FF2B5EF4-FFF2-40B4-BE49-F238E27FC236}">
                <a16:creationId xmlns:a16="http://schemas.microsoft.com/office/drawing/2014/main" id="{B06E5689-D6E1-D3FD-1FB7-DBEBB8CDD41C}"/>
              </a:ext>
            </a:extLst>
          </p:cNvPr>
          <p:cNvSpPr/>
          <p:nvPr/>
        </p:nvSpPr>
        <p:spPr>
          <a:xfrm>
            <a:off x="711199" y="5133769"/>
            <a:ext cx="5182730" cy="136793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Rounded Corners 21">
            <a:extLst>
              <a:ext uri="{FF2B5EF4-FFF2-40B4-BE49-F238E27FC236}">
                <a16:creationId xmlns:a16="http://schemas.microsoft.com/office/drawing/2014/main" id="{CF8D42B0-2207-A477-7207-157204EE9C57}"/>
              </a:ext>
            </a:extLst>
          </p:cNvPr>
          <p:cNvSpPr/>
          <p:nvPr/>
        </p:nvSpPr>
        <p:spPr>
          <a:xfrm>
            <a:off x="6340969" y="5133769"/>
            <a:ext cx="5182730" cy="136793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06E5DBFD-BF7C-EC47-6349-3D2324CE83D0}"/>
              </a:ext>
            </a:extLst>
          </p:cNvPr>
          <p:cNvSpPr txBox="1"/>
          <p:nvPr/>
        </p:nvSpPr>
        <p:spPr>
          <a:xfrm>
            <a:off x="796995" y="5334779"/>
            <a:ext cx="5096934" cy="738664"/>
          </a:xfrm>
          <a:prstGeom prst="rect">
            <a:avLst/>
          </a:prstGeom>
          <a:noFill/>
        </p:spPr>
        <p:txBody>
          <a:bodyPr wrap="square">
            <a:spAutoFit/>
          </a:bodyPr>
          <a:lstStyle/>
          <a:p>
            <a:pPr>
              <a:buNone/>
            </a:pPr>
            <a:r>
              <a:rPr lang="en-US" sz="1400" b="1" dirty="0"/>
              <a:t>5. Sales by Customer State</a:t>
            </a:r>
          </a:p>
          <a:p>
            <a:pPr>
              <a:buNone/>
            </a:pPr>
            <a:r>
              <a:rPr lang="en-US" sz="1400" b="1" dirty="0"/>
              <a:t>Purpose:</a:t>
            </a:r>
          </a:p>
          <a:p>
            <a:r>
              <a:rPr lang="en-US" sz="1400" dirty="0"/>
              <a:t>See sales distribution across states.</a:t>
            </a:r>
          </a:p>
        </p:txBody>
      </p:sp>
      <p:sp>
        <p:nvSpPr>
          <p:cNvPr id="26" name="TextBox 25">
            <a:extLst>
              <a:ext uri="{FF2B5EF4-FFF2-40B4-BE49-F238E27FC236}">
                <a16:creationId xmlns:a16="http://schemas.microsoft.com/office/drawing/2014/main" id="{1B9FA5E7-5ED9-518B-4AEF-2A7EC603CC96}"/>
              </a:ext>
            </a:extLst>
          </p:cNvPr>
          <p:cNvSpPr txBox="1"/>
          <p:nvPr/>
        </p:nvSpPr>
        <p:spPr>
          <a:xfrm>
            <a:off x="6426765" y="5334779"/>
            <a:ext cx="5096934" cy="738664"/>
          </a:xfrm>
          <a:prstGeom prst="rect">
            <a:avLst/>
          </a:prstGeom>
          <a:noFill/>
        </p:spPr>
        <p:txBody>
          <a:bodyPr wrap="square">
            <a:spAutoFit/>
          </a:bodyPr>
          <a:lstStyle/>
          <a:p>
            <a:pPr>
              <a:buNone/>
            </a:pPr>
            <a:r>
              <a:rPr lang="en-US" sz="1400" b="1" dirty="0"/>
              <a:t>6. Sales Trend by Order Date</a:t>
            </a:r>
          </a:p>
          <a:p>
            <a:pPr>
              <a:buNone/>
            </a:pPr>
            <a:r>
              <a:rPr lang="en-US" sz="1400" b="1" dirty="0"/>
              <a:t>Purpose:</a:t>
            </a:r>
          </a:p>
          <a:p>
            <a:r>
              <a:rPr lang="en-US" sz="1400" dirty="0"/>
              <a:t>Show sales trend over time by month.</a:t>
            </a:r>
          </a:p>
        </p:txBody>
      </p:sp>
    </p:spTree>
    <p:extLst>
      <p:ext uri="{BB962C8B-B14F-4D97-AF65-F5344CB8AC3E}">
        <p14:creationId xmlns:p14="http://schemas.microsoft.com/office/powerpoint/2010/main" val="236355080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66">
          <a:extLst>
            <a:ext uri="{FF2B5EF4-FFF2-40B4-BE49-F238E27FC236}">
              <a16:creationId xmlns:a16="http://schemas.microsoft.com/office/drawing/2014/main" id="{510923C6-E747-38A2-5659-3CA971B2DD07}"/>
            </a:ext>
          </a:extLst>
        </p:cNvPr>
        <p:cNvGrpSpPr/>
        <p:nvPr/>
      </p:nvGrpSpPr>
      <p:grpSpPr>
        <a:xfrm>
          <a:off x="0" y="0"/>
          <a:ext cx="0" cy="0"/>
          <a:chOff x="0" y="0"/>
          <a:chExt cx="0" cy="0"/>
        </a:xfrm>
      </p:grpSpPr>
      <p:sp>
        <p:nvSpPr>
          <p:cNvPr id="67" name="Google Shape;67;p15">
            <a:extLst>
              <a:ext uri="{FF2B5EF4-FFF2-40B4-BE49-F238E27FC236}">
                <a16:creationId xmlns:a16="http://schemas.microsoft.com/office/drawing/2014/main" id="{D60BCDF5-D81C-E163-7EE1-854F42785B68}"/>
              </a:ext>
            </a:extLst>
          </p:cNvPr>
          <p:cNvSpPr txBox="1">
            <a:spLocks noGrp="1"/>
          </p:cNvSpPr>
          <p:nvPr>
            <p:ph type="title"/>
          </p:nvPr>
        </p:nvSpPr>
        <p:spPr>
          <a:xfrm>
            <a:off x="689524" y="600200"/>
            <a:ext cx="11197675" cy="5454400"/>
          </a:xfrm>
          <a:prstGeom prst="rect">
            <a:avLst/>
          </a:prstGeom>
        </p:spPr>
        <p:txBody>
          <a:bodyPr spcFirstLastPara="1" vert="horz" wrap="square" lIns="121900" tIns="121900" rIns="121900" bIns="121900" rtlCol="0" anchor="ctr" anchorCtr="0">
            <a:normAutofit/>
          </a:bodyPr>
          <a:lstStyle/>
          <a:p>
            <a:r>
              <a:rPr lang="en-US" b="1" dirty="0">
                <a:latin typeface="Arial" panose="020B0604020202020204" pitchFamily="34" charset="0"/>
              </a:rPr>
              <a:t>Y</a:t>
            </a:r>
            <a:r>
              <a:rPr lang="en-GB" b="1" dirty="0">
                <a:latin typeface="Arial" panose="020B0604020202020204" pitchFamily="34" charset="0"/>
              </a:rPr>
              <a:t>our Take Home Assignment</a:t>
            </a:r>
          </a:p>
        </p:txBody>
      </p:sp>
      <p:sp>
        <p:nvSpPr>
          <p:cNvPr id="68" name="Google Shape;68;p15">
            <a:extLst>
              <a:ext uri="{FF2B5EF4-FFF2-40B4-BE49-F238E27FC236}">
                <a16:creationId xmlns:a16="http://schemas.microsoft.com/office/drawing/2014/main" id="{3F413F43-AFC6-8340-829F-07C99CE4F53F}"/>
              </a:ext>
            </a:extLst>
          </p:cNvPr>
          <p:cNvSpPr txBox="1">
            <a:spLocks noGrp="1"/>
          </p:cNvSpPr>
          <p:nvPr>
            <p:ph type="sldNum" idx="12"/>
          </p:nvPr>
        </p:nvSpPr>
        <p:spPr>
          <a:xfrm>
            <a:off x="11296611" y="6217623"/>
            <a:ext cx="731600" cy="524800"/>
          </a:xfrm>
          <a:prstGeom prst="rect">
            <a:avLst/>
          </a:prstGeom>
        </p:spPr>
        <p:txBody>
          <a:bodyPr spcFirstLastPara="1" wrap="square" lIns="121900" tIns="121900" rIns="121900" bIns="121900" anchor="ctr" anchorCtr="0">
            <a:normAutofit/>
          </a:bodyPr>
          <a:lstStyle/>
          <a:p>
            <a:pPr algn="r" defTabSz="1219170">
              <a:buClr>
                <a:srgbClr val="000000"/>
              </a:buClr>
              <a:defRPr/>
            </a:pPr>
            <a:fld id="{00000000-1234-1234-1234-123412341234}" type="slidenum">
              <a:rPr lang="en" sz="1333" kern="0">
                <a:solidFill>
                  <a:srgbClr val="FFFFFF"/>
                </a:solidFill>
                <a:latin typeface="Lato"/>
                <a:ea typeface="Lato"/>
                <a:cs typeface="Lato"/>
                <a:sym typeface="Lato"/>
              </a:rPr>
              <a:pPr algn="r" defTabSz="1219170">
                <a:buClr>
                  <a:srgbClr val="000000"/>
                </a:buClr>
                <a:defRPr/>
              </a:pPr>
              <a:t>42</a:t>
            </a:fld>
            <a:endParaRPr sz="1333" kern="0">
              <a:solidFill>
                <a:srgbClr val="FFFFFF"/>
              </a:solidFill>
              <a:latin typeface="Lato"/>
              <a:ea typeface="Lato"/>
              <a:cs typeface="Lato"/>
              <a:sym typeface="Lato"/>
            </a:endParaRPr>
          </a:p>
        </p:txBody>
      </p:sp>
    </p:spTree>
    <p:extLst>
      <p:ext uri="{BB962C8B-B14F-4D97-AF65-F5344CB8AC3E}">
        <p14:creationId xmlns:p14="http://schemas.microsoft.com/office/powerpoint/2010/main" val="303660354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66">
          <a:extLst>
            <a:ext uri="{FF2B5EF4-FFF2-40B4-BE49-F238E27FC236}">
              <a16:creationId xmlns:a16="http://schemas.microsoft.com/office/drawing/2014/main" id="{746A125C-2D69-87B2-4D2B-41ECAEBD1A01}"/>
            </a:ext>
          </a:extLst>
        </p:cNvPr>
        <p:cNvGrpSpPr/>
        <p:nvPr/>
      </p:nvGrpSpPr>
      <p:grpSpPr>
        <a:xfrm>
          <a:off x="0" y="0"/>
          <a:ext cx="0" cy="0"/>
          <a:chOff x="0" y="0"/>
          <a:chExt cx="0" cy="0"/>
        </a:xfrm>
      </p:grpSpPr>
      <p:sp>
        <p:nvSpPr>
          <p:cNvPr id="67" name="Google Shape;67;p15">
            <a:extLst>
              <a:ext uri="{FF2B5EF4-FFF2-40B4-BE49-F238E27FC236}">
                <a16:creationId xmlns:a16="http://schemas.microsoft.com/office/drawing/2014/main" id="{84EBF4CA-9641-932E-A7EE-722F727FBB22}"/>
              </a:ext>
            </a:extLst>
          </p:cNvPr>
          <p:cNvSpPr txBox="1">
            <a:spLocks noGrp="1"/>
          </p:cNvSpPr>
          <p:nvPr>
            <p:ph type="title"/>
          </p:nvPr>
        </p:nvSpPr>
        <p:spPr>
          <a:xfrm>
            <a:off x="689524" y="600200"/>
            <a:ext cx="11197675" cy="5454400"/>
          </a:xfrm>
          <a:prstGeom prst="rect">
            <a:avLst/>
          </a:prstGeom>
        </p:spPr>
        <p:txBody>
          <a:bodyPr spcFirstLastPara="1" vert="horz" wrap="square" lIns="121900" tIns="121900" rIns="121900" bIns="121900" rtlCol="0" anchor="ctr" anchorCtr="0">
            <a:normAutofit/>
          </a:bodyPr>
          <a:lstStyle/>
          <a:p>
            <a:r>
              <a:rPr lang="en-US" b="1" dirty="0">
                <a:latin typeface="Arial" panose="020B0604020202020204" pitchFamily="34" charset="0"/>
              </a:rPr>
              <a:t>Bonus : Data Governance with MS Fabric</a:t>
            </a:r>
            <a:endParaRPr lang="en-GB" b="1" dirty="0">
              <a:latin typeface="Arial" panose="020B0604020202020204" pitchFamily="34" charset="0"/>
            </a:endParaRPr>
          </a:p>
        </p:txBody>
      </p:sp>
      <p:sp>
        <p:nvSpPr>
          <p:cNvPr id="68" name="Google Shape;68;p15">
            <a:extLst>
              <a:ext uri="{FF2B5EF4-FFF2-40B4-BE49-F238E27FC236}">
                <a16:creationId xmlns:a16="http://schemas.microsoft.com/office/drawing/2014/main" id="{D121EE64-8167-440F-27DC-AFE9ECE3C1F1}"/>
              </a:ext>
            </a:extLst>
          </p:cNvPr>
          <p:cNvSpPr txBox="1">
            <a:spLocks noGrp="1"/>
          </p:cNvSpPr>
          <p:nvPr>
            <p:ph type="sldNum" idx="12"/>
          </p:nvPr>
        </p:nvSpPr>
        <p:spPr>
          <a:xfrm>
            <a:off x="11296611" y="6217623"/>
            <a:ext cx="731600" cy="524800"/>
          </a:xfrm>
          <a:prstGeom prst="rect">
            <a:avLst/>
          </a:prstGeom>
        </p:spPr>
        <p:txBody>
          <a:bodyPr spcFirstLastPara="1" wrap="square" lIns="121900" tIns="121900" rIns="121900" bIns="121900" anchor="ctr" anchorCtr="0">
            <a:normAutofit/>
          </a:bodyPr>
          <a:lstStyle/>
          <a:p>
            <a:pPr algn="r" defTabSz="1219170">
              <a:buClr>
                <a:srgbClr val="000000"/>
              </a:buClr>
              <a:defRPr/>
            </a:pPr>
            <a:fld id="{00000000-1234-1234-1234-123412341234}" type="slidenum">
              <a:rPr lang="en" sz="1333" kern="0">
                <a:solidFill>
                  <a:srgbClr val="FFFFFF"/>
                </a:solidFill>
                <a:latin typeface="Lato"/>
                <a:ea typeface="Lato"/>
                <a:cs typeface="Lato"/>
                <a:sym typeface="Lato"/>
              </a:rPr>
              <a:pPr algn="r" defTabSz="1219170">
                <a:buClr>
                  <a:srgbClr val="000000"/>
                </a:buClr>
                <a:defRPr/>
              </a:pPr>
              <a:t>43</a:t>
            </a:fld>
            <a:endParaRPr sz="1333" kern="0">
              <a:solidFill>
                <a:srgbClr val="FFFFFF"/>
              </a:solidFill>
              <a:latin typeface="Lato"/>
              <a:ea typeface="Lato"/>
              <a:cs typeface="Lato"/>
              <a:sym typeface="Lato"/>
            </a:endParaRPr>
          </a:p>
        </p:txBody>
      </p:sp>
    </p:spTree>
    <p:extLst>
      <p:ext uri="{BB962C8B-B14F-4D97-AF65-F5344CB8AC3E}">
        <p14:creationId xmlns:p14="http://schemas.microsoft.com/office/powerpoint/2010/main" val="348160766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157BF5-6981-E39C-6707-74436F100201}"/>
              </a:ext>
            </a:extLst>
          </p:cNvPr>
          <p:cNvSpPr>
            <a:spLocks noGrp="1"/>
          </p:cNvSpPr>
          <p:nvPr>
            <p:ph type="title"/>
          </p:nvPr>
        </p:nvSpPr>
        <p:spPr>
          <a:xfrm>
            <a:off x="593821" y="390898"/>
            <a:ext cx="11010804" cy="738664"/>
          </a:xfrm>
        </p:spPr>
        <p:txBody>
          <a:bodyPr/>
          <a:lstStyle/>
          <a:p>
            <a:r>
              <a:rPr lang="en-IN">
                <a:latin typeface="+mn-lt"/>
              </a:rPr>
              <a:t>Microsoft Purview: Bringing data security, governance, and compliance together</a:t>
            </a:r>
            <a:endParaRPr lang="en-GB">
              <a:latin typeface="+mn-lt"/>
            </a:endParaRPr>
          </a:p>
        </p:txBody>
      </p:sp>
      <p:sp>
        <p:nvSpPr>
          <p:cNvPr id="4" name="Round Same Side Corner Rectangle 57">
            <a:extLst>
              <a:ext uri="{FF2B5EF4-FFF2-40B4-BE49-F238E27FC236}">
                <a16:creationId xmlns:a16="http://schemas.microsoft.com/office/drawing/2014/main" id="{AF0EE423-96FC-9905-269F-DE81944A7760}"/>
              </a:ext>
              <a:ext uri="{C183D7F6-B498-43B3-948B-1728B52AA6E4}">
                <adec:decorative xmlns:adec="http://schemas.microsoft.com/office/drawing/2017/decorative" val="1"/>
              </a:ext>
            </a:extLst>
          </p:cNvPr>
          <p:cNvSpPr/>
          <p:nvPr/>
        </p:nvSpPr>
        <p:spPr bwMode="auto">
          <a:xfrm rot="5400000">
            <a:off x="2631320" y="-933330"/>
            <a:ext cx="1251666" cy="5347492"/>
          </a:xfrm>
          <a:prstGeom prst="round2SameRect">
            <a:avLst>
              <a:gd name="adj1" fmla="val 50000"/>
              <a:gd name="adj2" fmla="val 0"/>
            </a:avLst>
          </a:prstGeom>
          <a:solidFill>
            <a:schemeClr val="accent3">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ea typeface="Segoe UI" pitchFamily="34" charset="0"/>
              <a:cs typeface="Segoe UI" pitchFamily="34" charset="0"/>
            </a:endParaRPr>
          </a:p>
        </p:txBody>
      </p:sp>
      <p:sp>
        <p:nvSpPr>
          <p:cNvPr id="5" name="Round Same Side Corner Rectangle 57">
            <a:extLst>
              <a:ext uri="{FF2B5EF4-FFF2-40B4-BE49-F238E27FC236}">
                <a16:creationId xmlns:a16="http://schemas.microsoft.com/office/drawing/2014/main" id="{CC45A8C1-28C3-B943-A949-1D02A41EABE4}"/>
              </a:ext>
              <a:ext uri="{C183D7F6-B498-43B3-948B-1728B52AA6E4}">
                <adec:decorative xmlns:adec="http://schemas.microsoft.com/office/drawing/2017/decorative" val="1"/>
              </a:ext>
            </a:extLst>
          </p:cNvPr>
          <p:cNvSpPr/>
          <p:nvPr/>
        </p:nvSpPr>
        <p:spPr bwMode="auto">
          <a:xfrm rot="5400000">
            <a:off x="2663432" y="557205"/>
            <a:ext cx="1251666" cy="5347492"/>
          </a:xfrm>
          <a:prstGeom prst="round2SameRect">
            <a:avLst>
              <a:gd name="adj1" fmla="val 50000"/>
              <a:gd name="adj2" fmla="val 0"/>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ea typeface="Segoe UI" pitchFamily="34" charset="0"/>
              <a:cs typeface="Segoe UI" pitchFamily="34" charset="0"/>
            </a:endParaRPr>
          </a:p>
        </p:txBody>
      </p:sp>
      <p:sp>
        <p:nvSpPr>
          <p:cNvPr id="6" name="Round Same Side Corner Rectangle 57">
            <a:extLst>
              <a:ext uri="{FF2B5EF4-FFF2-40B4-BE49-F238E27FC236}">
                <a16:creationId xmlns:a16="http://schemas.microsoft.com/office/drawing/2014/main" id="{2CE3F561-9C01-A26E-D5EA-556E7F199C39}"/>
              </a:ext>
              <a:ext uri="{C183D7F6-B498-43B3-948B-1728B52AA6E4}">
                <adec:decorative xmlns:adec="http://schemas.microsoft.com/office/drawing/2017/decorative" val="1"/>
              </a:ext>
            </a:extLst>
          </p:cNvPr>
          <p:cNvSpPr/>
          <p:nvPr/>
        </p:nvSpPr>
        <p:spPr bwMode="auto">
          <a:xfrm rot="5400000">
            <a:off x="2631321" y="2069200"/>
            <a:ext cx="1251666" cy="5347492"/>
          </a:xfrm>
          <a:prstGeom prst="round2SameRect">
            <a:avLst>
              <a:gd name="adj1" fmla="val 50000"/>
              <a:gd name="adj2" fmla="val 0"/>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ea typeface="Segoe UI" pitchFamily="34" charset="0"/>
              <a:cs typeface="Segoe UI" pitchFamily="34" charset="0"/>
            </a:endParaRPr>
          </a:p>
        </p:txBody>
      </p:sp>
      <p:sp>
        <p:nvSpPr>
          <p:cNvPr id="7" name="Rectangle: Rounded Corners 6">
            <a:extLst>
              <a:ext uri="{FF2B5EF4-FFF2-40B4-BE49-F238E27FC236}">
                <a16:creationId xmlns:a16="http://schemas.microsoft.com/office/drawing/2014/main" id="{C3A16953-1533-3313-804B-886EB0799D05}"/>
              </a:ext>
              <a:ext uri="{C183D7F6-B498-43B3-948B-1728B52AA6E4}">
                <adec:decorative xmlns:adec="http://schemas.microsoft.com/office/drawing/2017/decorative" val="1"/>
              </a:ext>
            </a:extLst>
          </p:cNvPr>
          <p:cNvSpPr>
            <a:spLocks/>
          </p:cNvSpPr>
          <p:nvPr/>
        </p:nvSpPr>
        <p:spPr bwMode="auto">
          <a:xfrm>
            <a:off x="583406" y="5546941"/>
            <a:ext cx="11025188" cy="548640"/>
          </a:xfrm>
          <a:prstGeom prst="roundRect">
            <a:avLst>
              <a:gd name="adj" fmla="val 50000"/>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rgbClr val="FFFFFF"/>
              </a:solidFill>
              <a:cs typeface="Segoe UI" pitchFamily="34" charset="0"/>
            </a:endParaRPr>
          </a:p>
        </p:txBody>
      </p:sp>
      <p:sp>
        <p:nvSpPr>
          <p:cNvPr id="8" name="Freeform: Shape 7">
            <a:extLst>
              <a:ext uri="{FF2B5EF4-FFF2-40B4-BE49-F238E27FC236}">
                <a16:creationId xmlns:a16="http://schemas.microsoft.com/office/drawing/2014/main" id="{B4BCBB51-FFD7-B223-8218-A489C95258ED}"/>
              </a:ext>
              <a:ext uri="{C183D7F6-B498-43B3-948B-1728B52AA6E4}">
                <adec:decorative xmlns:adec="http://schemas.microsoft.com/office/drawing/2017/decorative" val="1"/>
              </a:ext>
            </a:extLst>
          </p:cNvPr>
          <p:cNvSpPr>
            <a:spLocks/>
          </p:cNvSpPr>
          <p:nvPr/>
        </p:nvSpPr>
        <p:spPr>
          <a:xfrm>
            <a:off x="597758" y="1428480"/>
            <a:ext cx="1913975" cy="3595120"/>
          </a:xfrm>
          <a:custGeom>
            <a:avLst/>
            <a:gdLst>
              <a:gd name="connsiteX0" fmla="*/ 116412 w 1913975"/>
              <a:gd name="connsiteY0" fmla="*/ 0 h 3595120"/>
              <a:gd name="connsiteX1" fmla="*/ 1913975 w 1913975"/>
              <a:gd name="connsiteY1" fmla="*/ 1797560 h 3595120"/>
              <a:gd name="connsiteX2" fmla="*/ 116412 w 1913975"/>
              <a:gd name="connsiteY2" fmla="*/ 3595120 h 3595120"/>
              <a:gd name="connsiteX3" fmla="*/ 0 w 1913975"/>
              <a:gd name="connsiteY3" fmla="*/ 3589242 h 3595120"/>
              <a:gd name="connsiteX4" fmla="*/ 0 w 1913975"/>
              <a:gd name="connsiteY4" fmla="*/ 5878 h 3595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3975" h="3595120">
                <a:moveTo>
                  <a:pt x="116412" y="0"/>
                </a:moveTo>
                <a:cubicBezTo>
                  <a:pt x="1109179" y="0"/>
                  <a:pt x="1913975" y="804795"/>
                  <a:pt x="1913975" y="1797560"/>
                </a:cubicBezTo>
                <a:cubicBezTo>
                  <a:pt x="1913975" y="2790325"/>
                  <a:pt x="1109179" y="3595120"/>
                  <a:pt x="116412" y="3595120"/>
                </a:cubicBezTo>
                <a:lnTo>
                  <a:pt x="0" y="3589242"/>
                </a:lnTo>
                <a:lnTo>
                  <a:pt x="0" y="5878"/>
                </a:lnTo>
                <a:close/>
              </a:path>
            </a:pathLst>
          </a:custGeom>
          <a:solidFill>
            <a:srgbClr val="F9F9F9"/>
          </a:solidFill>
          <a:ln w="254000" cap="sq">
            <a:noFill/>
            <a:headEnd type="none" w="lg" len="med"/>
            <a:tailEnd type="none" w="lg" len="med"/>
          </a:ln>
          <a:effectLst/>
        </p:spPr>
        <p:style>
          <a:lnRef idx="1">
            <a:schemeClr val="accent1"/>
          </a:lnRef>
          <a:fillRef idx="0">
            <a:schemeClr val="accent1"/>
          </a:fillRef>
          <a:effectRef idx="0">
            <a:schemeClr val="accent1"/>
          </a:effectRef>
          <a:fontRef idx="minor">
            <a:schemeClr val="tx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ea typeface="+mn-ea"/>
              <a:cs typeface="+mn-cs"/>
            </a:endParaRPr>
          </a:p>
        </p:txBody>
      </p:sp>
      <p:sp>
        <p:nvSpPr>
          <p:cNvPr id="10" name="Arc 33_1_1">
            <a:extLst>
              <a:ext uri="{FF2B5EF4-FFF2-40B4-BE49-F238E27FC236}">
                <a16:creationId xmlns:a16="http://schemas.microsoft.com/office/drawing/2014/main" id="{A9537EBF-9769-EBB2-F804-E244CECA5FA2}"/>
              </a:ext>
              <a:ext uri="{C183D7F6-B498-43B3-948B-1728B52AA6E4}">
                <adec:decorative xmlns:adec="http://schemas.microsoft.com/office/drawing/2017/decorative" val="1"/>
              </a:ext>
            </a:extLst>
          </p:cNvPr>
          <p:cNvSpPr>
            <a:spLocks/>
          </p:cNvSpPr>
          <p:nvPr/>
        </p:nvSpPr>
        <p:spPr>
          <a:xfrm flipH="1">
            <a:off x="-1085959" y="1428480"/>
            <a:ext cx="3594785" cy="3595201"/>
          </a:xfrm>
          <a:prstGeom prst="arc">
            <a:avLst>
              <a:gd name="adj1" fmla="val 9264797"/>
              <a:gd name="adj2" fmla="val 12346088"/>
            </a:avLst>
          </a:prstGeom>
          <a:ln w="127000" cap="rnd">
            <a:solidFill>
              <a:schemeClr val="accent2">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sp>
        <p:nvSpPr>
          <p:cNvPr id="11" name="Arc 33_1_2">
            <a:extLst>
              <a:ext uri="{FF2B5EF4-FFF2-40B4-BE49-F238E27FC236}">
                <a16:creationId xmlns:a16="http://schemas.microsoft.com/office/drawing/2014/main" id="{F5A4885B-DC0F-3B8C-14F8-5F59B31EB803}"/>
              </a:ext>
              <a:ext uri="{C183D7F6-B498-43B3-948B-1728B52AA6E4}">
                <adec:decorative xmlns:adec="http://schemas.microsoft.com/office/drawing/2017/decorative" val="1"/>
              </a:ext>
            </a:extLst>
          </p:cNvPr>
          <p:cNvSpPr>
            <a:spLocks/>
          </p:cNvSpPr>
          <p:nvPr/>
        </p:nvSpPr>
        <p:spPr>
          <a:xfrm flipH="1" flipV="1">
            <a:off x="-1085959" y="1428480"/>
            <a:ext cx="3594785" cy="3595201"/>
          </a:xfrm>
          <a:prstGeom prst="arc">
            <a:avLst>
              <a:gd name="adj1" fmla="val 12771130"/>
              <a:gd name="adj2" fmla="val 16142018"/>
            </a:avLst>
          </a:prstGeom>
          <a:ln w="127000" cap="rnd">
            <a:solidFill>
              <a:schemeClr val="accent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sp>
        <p:nvSpPr>
          <p:cNvPr id="12" name="Round Same Side Corner Rectangle 57">
            <a:extLst>
              <a:ext uri="{FF2B5EF4-FFF2-40B4-BE49-F238E27FC236}">
                <a16:creationId xmlns:a16="http://schemas.microsoft.com/office/drawing/2014/main" id="{37AB0F74-57E6-7C67-6190-128E2F3F9FDD}"/>
              </a:ext>
              <a:ext uri="{C183D7F6-B498-43B3-948B-1728B52AA6E4}">
                <adec:decorative xmlns:adec="http://schemas.microsoft.com/office/drawing/2017/decorative" val="1"/>
              </a:ext>
            </a:extLst>
          </p:cNvPr>
          <p:cNvSpPr/>
          <p:nvPr/>
        </p:nvSpPr>
        <p:spPr bwMode="auto">
          <a:xfrm rot="16200000" flipH="1">
            <a:off x="9402798" y="164422"/>
            <a:ext cx="1251666" cy="3151988"/>
          </a:xfrm>
          <a:prstGeom prst="round2SameRect">
            <a:avLst>
              <a:gd name="adj1" fmla="val 12800"/>
              <a:gd name="adj2" fmla="val 0"/>
            </a:avLst>
          </a:prstGeom>
          <a:solidFill>
            <a:schemeClr val="bg1">
              <a:lumMod val="50000"/>
              <a:lumOff val="50000"/>
              <a:alpha val="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ea typeface="Segoe UI" pitchFamily="34" charset="0"/>
              <a:cs typeface="Segoe UI" pitchFamily="34" charset="0"/>
            </a:endParaRPr>
          </a:p>
        </p:txBody>
      </p:sp>
      <p:sp>
        <p:nvSpPr>
          <p:cNvPr id="13" name="Round Same Side Corner Rectangle 57">
            <a:extLst>
              <a:ext uri="{FF2B5EF4-FFF2-40B4-BE49-F238E27FC236}">
                <a16:creationId xmlns:a16="http://schemas.microsoft.com/office/drawing/2014/main" id="{90AC137E-CAD0-CC36-1A77-A48B4C530A1C}"/>
              </a:ext>
              <a:ext uri="{C183D7F6-B498-43B3-948B-1728B52AA6E4}">
                <adec:decorative xmlns:adec="http://schemas.microsoft.com/office/drawing/2017/decorative" val="1"/>
              </a:ext>
            </a:extLst>
          </p:cNvPr>
          <p:cNvSpPr/>
          <p:nvPr/>
        </p:nvSpPr>
        <p:spPr bwMode="auto">
          <a:xfrm rot="16200000" flipH="1">
            <a:off x="9402798" y="1654958"/>
            <a:ext cx="1251666" cy="3151988"/>
          </a:xfrm>
          <a:prstGeom prst="round2SameRect">
            <a:avLst>
              <a:gd name="adj1" fmla="val 12800"/>
              <a:gd name="adj2" fmla="val 0"/>
            </a:avLst>
          </a:prstGeom>
          <a:solidFill>
            <a:schemeClr val="bg1">
              <a:lumMod val="50000"/>
              <a:lumOff val="50000"/>
              <a:alpha val="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ea typeface="Segoe UI" pitchFamily="34" charset="0"/>
              <a:cs typeface="Segoe UI" pitchFamily="34" charset="0"/>
            </a:endParaRPr>
          </a:p>
        </p:txBody>
      </p:sp>
      <p:sp>
        <p:nvSpPr>
          <p:cNvPr id="14" name="Round Same Side Corner Rectangle 57">
            <a:extLst>
              <a:ext uri="{FF2B5EF4-FFF2-40B4-BE49-F238E27FC236}">
                <a16:creationId xmlns:a16="http://schemas.microsoft.com/office/drawing/2014/main" id="{B155C32D-9898-6A5E-CE9D-90B9F231163B}"/>
              </a:ext>
              <a:ext uri="{C183D7F6-B498-43B3-948B-1728B52AA6E4}">
                <adec:decorative xmlns:adec="http://schemas.microsoft.com/office/drawing/2017/decorative" val="1"/>
              </a:ext>
            </a:extLst>
          </p:cNvPr>
          <p:cNvSpPr/>
          <p:nvPr/>
        </p:nvSpPr>
        <p:spPr bwMode="auto">
          <a:xfrm rot="16200000" flipH="1">
            <a:off x="9402798" y="3166952"/>
            <a:ext cx="1251666" cy="3151988"/>
          </a:xfrm>
          <a:prstGeom prst="round2SameRect">
            <a:avLst>
              <a:gd name="adj1" fmla="val 12800"/>
              <a:gd name="adj2" fmla="val 0"/>
            </a:avLst>
          </a:prstGeom>
          <a:solidFill>
            <a:schemeClr val="bg1">
              <a:lumMod val="50000"/>
              <a:lumOff val="50000"/>
              <a:alpha val="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ea typeface="Segoe UI" pitchFamily="34" charset="0"/>
              <a:cs typeface="Segoe UI" pitchFamily="34" charset="0"/>
            </a:endParaRPr>
          </a:p>
        </p:txBody>
      </p:sp>
      <p:grpSp>
        <p:nvGrpSpPr>
          <p:cNvPr id="15" name="Group 14">
            <a:extLst>
              <a:ext uri="{FF2B5EF4-FFF2-40B4-BE49-F238E27FC236}">
                <a16:creationId xmlns:a16="http://schemas.microsoft.com/office/drawing/2014/main" id="{E9AF0915-1587-DD08-D331-588C0C5E3297}"/>
              </a:ext>
              <a:ext uri="{C183D7F6-B498-43B3-948B-1728B52AA6E4}">
                <adec:decorative xmlns:adec="http://schemas.microsoft.com/office/drawing/2017/decorative" val="1"/>
              </a:ext>
            </a:extLst>
          </p:cNvPr>
          <p:cNvGrpSpPr/>
          <p:nvPr/>
        </p:nvGrpSpPr>
        <p:grpSpPr>
          <a:xfrm flipH="1">
            <a:off x="2337175" y="1642145"/>
            <a:ext cx="303159" cy="196543"/>
            <a:chOff x="3444749" y="2555708"/>
            <a:chExt cx="537066" cy="348189"/>
          </a:xfrm>
          <a:solidFill>
            <a:schemeClr val="accent3">
              <a:lumMod val="75000"/>
            </a:schemeClr>
          </a:solidFill>
        </p:grpSpPr>
        <p:sp>
          <p:nvSpPr>
            <p:cNvPr id="16" name="Freeform 59">
              <a:extLst>
                <a:ext uri="{FF2B5EF4-FFF2-40B4-BE49-F238E27FC236}">
                  <a16:creationId xmlns:a16="http://schemas.microsoft.com/office/drawing/2014/main" id="{5C3BBB3A-3CE2-8C9E-F971-6B8F3E45C490}"/>
                </a:ext>
              </a:extLst>
            </p:cNvPr>
            <p:cNvSpPr/>
            <p:nvPr/>
          </p:nvSpPr>
          <p:spPr bwMode="auto">
            <a:xfrm rot="18900000">
              <a:off x="3444749" y="2555708"/>
              <a:ext cx="348195" cy="348189"/>
            </a:xfrm>
            <a:custGeom>
              <a:avLst/>
              <a:gdLst>
                <a:gd name="connsiteX0" fmla="*/ 1592338 w 1648494"/>
                <a:gd name="connsiteY0" fmla="*/ 56156 h 1648493"/>
                <a:gd name="connsiteX1" fmla="*/ 1648494 w 1648494"/>
                <a:gd name="connsiteY1" fmla="*/ 191729 h 1648493"/>
                <a:gd name="connsiteX2" fmla="*/ 1648494 w 1648494"/>
                <a:gd name="connsiteY2" fmla="*/ 1452716 h 1648493"/>
                <a:gd name="connsiteX3" fmla="*/ 1592338 w 1648494"/>
                <a:gd name="connsiteY3" fmla="*/ 1588289 h 1648493"/>
                <a:gd name="connsiteX4" fmla="*/ 1589920 w 1648494"/>
                <a:gd name="connsiteY4" fmla="*/ 1589919 h 1648493"/>
                <a:gd name="connsiteX5" fmla="*/ 1588289 w 1648494"/>
                <a:gd name="connsiteY5" fmla="*/ 1592338 h 1648493"/>
                <a:gd name="connsiteX6" fmla="*/ 1452717 w 1648494"/>
                <a:gd name="connsiteY6" fmla="*/ 1648493 h 1648493"/>
                <a:gd name="connsiteX7" fmla="*/ 191729 w 1648494"/>
                <a:gd name="connsiteY7" fmla="*/ 1648493 h 1648493"/>
                <a:gd name="connsiteX8" fmla="*/ 0 w 1648494"/>
                <a:gd name="connsiteY8" fmla="*/ 1456764 h 1648493"/>
                <a:gd name="connsiteX9" fmla="*/ 191729 w 1648494"/>
                <a:gd name="connsiteY9" fmla="*/ 1265036 h 1648493"/>
                <a:gd name="connsiteX10" fmla="*/ 1265036 w 1648494"/>
                <a:gd name="connsiteY10" fmla="*/ 1265036 h 1648493"/>
                <a:gd name="connsiteX11" fmla="*/ 1265036 w 1648494"/>
                <a:gd name="connsiteY11" fmla="*/ 191729 h 1648493"/>
                <a:gd name="connsiteX12" fmla="*/ 1456765 w 1648494"/>
                <a:gd name="connsiteY12" fmla="*/ 0 h 1648493"/>
                <a:gd name="connsiteX13" fmla="*/ 1592338 w 1648494"/>
                <a:gd name="connsiteY13" fmla="*/ 56156 h 1648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48494" h="1648493">
                  <a:moveTo>
                    <a:pt x="1592338" y="56156"/>
                  </a:moveTo>
                  <a:cubicBezTo>
                    <a:pt x="1627034" y="90852"/>
                    <a:pt x="1648494" y="138785"/>
                    <a:pt x="1648494" y="191729"/>
                  </a:cubicBezTo>
                  <a:lnTo>
                    <a:pt x="1648494" y="1452716"/>
                  </a:lnTo>
                  <a:cubicBezTo>
                    <a:pt x="1648494" y="1505661"/>
                    <a:pt x="1627034" y="1553593"/>
                    <a:pt x="1592338" y="1588289"/>
                  </a:cubicBezTo>
                  <a:lnTo>
                    <a:pt x="1589920" y="1589919"/>
                  </a:lnTo>
                  <a:lnTo>
                    <a:pt x="1588289" y="1592338"/>
                  </a:lnTo>
                  <a:cubicBezTo>
                    <a:pt x="1553593" y="1627034"/>
                    <a:pt x="1505661" y="1648493"/>
                    <a:pt x="1452717" y="1648493"/>
                  </a:cubicBezTo>
                  <a:lnTo>
                    <a:pt x="191729" y="1648493"/>
                  </a:lnTo>
                  <a:cubicBezTo>
                    <a:pt x="85840" y="1648494"/>
                    <a:pt x="0" y="1562654"/>
                    <a:pt x="0" y="1456764"/>
                  </a:cubicBezTo>
                  <a:cubicBezTo>
                    <a:pt x="0" y="1350876"/>
                    <a:pt x="85841" y="1265035"/>
                    <a:pt x="191729" y="1265036"/>
                  </a:cubicBezTo>
                  <a:lnTo>
                    <a:pt x="1265036" y="1265036"/>
                  </a:lnTo>
                  <a:lnTo>
                    <a:pt x="1265036" y="191729"/>
                  </a:lnTo>
                  <a:cubicBezTo>
                    <a:pt x="1265036" y="85840"/>
                    <a:pt x="1350876" y="0"/>
                    <a:pt x="1456765" y="0"/>
                  </a:cubicBezTo>
                  <a:cubicBezTo>
                    <a:pt x="1509710" y="0"/>
                    <a:pt x="1557642" y="21460"/>
                    <a:pt x="1592338" y="56156"/>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ea typeface="Segoe UI" pitchFamily="34" charset="0"/>
                <a:cs typeface="Segoe UI" pitchFamily="34" charset="0"/>
              </a:endParaRPr>
            </a:p>
          </p:txBody>
        </p:sp>
        <p:sp>
          <p:nvSpPr>
            <p:cNvPr id="17" name="Freeform 60">
              <a:extLst>
                <a:ext uri="{FF2B5EF4-FFF2-40B4-BE49-F238E27FC236}">
                  <a16:creationId xmlns:a16="http://schemas.microsoft.com/office/drawing/2014/main" id="{6964417D-E5D2-3EA5-E421-1E140C22C743}"/>
                </a:ext>
              </a:extLst>
            </p:cNvPr>
            <p:cNvSpPr/>
            <p:nvPr/>
          </p:nvSpPr>
          <p:spPr bwMode="auto">
            <a:xfrm rot="18900000">
              <a:off x="3633620" y="2555708"/>
              <a:ext cx="348195" cy="348189"/>
            </a:xfrm>
            <a:custGeom>
              <a:avLst/>
              <a:gdLst>
                <a:gd name="connsiteX0" fmla="*/ 1592338 w 1648494"/>
                <a:gd name="connsiteY0" fmla="*/ 56156 h 1648493"/>
                <a:gd name="connsiteX1" fmla="*/ 1648494 w 1648494"/>
                <a:gd name="connsiteY1" fmla="*/ 191729 h 1648493"/>
                <a:gd name="connsiteX2" fmla="*/ 1648494 w 1648494"/>
                <a:gd name="connsiteY2" fmla="*/ 1452716 h 1648493"/>
                <a:gd name="connsiteX3" fmla="*/ 1592338 w 1648494"/>
                <a:gd name="connsiteY3" fmla="*/ 1588289 h 1648493"/>
                <a:gd name="connsiteX4" fmla="*/ 1589920 w 1648494"/>
                <a:gd name="connsiteY4" fmla="*/ 1589919 h 1648493"/>
                <a:gd name="connsiteX5" fmla="*/ 1588289 w 1648494"/>
                <a:gd name="connsiteY5" fmla="*/ 1592338 h 1648493"/>
                <a:gd name="connsiteX6" fmla="*/ 1452717 w 1648494"/>
                <a:gd name="connsiteY6" fmla="*/ 1648493 h 1648493"/>
                <a:gd name="connsiteX7" fmla="*/ 191729 w 1648494"/>
                <a:gd name="connsiteY7" fmla="*/ 1648493 h 1648493"/>
                <a:gd name="connsiteX8" fmla="*/ 0 w 1648494"/>
                <a:gd name="connsiteY8" fmla="*/ 1456764 h 1648493"/>
                <a:gd name="connsiteX9" fmla="*/ 191729 w 1648494"/>
                <a:gd name="connsiteY9" fmla="*/ 1265036 h 1648493"/>
                <a:gd name="connsiteX10" fmla="*/ 1265036 w 1648494"/>
                <a:gd name="connsiteY10" fmla="*/ 1265036 h 1648493"/>
                <a:gd name="connsiteX11" fmla="*/ 1265036 w 1648494"/>
                <a:gd name="connsiteY11" fmla="*/ 191729 h 1648493"/>
                <a:gd name="connsiteX12" fmla="*/ 1456765 w 1648494"/>
                <a:gd name="connsiteY12" fmla="*/ 0 h 1648493"/>
                <a:gd name="connsiteX13" fmla="*/ 1592338 w 1648494"/>
                <a:gd name="connsiteY13" fmla="*/ 56156 h 1648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48494" h="1648493">
                  <a:moveTo>
                    <a:pt x="1592338" y="56156"/>
                  </a:moveTo>
                  <a:cubicBezTo>
                    <a:pt x="1627034" y="90852"/>
                    <a:pt x="1648494" y="138785"/>
                    <a:pt x="1648494" y="191729"/>
                  </a:cubicBezTo>
                  <a:lnTo>
                    <a:pt x="1648494" y="1452716"/>
                  </a:lnTo>
                  <a:cubicBezTo>
                    <a:pt x="1648494" y="1505661"/>
                    <a:pt x="1627034" y="1553593"/>
                    <a:pt x="1592338" y="1588289"/>
                  </a:cubicBezTo>
                  <a:lnTo>
                    <a:pt x="1589920" y="1589919"/>
                  </a:lnTo>
                  <a:lnTo>
                    <a:pt x="1588289" y="1592338"/>
                  </a:lnTo>
                  <a:cubicBezTo>
                    <a:pt x="1553593" y="1627034"/>
                    <a:pt x="1505661" y="1648493"/>
                    <a:pt x="1452717" y="1648493"/>
                  </a:cubicBezTo>
                  <a:lnTo>
                    <a:pt x="191729" y="1648493"/>
                  </a:lnTo>
                  <a:cubicBezTo>
                    <a:pt x="85840" y="1648494"/>
                    <a:pt x="0" y="1562654"/>
                    <a:pt x="0" y="1456764"/>
                  </a:cubicBezTo>
                  <a:cubicBezTo>
                    <a:pt x="0" y="1350876"/>
                    <a:pt x="85841" y="1265035"/>
                    <a:pt x="191729" y="1265036"/>
                  </a:cubicBezTo>
                  <a:lnTo>
                    <a:pt x="1265036" y="1265036"/>
                  </a:lnTo>
                  <a:lnTo>
                    <a:pt x="1265036" y="191729"/>
                  </a:lnTo>
                  <a:cubicBezTo>
                    <a:pt x="1265036" y="85840"/>
                    <a:pt x="1350876" y="0"/>
                    <a:pt x="1456765" y="0"/>
                  </a:cubicBezTo>
                  <a:cubicBezTo>
                    <a:pt x="1509710" y="0"/>
                    <a:pt x="1557642" y="21460"/>
                    <a:pt x="1592338" y="56156"/>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ea typeface="Segoe UI" pitchFamily="34" charset="0"/>
                <a:cs typeface="Segoe UI" pitchFamily="34" charset="0"/>
              </a:endParaRPr>
            </a:p>
          </p:txBody>
        </p:sp>
      </p:grpSp>
      <p:grpSp>
        <p:nvGrpSpPr>
          <p:cNvPr id="18" name="Group 17">
            <a:extLst>
              <a:ext uri="{FF2B5EF4-FFF2-40B4-BE49-F238E27FC236}">
                <a16:creationId xmlns:a16="http://schemas.microsoft.com/office/drawing/2014/main" id="{0CF5CD4E-A1A9-27C6-1081-56556A79912C}"/>
              </a:ext>
              <a:ext uri="{C183D7F6-B498-43B3-948B-1728B52AA6E4}">
                <adec:decorative xmlns:adec="http://schemas.microsoft.com/office/drawing/2017/decorative" val="1"/>
              </a:ext>
            </a:extLst>
          </p:cNvPr>
          <p:cNvGrpSpPr/>
          <p:nvPr/>
        </p:nvGrpSpPr>
        <p:grpSpPr>
          <a:xfrm rot="10800000" flipV="1">
            <a:off x="2770651" y="3132680"/>
            <a:ext cx="303159" cy="196543"/>
            <a:chOff x="3444749" y="2555708"/>
            <a:chExt cx="537066" cy="348189"/>
          </a:xfrm>
          <a:solidFill>
            <a:schemeClr val="accent2">
              <a:lumMod val="75000"/>
            </a:schemeClr>
          </a:solidFill>
        </p:grpSpPr>
        <p:sp>
          <p:nvSpPr>
            <p:cNvPr id="19" name="Freeform 59">
              <a:extLst>
                <a:ext uri="{FF2B5EF4-FFF2-40B4-BE49-F238E27FC236}">
                  <a16:creationId xmlns:a16="http://schemas.microsoft.com/office/drawing/2014/main" id="{E0F4683A-C6ED-0AD4-7C98-8DB64D6413D5}"/>
                </a:ext>
              </a:extLst>
            </p:cNvPr>
            <p:cNvSpPr/>
            <p:nvPr/>
          </p:nvSpPr>
          <p:spPr bwMode="auto">
            <a:xfrm rot="18900000">
              <a:off x="3444749" y="2555708"/>
              <a:ext cx="348195" cy="348189"/>
            </a:xfrm>
            <a:custGeom>
              <a:avLst/>
              <a:gdLst>
                <a:gd name="connsiteX0" fmla="*/ 1592338 w 1648494"/>
                <a:gd name="connsiteY0" fmla="*/ 56156 h 1648493"/>
                <a:gd name="connsiteX1" fmla="*/ 1648494 w 1648494"/>
                <a:gd name="connsiteY1" fmla="*/ 191729 h 1648493"/>
                <a:gd name="connsiteX2" fmla="*/ 1648494 w 1648494"/>
                <a:gd name="connsiteY2" fmla="*/ 1452716 h 1648493"/>
                <a:gd name="connsiteX3" fmla="*/ 1592338 w 1648494"/>
                <a:gd name="connsiteY3" fmla="*/ 1588289 h 1648493"/>
                <a:gd name="connsiteX4" fmla="*/ 1589920 w 1648494"/>
                <a:gd name="connsiteY4" fmla="*/ 1589919 h 1648493"/>
                <a:gd name="connsiteX5" fmla="*/ 1588289 w 1648494"/>
                <a:gd name="connsiteY5" fmla="*/ 1592338 h 1648493"/>
                <a:gd name="connsiteX6" fmla="*/ 1452717 w 1648494"/>
                <a:gd name="connsiteY6" fmla="*/ 1648493 h 1648493"/>
                <a:gd name="connsiteX7" fmla="*/ 191729 w 1648494"/>
                <a:gd name="connsiteY7" fmla="*/ 1648493 h 1648493"/>
                <a:gd name="connsiteX8" fmla="*/ 0 w 1648494"/>
                <a:gd name="connsiteY8" fmla="*/ 1456764 h 1648493"/>
                <a:gd name="connsiteX9" fmla="*/ 191729 w 1648494"/>
                <a:gd name="connsiteY9" fmla="*/ 1265036 h 1648493"/>
                <a:gd name="connsiteX10" fmla="*/ 1265036 w 1648494"/>
                <a:gd name="connsiteY10" fmla="*/ 1265036 h 1648493"/>
                <a:gd name="connsiteX11" fmla="*/ 1265036 w 1648494"/>
                <a:gd name="connsiteY11" fmla="*/ 191729 h 1648493"/>
                <a:gd name="connsiteX12" fmla="*/ 1456765 w 1648494"/>
                <a:gd name="connsiteY12" fmla="*/ 0 h 1648493"/>
                <a:gd name="connsiteX13" fmla="*/ 1592338 w 1648494"/>
                <a:gd name="connsiteY13" fmla="*/ 56156 h 1648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48494" h="1648493">
                  <a:moveTo>
                    <a:pt x="1592338" y="56156"/>
                  </a:moveTo>
                  <a:cubicBezTo>
                    <a:pt x="1627034" y="90852"/>
                    <a:pt x="1648494" y="138785"/>
                    <a:pt x="1648494" y="191729"/>
                  </a:cubicBezTo>
                  <a:lnTo>
                    <a:pt x="1648494" y="1452716"/>
                  </a:lnTo>
                  <a:cubicBezTo>
                    <a:pt x="1648494" y="1505661"/>
                    <a:pt x="1627034" y="1553593"/>
                    <a:pt x="1592338" y="1588289"/>
                  </a:cubicBezTo>
                  <a:lnTo>
                    <a:pt x="1589920" y="1589919"/>
                  </a:lnTo>
                  <a:lnTo>
                    <a:pt x="1588289" y="1592338"/>
                  </a:lnTo>
                  <a:cubicBezTo>
                    <a:pt x="1553593" y="1627034"/>
                    <a:pt x="1505661" y="1648493"/>
                    <a:pt x="1452717" y="1648493"/>
                  </a:cubicBezTo>
                  <a:lnTo>
                    <a:pt x="191729" y="1648493"/>
                  </a:lnTo>
                  <a:cubicBezTo>
                    <a:pt x="85840" y="1648494"/>
                    <a:pt x="0" y="1562654"/>
                    <a:pt x="0" y="1456764"/>
                  </a:cubicBezTo>
                  <a:cubicBezTo>
                    <a:pt x="0" y="1350876"/>
                    <a:pt x="85841" y="1265035"/>
                    <a:pt x="191729" y="1265036"/>
                  </a:cubicBezTo>
                  <a:lnTo>
                    <a:pt x="1265036" y="1265036"/>
                  </a:lnTo>
                  <a:lnTo>
                    <a:pt x="1265036" y="191729"/>
                  </a:lnTo>
                  <a:cubicBezTo>
                    <a:pt x="1265036" y="85840"/>
                    <a:pt x="1350876" y="0"/>
                    <a:pt x="1456765" y="0"/>
                  </a:cubicBezTo>
                  <a:cubicBezTo>
                    <a:pt x="1509710" y="0"/>
                    <a:pt x="1557642" y="21460"/>
                    <a:pt x="1592338" y="56156"/>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ea typeface="Segoe UI" pitchFamily="34" charset="0"/>
                <a:cs typeface="Segoe UI" pitchFamily="34" charset="0"/>
              </a:endParaRPr>
            </a:p>
          </p:txBody>
        </p:sp>
        <p:sp>
          <p:nvSpPr>
            <p:cNvPr id="20" name="Freeform 60">
              <a:extLst>
                <a:ext uri="{FF2B5EF4-FFF2-40B4-BE49-F238E27FC236}">
                  <a16:creationId xmlns:a16="http://schemas.microsoft.com/office/drawing/2014/main" id="{0FF32658-1CF9-2CE2-0BE5-E9C1C8D50A69}"/>
                </a:ext>
              </a:extLst>
            </p:cNvPr>
            <p:cNvSpPr/>
            <p:nvPr/>
          </p:nvSpPr>
          <p:spPr bwMode="auto">
            <a:xfrm rot="18900000">
              <a:off x="3633620" y="2555708"/>
              <a:ext cx="348195" cy="348189"/>
            </a:xfrm>
            <a:custGeom>
              <a:avLst/>
              <a:gdLst>
                <a:gd name="connsiteX0" fmla="*/ 1592338 w 1648494"/>
                <a:gd name="connsiteY0" fmla="*/ 56156 h 1648493"/>
                <a:gd name="connsiteX1" fmla="*/ 1648494 w 1648494"/>
                <a:gd name="connsiteY1" fmla="*/ 191729 h 1648493"/>
                <a:gd name="connsiteX2" fmla="*/ 1648494 w 1648494"/>
                <a:gd name="connsiteY2" fmla="*/ 1452716 h 1648493"/>
                <a:gd name="connsiteX3" fmla="*/ 1592338 w 1648494"/>
                <a:gd name="connsiteY3" fmla="*/ 1588289 h 1648493"/>
                <a:gd name="connsiteX4" fmla="*/ 1589920 w 1648494"/>
                <a:gd name="connsiteY4" fmla="*/ 1589919 h 1648493"/>
                <a:gd name="connsiteX5" fmla="*/ 1588289 w 1648494"/>
                <a:gd name="connsiteY5" fmla="*/ 1592338 h 1648493"/>
                <a:gd name="connsiteX6" fmla="*/ 1452717 w 1648494"/>
                <a:gd name="connsiteY6" fmla="*/ 1648493 h 1648493"/>
                <a:gd name="connsiteX7" fmla="*/ 191729 w 1648494"/>
                <a:gd name="connsiteY7" fmla="*/ 1648493 h 1648493"/>
                <a:gd name="connsiteX8" fmla="*/ 0 w 1648494"/>
                <a:gd name="connsiteY8" fmla="*/ 1456764 h 1648493"/>
                <a:gd name="connsiteX9" fmla="*/ 191729 w 1648494"/>
                <a:gd name="connsiteY9" fmla="*/ 1265036 h 1648493"/>
                <a:gd name="connsiteX10" fmla="*/ 1265036 w 1648494"/>
                <a:gd name="connsiteY10" fmla="*/ 1265036 h 1648493"/>
                <a:gd name="connsiteX11" fmla="*/ 1265036 w 1648494"/>
                <a:gd name="connsiteY11" fmla="*/ 191729 h 1648493"/>
                <a:gd name="connsiteX12" fmla="*/ 1456765 w 1648494"/>
                <a:gd name="connsiteY12" fmla="*/ 0 h 1648493"/>
                <a:gd name="connsiteX13" fmla="*/ 1592338 w 1648494"/>
                <a:gd name="connsiteY13" fmla="*/ 56156 h 1648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48494" h="1648493">
                  <a:moveTo>
                    <a:pt x="1592338" y="56156"/>
                  </a:moveTo>
                  <a:cubicBezTo>
                    <a:pt x="1627034" y="90852"/>
                    <a:pt x="1648494" y="138785"/>
                    <a:pt x="1648494" y="191729"/>
                  </a:cubicBezTo>
                  <a:lnTo>
                    <a:pt x="1648494" y="1452716"/>
                  </a:lnTo>
                  <a:cubicBezTo>
                    <a:pt x="1648494" y="1505661"/>
                    <a:pt x="1627034" y="1553593"/>
                    <a:pt x="1592338" y="1588289"/>
                  </a:cubicBezTo>
                  <a:lnTo>
                    <a:pt x="1589920" y="1589919"/>
                  </a:lnTo>
                  <a:lnTo>
                    <a:pt x="1588289" y="1592338"/>
                  </a:lnTo>
                  <a:cubicBezTo>
                    <a:pt x="1553593" y="1627034"/>
                    <a:pt x="1505661" y="1648493"/>
                    <a:pt x="1452717" y="1648493"/>
                  </a:cubicBezTo>
                  <a:lnTo>
                    <a:pt x="191729" y="1648493"/>
                  </a:lnTo>
                  <a:cubicBezTo>
                    <a:pt x="85840" y="1648494"/>
                    <a:pt x="0" y="1562654"/>
                    <a:pt x="0" y="1456764"/>
                  </a:cubicBezTo>
                  <a:cubicBezTo>
                    <a:pt x="0" y="1350876"/>
                    <a:pt x="85841" y="1265035"/>
                    <a:pt x="191729" y="1265036"/>
                  </a:cubicBezTo>
                  <a:lnTo>
                    <a:pt x="1265036" y="1265036"/>
                  </a:lnTo>
                  <a:lnTo>
                    <a:pt x="1265036" y="191729"/>
                  </a:lnTo>
                  <a:cubicBezTo>
                    <a:pt x="1265036" y="85840"/>
                    <a:pt x="1350876" y="0"/>
                    <a:pt x="1456765" y="0"/>
                  </a:cubicBezTo>
                  <a:cubicBezTo>
                    <a:pt x="1509710" y="0"/>
                    <a:pt x="1557642" y="21460"/>
                    <a:pt x="1592338" y="56156"/>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ea typeface="Segoe UI" pitchFamily="34" charset="0"/>
                <a:cs typeface="Segoe UI" pitchFamily="34" charset="0"/>
              </a:endParaRPr>
            </a:p>
          </p:txBody>
        </p:sp>
      </p:grpSp>
      <p:grpSp>
        <p:nvGrpSpPr>
          <p:cNvPr id="21" name="Group 20">
            <a:extLst>
              <a:ext uri="{FF2B5EF4-FFF2-40B4-BE49-F238E27FC236}">
                <a16:creationId xmlns:a16="http://schemas.microsoft.com/office/drawing/2014/main" id="{4E3ECCB5-DAEB-FB77-A0A6-A5FCC0FDEE7D}"/>
              </a:ext>
              <a:ext uri="{C183D7F6-B498-43B3-948B-1728B52AA6E4}">
                <adec:decorative xmlns:adec="http://schemas.microsoft.com/office/drawing/2017/decorative" val="1"/>
              </a:ext>
            </a:extLst>
          </p:cNvPr>
          <p:cNvGrpSpPr/>
          <p:nvPr/>
        </p:nvGrpSpPr>
        <p:grpSpPr>
          <a:xfrm flipH="1">
            <a:off x="2337175" y="4644675"/>
            <a:ext cx="303159" cy="196543"/>
            <a:chOff x="3444749" y="2555708"/>
            <a:chExt cx="537066" cy="348189"/>
          </a:xfrm>
          <a:solidFill>
            <a:schemeClr val="accent1">
              <a:lumMod val="75000"/>
            </a:schemeClr>
          </a:solidFill>
        </p:grpSpPr>
        <p:sp>
          <p:nvSpPr>
            <p:cNvPr id="22" name="Freeform 42">
              <a:extLst>
                <a:ext uri="{FF2B5EF4-FFF2-40B4-BE49-F238E27FC236}">
                  <a16:creationId xmlns:a16="http://schemas.microsoft.com/office/drawing/2014/main" id="{61E89182-3583-F3CD-BFA5-A36108BFB12E}"/>
                </a:ext>
              </a:extLst>
            </p:cNvPr>
            <p:cNvSpPr/>
            <p:nvPr/>
          </p:nvSpPr>
          <p:spPr bwMode="auto">
            <a:xfrm rot="18900000">
              <a:off x="3444749" y="2555708"/>
              <a:ext cx="348195" cy="348189"/>
            </a:xfrm>
            <a:custGeom>
              <a:avLst/>
              <a:gdLst>
                <a:gd name="connsiteX0" fmla="*/ 1592338 w 1648494"/>
                <a:gd name="connsiteY0" fmla="*/ 56156 h 1648493"/>
                <a:gd name="connsiteX1" fmla="*/ 1648494 w 1648494"/>
                <a:gd name="connsiteY1" fmla="*/ 191729 h 1648493"/>
                <a:gd name="connsiteX2" fmla="*/ 1648494 w 1648494"/>
                <a:gd name="connsiteY2" fmla="*/ 1452716 h 1648493"/>
                <a:gd name="connsiteX3" fmla="*/ 1592338 w 1648494"/>
                <a:gd name="connsiteY3" fmla="*/ 1588289 h 1648493"/>
                <a:gd name="connsiteX4" fmla="*/ 1589920 w 1648494"/>
                <a:gd name="connsiteY4" fmla="*/ 1589919 h 1648493"/>
                <a:gd name="connsiteX5" fmla="*/ 1588289 w 1648494"/>
                <a:gd name="connsiteY5" fmla="*/ 1592338 h 1648493"/>
                <a:gd name="connsiteX6" fmla="*/ 1452717 w 1648494"/>
                <a:gd name="connsiteY6" fmla="*/ 1648493 h 1648493"/>
                <a:gd name="connsiteX7" fmla="*/ 191729 w 1648494"/>
                <a:gd name="connsiteY7" fmla="*/ 1648493 h 1648493"/>
                <a:gd name="connsiteX8" fmla="*/ 0 w 1648494"/>
                <a:gd name="connsiteY8" fmla="*/ 1456764 h 1648493"/>
                <a:gd name="connsiteX9" fmla="*/ 191729 w 1648494"/>
                <a:gd name="connsiteY9" fmla="*/ 1265036 h 1648493"/>
                <a:gd name="connsiteX10" fmla="*/ 1265036 w 1648494"/>
                <a:gd name="connsiteY10" fmla="*/ 1265036 h 1648493"/>
                <a:gd name="connsiteX11" fmla="*/ 1265036 w 1648494"/>
                <a:gd name="connsiteY11" fmla="*/ 191729 h 1648493"/>
                <a:gd name="connsiteX12" fmla="*/ 1456765 w 1648494"/>
                <a:gd name="connsiteY12" fmla="*/ 0 h 1648493"/>
                <a:gd name="connsiteX13" fmla="*/ 1592338 w 1648494"/>
                <a:gd name="connsiteY13" fmla="*/ 56156 h 1648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48494" h="1648493">
                  <a:moveTo>
                    <a:pt x="1592338" y="56156"/>
                  </a:moveTo>
                  <a:cubicBezTo>
                    <a:pt x="1627034" y="90852"/>
                    <a:pt x="1648494" y="138785"/>
                    <a:pt x="1648494" y="191729"/>
                  </a:cubicBezTo>
                  <a:lnTo>
                    <a:pt x="1648494" y="1452716"/>
                  </a:lnTo>
                  <a:cubicBezTo>
                    <a:pt x="1648494" y="1505661"/>
                    <a:pt x="1627034" y="1553593"/>
                    <a:pt x="1592338" y="1588289"/>
                  </a:cubicBezTo>
                  <a:lnTo>
                    <a:pt x="1589920" y="1589919"/>
                  </a:lnTo>
                  <a:lnTo>
                    <a:pt x="1588289" y="1592338"/>
                  </a:lnTo>
                  <a:cubicBezTo>
                    <a:pt x="1553593" y="1627034"/>
                    <a:pt x="1505661" y="1648493"/>
                    <a:pt x="1452717" y="1648493"/>
                  </a:cubicBezTo>
                  <a:lnTo>
                    <a:pt x="191729" y="1648493"/>
                  </a:lnTo>
                  <a:cubicBezTo>
                    <a:pt x="85840" y="1648494"/>
                    <a:pt x="0" y="1562654"/>
                    <a:pt x="0" y="1456764"/>
                  </a:cubicBezTo>
                  <a:cubicBezTo>
                    <a:pt x="0" y="1350876"/>
                    <a:pt x="85841" y="1265035"/>
                    <a:pt x="191729" y="1265036"/>
                  </a:cubicBezTo>
                  <a:lnTo>
                    <a:pt x="1265036" y="1265036"/>
                  </a:lnTo>
                  <a:lnTo>
                    <a:pt x="1265036" y="191729"/>
                  </a:lnTo>
                  <a:cubicBezTo>
                    <a:pt x="1265036" y="85840"/>
                    <a:pt x="1350876" y="0"/>
                    <a:pt x="1456765" y="0"/>
                  </a:cubicBezTo>
                  <a:cubicBezTo>
                    <a:pt x="1509710" y="0"/>
                    <a:pt x="1557642" y="21460"/>
                    <a:pt x="1592338" y="56156"/>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ea typeface="Segoe UI" pitchFamily="34" charset="0"/>
                <a:cs typeface="Segoe UI" pitchFamily="34" charset="0"/>
              </a:endParaRPr>
            </a:p>
          </p:txBody>
        </p:sp>
        <p:sp>
          <p:nvSpPr>
            <p:cNvPr id="23" name="Freeform 44">
              <a:extLst>
                <a:ext uri="{FF2B5EF4-FFF2-40B4-BE49-F238E27FC236}">
                  <a16:creationId xmlns:a16="http://schemas.microsoft.com/office/drawing/2014/main" id="{E40C2B69-2F67-9FF4-9515-02B647861D82}"/>
                </a:ext>
              </a:extLst>
            </p:cNvPr>
            <p:cNvSpPr/>
            <p:nvPr/>
          </p:nvSpPr>
          <p:spPr bwMode="auto">
            <a:xfrm rot="18900000">
              <a:off x="3633620" y="2555708"/>
              <a:ext cx="348195" cy="348189"/>
            </a:xfrm>
            <a:custGeom>
              <a:avLst/>
              <a:gdLst>
                <a:gd name="connsiteX0" fmla="*/ 1592338 w 1648494"/>
                <a:gd name="connsiteY0" fmla="*/ 56156 h 1648493"/>
                <a:gd name="connsiteX1" fmla="*/ 1648494 w 1648494"/>
                <a:gd name="connsiteY1" fmla="*/ 191729 h 1648493"/>
                <a:gd name="connsiteX2" fmla="*/ 1648494 w 1648494"/>
                <a:gd name="connsiteY2" fmla="*/ 1452716 h 1648493"/>
                <a:gd name="connsiteX3" fmla="*/ 1592338 w 1648494"/>
                <a:gd name="connsiteY3" fmla="*/ 1588289 h 1648493"/>
                <a:gd name="connsiteX4" fmla="*/ 1589920 w 1648494"/>
                <a:gd name="connsiteY4" fmla="*/ 1589919 h 1648493"/>
                <a:gd name="connsiteX5" fmla="*/ 1588289 w 1648494"/>
                <a:gd name="connsiteY5" fmla="*/ 1592338 h 1648493"/>
                <a:gd name="connsiteX6" fmla="*/ 1452717 w 1648494"/>
                <a:gd name="connsiteY6" fmla="*/ 1648493 h 1648493"/>
                <a:gd name="connsiteX7" fmla="*/ 191729 w 1648494"/>
                <a:gd name="connsiteY7" fmla="*/ 1648493 h 1648493"/>
                <a:gd name="connsiteX8" fmla="*/ 0 w 1648494"/>
                <a:gd name="connsiteY8" fmla="*/ 1456764 h 1648493"/>
                <a:gd name="connsiteX9" fmla="*/ 191729 w 1648494"/>
                <a:gd name="connsiteY9" fmla="*/ 1265036 h 1648493"/>
                <a:gd name="connsiteX10" fmla="*/ 1265036 w 1648494"/>
                <a:gd name="connsiteY10" fmla="*/ 1265036 h 1648493"/>
                <a:gd name="connsiteX11" fmla="*/ 1265036 w 1648494"/>
                <a:gd name="connsiteY11" fmla="*/ 191729 h 1648493"/>
                <a:gd name="connsiteX12" fmla="*/ 1456765 w 1648494"/>
                <a:gd name="connsiteY12" fmla="*/ 0 h 1648493"/>
                <a:gd name="connsiteX13" fmla="*/ 1592338 w 1648494"/>
                <a:gd name="connsiteY13" fmla="*/ 56156 h 1648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48494" h="1648493">
                  <a:moveTo>
                    <a:pt x="1592338" y="56156"/>
                  </a:moveTo>
                  <a:cubicBezTo>
                    <a:pt x="1627034" y="90852"/>
                    <a:pt x="1648494" y="138785"/>
                    <a:pt x="1648494" y="191729"/>
                  </a:cubicBezTo>
                  <a:lnTo>
                    <a:pt x="1648494" y="1452716"/>
                  </a:lnTo>
                  <a:cubicBezTo>
                    <a:pt x="1648494" y="1505661"/>
                    <a:pt x="1627034" y="1553593"/>
                    <a:pt x="1592338" y="1588289"/>
                  </a:cubicBezTo>
                  <a:lnTo>
                    <a:pt x="1589920" y="1589919"/>
                  </a:lnTo>
                  <a:lnTo>
                    <a:pt x="1588289" y="1592338"/>
                  </a:lnTo>
                  <a:cubicBezTo>
                    <a:pt x="1553593" y="1627034"/>
                    <a:pt x="1505661" y="1648493"/>
                    <a:pt x="1452717" y="1648493"/>
                  </a:cubicBezTo>
                  <a:lnTo>
                    <a:pt x="191729" y="1648493"/>
                  </a:lnTo>
                  <a:cubicBezTo>
                    <a:pt x="85840" y="1648494"/>
                    <a:pt x="0" y="1562654"/>
                    <a:pt x="0" y="1456764"/>
                  </a:cubicBezTo>
                  <a:cubicBezTo>
                    <a:pt x="0" y="1350876"/>
                    <a:pt x="85841" y="1265035"/>
                    <a:pt x="191729" y="1265036"/>
                  </a:cubicBezTo>
                  <a:lnTo>
                    <a:pt x="1265036" y="1265036"/>
                  </a:lnTo>
                  <a:lnTo>
                    <a:pt x="1265036" y="191729"/>
                  </a:lnTo>
                  <a:cubicBezTo>
                    <a:pt x="1265036" y="85840"/>
                    <a:pt x="1350876" y="0"/>
                    <a:pt x="1456765" y="0"/>
                  </a:cubicBezTo>
                  <a:cubicBezTo>
                    <a:pt x="1509710" y="0"/>
                    <a:pt x="1557642" y="21460"/>
                    <a:pt x="1592338" y="56156"/>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ea typeface="Segoe UI" pitchFamily="34" charset="0"/>
                <a:cs typeface="Segoe UI" pitchFamily="34" charset="0"/>
              </a:endParaRPr>
            </a:p>
          </p:txBody>
        </p:sp>
      </p:grpSp>
      <p:pic>
        <p:nvPicPr>
          <p:cNvPr id="24" name="Picture 23">
            <a:extLst>
              <a:ext uri="{FF2B5EF4-FFF2-40B4-BE49-F238E27FC236}">
                <a16:creationId xmlns:a16="http://schemas.microsoft.com/office/drawing/2014/main" id="{78A6C11D-59AC-5C76-23B2-38C718609BB8}"/>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827582" y="2352065"/>
            <a:ext cx="1008296" cy="1008293"/>
          </a:xfrm>
          <a:prstGeom prst="rect">
            <a:avLst/>
          </a:prstGeom>
        </p:spPr>
      </p:pic>
      <p:sp>
        <p:nvSpPr>
          <p:cNvPr id="25" name="!! Azure Sentinel">
            <a:extLst>
              <a:ext uri="{FF2B5EF4-FFF2-40B4-BE49-F238E27FC236}">
                <a16:creationId xmlns:a16="http://schemas.microsoft.com/office/drawing/2014/main" id="{67199645-DD01-D911-6149-83124DFEC942}"/>
              </a:ext>
              <a:ext uri="{C183D7F6-B498-43B3-948B-1728B52AA6E4}">
                <adec:decorative xmlns:adec="http://schemas.microsoft.com/office/drawing/2017/decorative" val="0"/>
              </a:ext>
            </a:extLst>
          </p:cNvPr>
          <p:cNvSpPr/>
          <p:nvPr/>
        </p:nvSpPr>
        <p:spPr bwMode="auto">
          <a:xfrm>
            <a:off x="730505" y="3500620"/>
            <a:ext cx="1202450" cy="615553"/>
          </a:xfrm>
          <a:prstGeom prst="rect">
            <a:avLst/>
          </a:prstGeom>
          <a:noFill/>
        </p:spPr>
        <p:txBody>
          <a:bodyPr wrap="square" lIns="0" tIns="0" rIns="0" bIns="0" anchor="t" anchorCtr="0">
            <a:spAutoFit/>
          </a:bodyPr>
          <a:lstStyle/>
          <a:p>
            <a:pPr marL="0" marR="0" lvl="0" indent="0" algn="ctr" defTabSz="878527" rtl="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a:ln w="3175">
                  <a:noFill/>
                </a:ln>
                <a:solidFill>
                  <a:schemeClr val="accent3">
                    <a:lumMod val="75000"/>
                  </a:schemeClr>
                </a:solidFill>
                <a:effectLst/>
                <a:uLnTx/>
                <a:uFillTx/>
                <a:cs typeface="Segoe Sans Display Semibold" pitchFamily="2" charset="0"/>
              </a:rPr>
              <a:t>Microsoft </a:t>
            </a:r>
            <a:br>
              <a:rPr kumimoji="0" lang="en-US" sz="2000" b="1" i="0" u="none" strike="noStrike" kern="0" cap="none" spc="0" normalizeH="0" baseline="0" noProof="0">
                <a:ln w="3175">
                  <a:noFill/>
                </a:ln>
                <a:solidFill>
                  <a:schemeClr val="accent3">
                    <a:lumMod val="75000"/>
                  </a:schemeClr>
                </a:solidFill>
                <a:effectLst/>
                <a:uLnTx/>
                <a:uFillTx/>
                <a:cs typeface="Segoe Sans Display Semibold" pitchFamily="2" charset="0"/>
              </a:rPr>
            </a:br>
            <a:r>
              <a:rPr kumimoji="0" lang="en-US" sz="2000" b="1" i="0" u="none" strike="noStrike" kern="0" cap="none" spc="0" normalizeH="0" baseline="0" noProof="0">
                <a:ln w="3175">
                  <a:noFill/>
                </a:ln>
                <a:solidFill>
                  <a:schemeClr val="accent3">
                    <a:lumMod val="75000"/>
                  </a:schemeClr>
                </a:solidFill>
                <a:effectLst/>
                <a:uLnTx/>
                <a:uFillTx/>
                <a:cs typeface="Segoe Sans Display Semibold" pitchFamily="2" charset="0"/>
              </a:rPr>
              <a:t>Purview</a:t>
            </a:r>
          </a:p>
        </p:txBody>
      </p:sp>
      <p:sp>
        <p:nvSpPr>
          <p:cNvPr id="26" name="!! SIEM">
            <a:extLst>
              <a:ext uri="{FF2B5EF4-FFF2-40B4-BE49-F238E27FC236}">
                <a16:creationId xmlns:a16="http://schemas.microsoft.com/office/drawing/2014/main" id="{C2AEB623-3922-982D-4029-A0A779D8DED5}"/>
              </a:ext>
              <a:ext uri="{C183D7F6-B498-43B3-948B-1728B52AA6E4}">
                <adec:decorative xmlns:adec="http://schemas.microsoft.com/office/drawing/2017/decorative" val="0"/>
              </a:ext>
            </a:extLst>
          </p:cNvPr>
          <p:cNvSpPr>
            <a:spLocks/>
          </p:cNvSpPr>
          <p:nvPr/>
        </p:nvSpPr>
        <p:spPr bwMode="auto">
          <a:xfrm>
            <a:off x="2807098" y="1586528"/>
            <a:ext cx="1820828" cy="307777"/>
          </a:xfrm>
          <a:prstGeom prst="rect">
            <a:avLst/>
          </a:prstGeom>
          <a:noFill/>
        </p:spPr>
        <p:txBody>
          <a:bodyPr wrap="square" lIns="0" tIns="0" rIns="0" bIns="0" anchor="t" anchorCtr="0">
            <a:spAutoFit/>
          </a:bodyPr>
          <a:lstStyle/>
          <a:p>
            <a:pPr marL="0" marR="0" lvl="0" indent="0" algn="l" defTabSz="87852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w="3175">
                  <a:noFill/>
                </a:ln>
                <a:solidFill>
                  <a:schemeClr val="accent3">
                    <a:lumMod val="75000"/>
                  </a:schemeClr>
                </a:solidFill>
                <a:effectLst/>
                <a:uLnTx/>
                <a:uFillTx/>
                <a:cs typeface="Segoe Sans Display Semibold" pitchFamily="2" charset="0"/>
              </a:rPr>
              <a:t>Data Security</a:t>
            </a:r>
          </a:p>
        </p:txBody>
      </p:sp>
      <p:grpSp>
        <p:nvGrpSpPr>
          <p:cNvPr id="27" name="Group 26" descr="An Illustration logo of a shield">
            <a:extLst>
              <a:ext uri="{FF2B5EF4-FFF2-40B4-BE49-F238E27FC236}">
                <a16:creationId xmlns:a16="http://schemas.microsoft.com/office/drawing/2014/main" id="{3CFE084F-F4DC-2774-35AB-F9F1C3E79EF9}"/>
              </a:ext>
              <a:ext uri="{C183D7F6-B498-43B3-948B-1728B52AA6E4}">
                <adec:decorative xmlns:adec="http://schemas.microsoft.com/office/drawing/2017/decorative" val="0"/>
              </a:ext>
            </a:extLst>
          </p:cNvPr>
          <p:cNvGrpSpPr/>
          <p:nvPr/>
        </p:nvGrpSpPr>
        <p:grpSpPr>
          <a:xfrm>
            <a:off x="4908028" y="1295963"/>
            <a:ext cx="887423" cy="888907"/>
            <a:chOff x="4908028" y="1597863"/>
            <a:chExt cx="887423" cy="888907"/>
          </a:xfrm>
        </p:grpSpPr>
        <p:sp>
          <p:nvSpPr>
            <p:cNvPr id="28" name="Oval 27">
              <a:extLst>
                <a:ext uri="{FF2B5EF4-FFF2-40B4-BE49-F238E27FC236}">
                  <a16:creationId xmlns:a16="http://schemas.microsoft.com/office/drawing/2014/main" id="{7A251E76-6C7F-436A-201A-9CEE41BDE14D}"/>
                </a:ext>
              </a:extLst>
            </p:cNvPr>
            <p:cNvSpPr/>
            <p:nvPr/>
          </p:nvSpPr>
          <p:spPr bwMode="auto">
            <a:xfrm>
              <a:off x="4908028" y="1597863"/>
              <a:ext cx="887423" cy="888907"/>
            </a:xfrm>
            <a:prstGeom prst="ellipse">
              <a:avLst/>
            </a:prstGeom>
            <a:solidFill>
              <a:srgbClr val="FCFCFC"/>
            </a:solidFill>
            <a:ln w="63500">
              <a:solidFill>
                <a:schemeClr val="accent3">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4800" b="0" i="0" u="none" strike="noStrike" kern="1200" cap="none" spc="0" normalizeH="0" baseline="0" noProof="0" err="1">
                <a:ln>
                  <a:noFill/>
                </a:ln>
                <a:solidFill>
                  <a:srgbClr val="FFFFFF"/>
                </a:solidFill>
                <a:effectLst/>
                <a:uLnTx/>
                <a:uFillTx/>
                <a:ea typeface="+mn-ea"/>
                <a:cs typeface="Segoe UI" pitchFamily="34" charset="0"/>
              </a:endParaRPr>
            </a:p>
          </p:txBody>
        </p:sp>
        <p:pic>
          <p:nvPicPr>
            <p:cNvPr id="29" name="Graphic 28">
              <a:extLst>
                <a:ext uri="{FF2B5EF4-FFF2-40B4-BE49-F238E27FC236}">
                  <a16:creationId xmlns:a16="http://schemas.microsoft.com/office/drawing/2014/main" id="{522791BF-2780-FC5F-9F3E-D91DA606FEF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101934" y="1792510"/>
              <a:ext cx="499612" cy="499612"/>
            </a:xfrm>
            <a:prstGeom prst="rect">
              <a:avLst/>
            </a:prstGeom>
          </p:spPr>
        </p:pic>
      </p:grpSp>
      <p:sp>
        <p:nvSpPr>
          <p:cNvPr id="30" name="TextBox 29">
            <a:extLst>
              <a:ext uri="{FF2B5EF4-FFF2-40B4-BE49-F238E27FC236}">
                <a16:creationId xmlns:a16="http://schemas.microsoft.com/office/drawing/2014/main" id="{B8F505CB-FB42-FE31-018A-B090ADEBE5BF}"/>
              </a:ext>
              <a:ext uri="{C183D7F6-B498-43B3-948B-1728B52AA6E4}">
                <adec:decorative xmlns:adec="http://schemas.microsoft.com/office/drawing/2017/decorative" val="0"/>
              </a:ext>
            </a:extLst>
          </p:cNvPr>
          <p:cNvSpPr txBox="1">
            <a:spLocks/>
          </p:cNvSpPr>
          <p:nvPr/>
        </p:nvSpPr>
        <p:spPr>
          <a:xfrm>
            <a:off x="6153459" y="1449567"/>
            <a:ext cx="2007737" cy="492443"/>
          </a:xfrm>
          <a:prstGeom prst="rect">
            <a:avLst/>
          </a:prstGeom>
          <a:noFill/>
        </p:spPr>
        <p:txBody>
          <a:bodyPr wrap="square" lIns="0" tIns="0" rIns="0" bIns="0" rtlCol="0" anchor="t">
            <a:spAutoFit/>
          </a:bodyPr>
          <a:lstStyle>
            <a:defPPr>
              <a:defRPr lang="en-US"/>
            </a:defPPr>
            <a:lvl1pPr marR="0" lvl="0" indent="0" algn="ctr" defTabSz="878696" fontAlgn="auto">
              <a:lnSpc>
                <a:spcPct val="90000"/>
              </a:lnSpc>
              <a:spcBef>
                <a:spcPts val="0"/>
              </a:spcBef>
              <a:spcAft>
                <a:spcPts val="565"/>
              </a:spcAft>
              <a:buClrTx/>
              <a:buSzTx/>
              <a:buFontTx/>
              <a:buNone/>
              <a:tabLst/>
              <a:defRPr kumimoji="0" sz="1600" b="1" i="0" u="none" strike="noStrike" cap="none" spc="0" normalizeH="0" baseline="0">
                <a:ln>
                  <a:noFill/>
                </a:ln>
                <a:solidFill>
                  <a:srgbClr val="333333"/>
                </a:solidFill>
                <a:effectLst/>
                <a:uLnTx/>
                <a:uFillTx/>
                <a:latin typeface="Segoe UI"/>
              </a:defRPr>
            </a:lvl1pPr>
          </a:lstStyle>
          <a:p>
            <a:pPr marL="0" marR="0" lvl="0" indent="0" algn="l" defTabSz="878527" rtl="0" eaLnBrk="1" fontAlgn="auto" latinLnBrk="0" hangingPunct="1">
              <a:lnSpc>
                <a:spcPct val="100000"/>
              </a:lnSpc>
              <a:spcBef>
                <a:spcPts val="0"/>
              </a:spcBef>
              <a:spcAft>
                <a:spcPts val="565"/>
              </a:spcAft>
              <a:buClrTx/>
              <a:buSzTx/>
              <a:buFontTx/>
              <a:buNone/>
              <a:tabLst/>
              <a:defRPr/>
            </a:pPr>
            <a:r>
              <a:rPr kumimoji="0" lang="en-US" sz="1600" b="0" i="0" u="none" strike="noStrike" kern="0" cap="none" spc="0" normalizeH="0" baseline="0" noProof="0">
                <a:ln>
                  <a:noFill/>
                </a:ln>
                <a:solidFill>
                  <a:schemeClr val="bg1"/>
                </a:solidFill>
                <a:effectLst/>
                <a:uLnTx/>
                <a:uFillTx/>
                <a:latin typeface="+mn-lt"/>
                <a:ea typeface="+mn-ea"/>
                <a:cs typeface="+mn-cs"/>
              </a:rPr>
              <a:t>For information and cybersecurity teams</a:t>
            </a:r>
          </a:p>
        </p:txBody>
      </p:sp>
      <p:sp>
        <p:nvSpPr>
          <p:cNvPr id="31" name="TextBox 30">
            <a:extLst>
              <a:ext uri="{FF2B5EF4-FFF2-40B4-BE49-F238E27FC236}">
                <a16:creationId xmlns:a16="http://schemas.microsoft.com/office/drawing/2014/main" id="{BE1C9F2E-D340-9BFC-F81F-F1CE5BD0A7DD}"/>
              </a:ext>
            </a:extLst>
          </p:cNvPr>
          <p:cNvSpPr txBox="1">
            <a:spLocks/>
          </p:cNvSpPr>
          <p:nvPr/>
        </p:nvSpPr>
        <p:spPr>
          <a:xfrm>
            <a:off x="8629532" y="1374161"/>
            <a:ext cx="2364689" cy="732508"/>
          </a:xfrm>
          <a:prstGeom prst="rect">
            <a:avLst/>
          </a:prstGeom>
          <a:noFill/>
        </p:spPr>
        <p:style>
          <a:lnRef idx="0">
            <a:scrgbClr r="0" g="0" b="0"/>
          </a:lnRef>
          <a:fillRef idx="0">
            <a:scrgbClr r="0" g="0" b="0"/>
          </a:fillRef>
          <a:effectRef idx="0">
            <a:scrgbClr r="0" g="0" b="0"/>
          </a:effectRef>
          <a:fontRef idx="major"/>
        </p:style>
        <p:txBody>
          <a:bodyPr wrap="square" lIns="0" tIns="0" rIns="0" bIns="0" rtlCol="0" anchor="ctr">
            <a:spAutoFit/>
          </a:bodyPr>
          <a:lstStyle>
            <a:defPPr>
              <a:defRPr lang="en-US"/>
            </a:defPPr>
            <a:lvl1pPr marR="0" lvl="0" indent="0" defTabSz="914192" fontAlgn="auto">
              <a:lnSpc>
                <a:spcPct val="100000"/>
              </a:lnSpc>
              <a:spcBef>
                <a:spcPct val="20000"/>
              </a:spcBef>
              <a:spcAft>
                <a:spcPts val="0"/>
              </a:spcAft>
              <a:buClrTx/>
              <a:buSzPct val="90000"/>
              <a:buFontTx/>
              <a:buNone/>
              <a:tabLst/>
              <a:defRPr kumimoji="0" sz="1400" b="0" i="0" u="none" strike="noStrike" kern="0" cap="none" spc="0" normalizeH="0" baseline="0">
                <a:ln>
                  <a:noFill/>
                </a:ln>
                <a:solidFill>
                  <a:schemeClr val="bg1"/>
                </a:solidFill>
                <a:effectLst/>
                <a:uLnTx/>
                <a:uFillTx/>
                <a:latin typeface="+mn-lt"/>
              </a:defRPr>
            </a:lvl1pPr>
          </a:lstStyle>
          <a:p>
            <a:r>
              <a:rPr lang="en-US"/>
              <a:t>Data Loss Prevention</a:t>
            </a:r>
          </a:p>
          <a:p>
            <a:r>
              <a:rPr lang="en-US"/>
              <a:t>Insider Risk Management</a:t>
            </a:r>
          </a:p>
          <a:p>
            <a:r>
              <a:rPr lang="en-US"/>
              <a:t>Information Protection</a:t>
            </a:r>
          </a:p>
        </p:txBody>
      </p:sp>
      <p:sp>
        <p:nvSpPr>
          <p:cNvPr id="32" name="!! XDR">
            <a:extLst>
              <a:ext uri="{FF2B5EF4-FFF2-40B4-BE49-F238E27FC236}">
                <a16:creationId xmlns:a16="http://schemas.microsoft.com/office/drawing/2014/main" id="{D8ACF73D-C3C6-64B4-4503-1DE453225C5F}"/>
              </a:ext>
              <a:ext uri="{C183D7F6-B498-43B3-948B-1728B52AA6E4}">
                <adec:decorative xmlns:adec="http://schemas.microsoft.com/office/drawing/2017/decorative" val="0"/>
              </a:ext>
            </a:extLst>
          </p:cNvPr>
          <p:cNvSpPr/>
          <p:nvPr/>
        </p:nvSpPr>
        <p:spPr bwMode="auto">
          <a:xfrm>
            <a:off x="3192840" y="2923175"/>
            <a:ext cx="1524519" cy="615553"/>
          </a:xfrm>
          <a:prstGeom prst="rect">
            <a:avLst/>
          </a:prstGeom>
          <a:noFill/>
        </p:spPr>
        <p:txBody>
          <a:bodyPr wrap="square" lIns="0" tIns="0" rIns="0" bIns="0" anchor="ctr" anchorCtr="0">
            <a:spAutoFit/>
          </a:bodyPr>
          <a:lstStyle/>
          <a:p>
            <a:pPr marL="0" marR="0" lvl="0" indent="0" algn="l" defTabSz="87852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w="3175">
                  <a:noFill/>
                </a:ln>
                <a:solidFill>
                  <a:schemeClr val="accent2">
                    <a:lumMod val="75000"/>
                  </a:schemeClr>
                </a:solidFill>
                <a:effectLst/>
                <a:uLnTx/>
                <a:uFillTx/>
                <a:cs typeface="Segoe Sans Display Semibold" pitchFamily="2" charset="0"/>
              </a:rPr>
              <a:t>Data Governance</a:t>
            </a:r>
          </a:p>
        </p:txBody>
      </p:sp>
      <p:grpSp>
        <p:nvGrpSpPr>
          <p:cNvPr id="33" name="Group 32" descr="An Illustration of a shield with circles connecting to one another">
            <a:extLst>
              <a:ext uri="{FF2B5EF4-FFF2-40B4-BE49-F238E27FC236}">
                <a16:creationId xmlns:a16="http://schemas.microsoft.com/office/drawing/2014/main" id="{E95E8CBE-89D5-80C2-ABD2-3BC12D1C912B}"/>
              </a:ext>
              <a:ext uri="{C183D7F6-B498-43B3-948B-1728B52AA6E4}">
                <adec:decorative xmlns:adec="http://schemas.microsoft.com/office/drawing/2017/decorative" val="0"/>
              </a:ext>
            </a:extLst>
          </p:cNvPr>
          <p:cNvGrpSpPr/>
          <p:nvPr/>
        </p:nvGrpSpPr>
        <p:grpSpPr>
          <a:xfrm>
            <a:off x="4908028" y="2786498"/>
            <a:ext cx="887423" cy="888907"/>
            <a:chOff x="4908028" y="3088398"/>
            <a:chExt cx="887423" cy="888907"/>
          </a:xfrm>
        </p:grpSpPr>
        <p:sp>
          <p:nvSpPr>
            <p:cNvPr id="34" name="Oval 33">
              <a:extLst>
                <a:ext uri="{FF2B5EF4-FFF2-40B4-BE49-F238E27FC236}">
                  <a16:creationId xmlns:a16="http://schemas.microsoft.com/office/drawing/2014/main" id="{90C5FD19-C220-DC5E-97D4-721AEA098C35}"/>
                </a:ext>
              </a:extLst>
            </p:cNvPr>
            <p:cNvSpPr/>
            <p:nvPr/>
          </p:nvSpPr>
          <p:spPr bwMode="auto">
            <a:xfrm>
              <a:off x="4908028" y="3088398"/>
              <a:ext cx="887423" cy="888907"/>
            </a:xfrm>
            <a:prstGeom prst="ellipse">
              <a:avLst/>
            </a:prstGeom>
            <a:solidFill>
              <a:srgbClr val="FCFCFC"/>
            </a:solidFill>
            <a:ln w="63500">
              <a:solidFill>
                <a:schemeClr val="accent2">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4800" b="0" i="0" u="none" strike="noStrike" kern="1200" cap="none" spc="0" normalizeH="0" baseline="0" noProof="0" err="1">
                <a:ln>
                  <a:noFill/>
                </a:ln>
                <a:solidFill>
                  <a:srgbClr val="FFFFFF"/>
                </a:solidFill>
                <a:effectLst/>
                <a:uLnTx/>
                <a:uFillTx/>
                <a:ea typeface="+mn-ea"/>
                <a:cs typeface="Segoe UI" pitchFamily="34" charset="0"/>
              </a:endParaRPr>
            </a:p>
          </p:txBody>
        </p:sp>
        <p:pic>
          <p:nvPicPr>
            <p:cNvPr id="35" name="Graphic 34">
              <a:extLst>
                <a:ext uri="{FF2B5EF4-FFF2-40B4-BE49-F238E27FC236}">
                  <a16:creationId xmlns:a16="http://schemas.microsoft.com/office/drawing/2014/main" id="{36AF7287-DCA3-1562-F280-35CBC992B6F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089203" y="3270316"/>
              <a:ext cx="525073" cy="525070"/>
            </a:xfrm>
            <a:prstGeom prst="rect">
              <a:avLst/>
            </a:prstGeom>
          </p:spPr>
        </p:pic>
      </p:grpSp>
      <p:sp>
        <p:nvSpPr>
          <p:cNvPr id="36" name="!! Microsoft 365 text">
            <a:extLst>
              <a:ext uri="{FF2B5EF4-FFF2-40B4-BE49-F238E27FC236}">
                <a16:creationId xmlns:a16="http://schemas.microsoft.com/office/drawing/2014/main" id="{505A2DC5-4269-38FB-F76B-8EAA971D7C4B}"/>
              </a:ext>
              <a:ext uri="{C183D7F6-B498-43B3-948B-1728B52AA6E4}">
                <adec:decorative xmlns:adec="http://schemas.microsoft.com/office/drawing/2017/decorative" val="0"/>
              </a:ext>
            </a:extLst>
          </p:cNvPr>
          <p:cNvSpPr txBox="1"/>
          <p:nvPr/>
        </p:nvSpPr>
        <p:spPr>
          <a:xfrm>
            <a:off x="6153459" y="2940102"/>
            <a:ext cx="2007737" cy="738664"/>
          </a:xfrm>
          <a:prstGeom prst="rect">
            <a:avLst/>
          </a:prstGeom>
          <a:noFill/>
          <a:effectLst/>
        </p:spPr>
        <p:txBody>
          <a:bodyPr wrap="square" lIns="0" tIns="0" rIns="0" bIns="0" rtlCol="0" anchor="t" anchorCtr="0">
            <a:spAutoFit/>
          </a:bodyPr>
          <a:lstStyle/>
          <a:p>
            <a:pPr marL="0" marR="0" lvl="0" indent="0" algn="l" defTabSz="878527" rtl="0" eaLnBrk="1" fontAlgn="auto" latinLnBrk="0" hangingPunct="1">
              <a:lnSpc>
                <a:spcPct val="100000"/>
              </a:lnSpc>
              <a:spcBef>
                <a:spcPts val="0"/>
              </a:spcBef>
              <a:spcAft>
                <a:spcPts val="565"/>
              </a:spcAft>
              <a:buClrTx/>
              <a:buSzTx/>
              <a:buFontTx/>
              <a:buNone/>
              <a:tabLst/>
              <a:defRPr/>
            </a:pPr>
            <a:r>
              <a:rPr kumimoji="0" lang="en-US" sz="1600" b="0" i="0" u="none" strike="noStrike" kern="0" cap="none" spc="0" normalizeH="0" baseline="0" noProof="0">
                <a:ln>
                  <a:noFill/>
                </a:ln>
                <a:solidFill>
                  <a:schemeClr val="bg1"/>
                </a:solidFill>
                <a:effectLst/>
                <a:uLnTx/>
                <a:uFillTx/>
                <a:ea typeface="+mn-ea"/>
                <a:cs typeface="+mn-cs"/>
              </a:rPr>
              <a:t>For data consumers, data engineers, data officers</a:t>
            </a:r>
          </a:p>
        </p:txBody>
      </p:sp>
      <p:sp>
        <p:nvSpPr>
          <p:cNvPr id="37" name="TextBox 36">
            <a:extLst>
              <a:ext uri="{FF2B5EF4-FFF2-40B4-BE49-F238E27FC236}">
                <a16:creationId xmlns:a16="http://schemas.microsoft.com/office/drawing/2014/main" id="{66822ECB-2C59-3701-A070-27B5F9B1DC07}"/>
              </a:ext>
            </a:extLst>
          </p:cNvPr>
          <p:cNvSpPr txBox="1">
            <a:spLocks/>
          </p:cNvSpPr>
          <p:nvPr/>
        </p:nvSpPr>
        <p:spPr>
          <a:xfrm>
            <a:off x="8629532" y="2906246"/>
            <a:ext cx="2364689" cy="732508"/>
          </a:xfrm>
          <a:prstGeom prst="rect">
            <a:avLst/>
          </a:prstGeom>
          <a:noFill/>
        </p:spPr>
        <p:style>
          <a:lnRef idx="0">
            <a:scrgbClr r="0" g="0" b="0"/>
          </a:lnRef>
          <a:fillRef idx="0">
            <a:scrgbClr r="0" g="0" b="0"/>
          </a:fillRef>
          <a:effectRef idx="0">
            <a:scrgbClr r="0" g="0" b="0"/>
          </a:effectRef>
          <a:fontRef idx="major"/>
        </p:style>
        <p:txBody>
          <a:bodyPr wrap="square" lIns="0" tIns="0" rIns="0" bIns="0" rtlCol="0" anchor="ctr">
            <a:spAutoFit/>
          </a:bodyPr>
          <a:lstStyle/>
          <a:p>
            <a:pPr marL="0" marR="0" lvl="0" indent="0" algn="l" defTabSz="914192" rtl="0" eaLnBrk="1" fontAlgn="auto" latinLnBrk="0" hangingPunct="1">
              <a:lnSpc>
                <a:spcPct val="100000"/>
              </a:lnSpc>
              <a:spcBef>
                <a:spcPct val="20000"/>
              </a:spcBef>
              <a:spcAft>
                <a:spcPts val="0"/>
              </a:spcAft>
              <a:buClrTx/>
              <a:buSzPct val="90000"/>
              <a:buFontTx/>
              <a:buNone/>
              <a:tabLst/>
              <a:defRPr/>
            </a:pPr>
            <a:r>
              <a:rPr kumimoji="0" lang="en-US" sz="1400" b="0" i="0" u="none" strike="noStrike" kern="0" cap="none" spc="0" normalizeH="0" baseline="0" noProof="0">
                <a:ln>
                  <a:noFill/>
                </a:ln>
                <a:solidFill>
                  <a:schemeClr val="bg1"/>
                </a:solidFill>
                <a:effectLst/>
                <a:uLnTx/>
                <a:uFillTx/>
                <a:latin typeface="+mn-lt"/>
                <a:ea typeface="+mj-ea"/>
              </a:rPr>
              <a:t>Data Map</a:t>
            </a:r>
          </a:p>
          <a:p>
            <a:pPr marL="0" marR="0" lvl="0" indent="0" algn="l" defTabSz="914192" rtl="0" eaLnBrk="1" fontAlgn="auto" latinLnBrk="0" hangingPunct="1">
              <a:lnSpc>
                <a:spcPct val="100000"/>
              </a:lnSpc>
              <a:spcBef>
                <a:spcPct val="20000"/>
              </a:spcBef>
              <a:spcAft>
                <a:spcPts val="0"/>
              </a:spcAft>
              <a:buClrTx/>
              <a:buSzPct val="90000"/>
              <a:buFontTx/>
              <a:buNone/>
              <a:tabLst/>
              <a:defRPr/>
            </a:pPr>
            <a:r>
              <a:rPr kumimoji="0" lang="en-US" sz="1400" b="0" i="0" u="none" strike="noStrike" kern="0" cap="none" spc="0" normalizeH="0" baseline="0" noProof="0">
                <a:ln>
                  <a:noFill/>
                </a:ln>
                <a:solidFill>
                  <a:schemeClr val="bg1"/>
                </a:solidFill>
                <a:effectLst/>
                <a:uLnTx/>
                <a:uFillTx/>
                <a:latin typeface="+mn-lt"/>
                <a:ea typeface="+mj-ea"/>
              </a:rPr>
              <a:t>Data Catalog</a:t>
            </a:r>
            <a:endParaRPr kumimoji="0" lang="en-US" sz="1400" b="0" i="0" u="none" strike="noStrike" kern="0" cap="none" spc="0" normalizeH="0" baseline="0" noProof="0">
              <a:ln>
                <a:noFill/>
              </a:ln>
              <a:solidFill>
                <a:schemeClr val="bg1"/>
              </a:solidFill>
              <a:effectLst/>
              <a:uLnTx/>
              <a:uFillTx/>
              <a:latin typeface="+mn-lt"/>
              <a:ea typeface="+mj-ea"/>
              <a:cs typeface="Segoe UI"/>
            </a:endParaRPr>
          </a:p>
          <a:p>
            <a:pPr marL="0" marR="0" lvl="0" indent="0" algn="l" defTabSz="914192" rtl="0" eaLnBrk="1" fontAlgn="auto" latinLnBrk="0" hangingPunct="1">
              <a:lnSpc>
                <a:spcPct val="100000"/>
              </a:lnSpc>
              <a:spcBef>
                <a:spcPct val="20000"/>
              </a:spcBef>
              <a:spcAft>
                <a:spcPts val="0"/>
              </a:spcAft>
              <a:buClrTx/>
              <a:buSzPct val="90000"/>
              <a:buFontTx/>
              <a:buNone/>
              <a:tabLst/>
              <a:defRPr/>
            </a:pPr>
            <a:r>
              <a:rPr kumimoji="0" lang="en-US" sz="1400" b="0" i="0" u="none" strike="noStrike" kern="0" cap="none" spc="0" normalizeH="0" baseline="0" noProof="0">
                <a:ln>
                  <a:noFill/>
                </a:ln>
                <a:solidFill>
                  <a:schemeClr val="bg1"/>
                </a:solidFill>
                <a:effectLst/>
                <a:uLnTx/>
                <a:uFillTx/>
                <a:latin typeface="+mn-lt"/>
                <a:ea typeface="+mj-ea"/>
              </a:rPr>
              <a:t>Data Estate Insights</a:t>
            </a:r>
            <a:endParaRPr kumimoji="0" lang="en-US" sz="1400" b="0" i="0" u="none" strike="noStrike" kern="0" cap="none" spc="0" normalizeH="0" baseline="0" noProof="0">
              <a:ln>
                <a:noFill/>
              </a:ln>
              <a:solidFill>
                <a:schemeClr val="bg1"/>
              </a:solidFill>
              <a:effectLst/>
              <a:uLnTx/>
              <a:uFillTx/>
              <a:latin typeface="+mn-lt"/>
              <a:ea typeface="+mj-ea"/>
              <a:cs typeface="Segoe UI"/>
            </a:endParaRPr>
          </a:p>
        </p:txBody>
      </p:sp>
      <p:sp>
        <p:nvSpPr>
          <p:cNvPr id="38" name="!! SIEM">
            <a:extLst>
              <a:ext uri="{FF2B5EF4-FFF2-40B4-BE49-F238E27FC236}">
                <a16:creationId xmlns:a16="http://schemas.microsoft.com/office/drawing/2014/main" id="{6F5ABC50-99A8-A78E-6737-AF79B10733A6}"/>
              </a:ext>
              <a:ext uri="{C183D7F6-B498-43B3-948B-1728B52AA6E4}">
                <adec:decorative xmlns:adec="http://schemas.microsoft.com/office/drawing/2017/decorative" val="0"/>
              </a:ext>
            </a:extLst>
          </p:cNvPr>
          <p:cNvSpPr/>
          <p:nvPr/>
        </p:nvSpPr>
        <p:spPr bwMode="auto">
          <a:xfrm>
            <a:off x="2807098" y="4435169"/>
            <a:ext cx="1820828" cy="615553"/>
          </a:xfrm>
          <a:prstGeom prst="rect">
            <a:avLst/>
          </a:prstGeom>
          <a:noFill/>
        </p:spPr>
        <p:txBody>
          <a:bodyPr wrap="square" lIns="0" tIns="0" rIns="0" bIns="0" anchor="ctr" anchorCtr="0">
            <a:spAutoFit/>
          </a:bodyPr>
          <a:lstStyle/>
          <a:p>
            <a:pPr marL="0" marR="0" lvl="0" indent="0" algn="l" defTabSz="87852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w="3175">
                  <a:noFill/>
                </a:ln>
                <a:solidFill>
                  <a:schemeClr val="accent1">
                    <a:lumMod val="75000"/>
                  </a:schemeClr>
                </a:solidFill>
                <a:effectLst/>
                <a:uLnTx/>
                <a:uFillTx/>
                <a:cs typeface="Segoe Sans Display Semibold" pitchFamily="2" charset="0"/>
              </a:rPr>
              <a:t>Risk &amp; Compliance</a:t>
            </a:r>
          </a:p>
        </p:txBody>
      </p:sp>
      <p:grpSp>
        <p:nvGrpSpPr>
          <p:cNvPr id="39" name="Group 38" descr="An illustration of a shield with a gauge in front of it.">
            <a:extLst>
              <a:ext uri="{FF2B5EF4-FFF2-40B4-BE49-F238E27FC236}">
                <a16:creationId xmlns:a16="http://schemas.microsoft.com/office/drawing/2014/main" id="{1B949283-B5D1-4BD5-46E3-67E76A869468}"/>
              </a:ext>
              <a:ext uri="{C183D7F6-B498-43B3-948B-1728B52AA6E4}">
                <adec:decorative xmlns:adec="http://schemas.microsoft.com/office/drawing/2017/decorative" val="0"/>
              </a:ext>
            </a:extLst>
          </p:cNvPr>
          <p:cNvGrpSpPr/>
          <p:nvPr/>
        </p:nvGrpSpPr>
        <p:grpSpPr>
          <a:xfrm>
            <a:off x="4908028" y="4298492"/>
            <a:ext cx="887423" cy="888907"/>
            <a:chOff x="4908028" y="4600392"/>
            <a:chExt cx="887423" cy="888907"/>
          </a:xfrm>
        </p:grpSpPr>
        <p:sp>
          <p:nvSpPr>
            <p:cNvPr id="40" name="Oval 39">
              <a:extLst>
                <a:ext uri="{FF2B5EF4-FFF2-40B4-BE49-F238E27FC236}">
                  <a16:creationId xmlns:a16="http://schemas.microsoft.com/office/drawing/2014/main" id="{F2FDD300-6192-83B5-7020-EC3B86423C7F}"/>
                </a:ext>
              </a:extLst>
            </p:cNvPr>
            <p:cNvSpPr/>
            <p:nvPr/>
          </p:nvSpPr>
          <p:spPr bwMode="auto">
            <a:xfrm>
              <a:off x="4908028" y="4600392"/>
              <a:ext cx="887423" cy="888907"/>
            </a:xfrm>
            <a:prstGeom prst="ellipse">
              <a:avLst/>
            </a:prstGeom>
            <a:solidFill>
              <a:srgbClr val="FCFCFC"/>
            </a:solidFill>
            <a:ln w="63500">
              <a:solidFill>
                <a:schemeClr val="accent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4800" b="0" i="0" u="none" strike="noStrike" kern="1200" cap="none" spc="0" normalizeH="0" baseline="0" noProof="0" err="1">
                <a:ln>
                  <a:noFill/>
                </a:ln>
                <a:solidFill>
                  <a:srgbClr val="FFFFFF"/>
                </a:solidFill>
                <a:effectLst/>
                <a:uLnTx/>
                <a:uFillTx/>
                <a:ea typeface="+mn-ea"/>
                <a:cs typeface="Segoe UI" pitchFamily="34" charset="0"/>
              </a:endParaRPr>
            </a:p>
          </p:txBody>
        </p:sp>
        <p:pic>
          <p:nvPicPr>
            <p:cNvPr id="41" name="Graphic 40">
              <a:extLst>
                <a:ext uri="{FF2B5EF4-FFF2-40B4-BE49-F238E27FC236}">
                  <a16:creationId xmlns:a16="http://schemas.microsoft.com/office/drawing/2014/main" id="{1E79993B-FC20-D7CD-21D3-A2FF1B56B18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047199" y="4740305"/>
              <a:ext cx="609081" cy="609081"/>
            </a:xfrm>
            <a:prstGeom prst="rect">
              <a:avLst/>
            </a:prstGeom>
          </p:spPr>
        </p:pic>
      </p:grpSp>
      <p:sp>
        <p:nvSpPr>
          <p:cNvPr id="42" name="TextBox 41">
            <a:extLst>
              <a:ext uri="{FF2B5EF4-FFF2-40B4-BE49-F238E27FC236}">
                <a16:creationId xmlns:a16="http://schemas.microsoft.com/office/drawing/2014/main" id="{3C8AB3DE-D904-E58B-4726-0939A6708468}"/>
              </a:ext>
              <a:ext uri="{C183D7F6-B498-43B3-948B-1728B52AA6E4}">
                <adec:decorative xmlns:adec="http://schemas.microsoft.com/office/drawing/2017/decorative" val="0"/>
              </a:ext>
            </a:extLst>
          </p:cNvPr>
          <p:cNvSpPr txBox="1"/>
          <p:nvPr/>
        </p:nvSpPr>
        <p:spPr>
          <a:xfrm>
            <a:off x="6153459" y="4549047"/>
            <a:ext cx="2007737" cy="492443"/>
          </a:xfrm>
          <a:prstGeom prst="rect">
            <a:avLst/>
          </a:prstGeom>
          <a:noFill/>
        </p:spPr>
        <p:txBody>
          <a:bodyPr wrap="square" lIns="0" tIns="0" rIns="0" bIns="0" rtlCol="0" anchor="t">
            <a:spAutoFit/>
          </a:bodyPr>
          <a:lstStyle>
            <a:defPPr>
              <a:defRPr lang="en-US"/>
            </a:defPPr>
            <a:lvl1pPr marR="0" lvl="0" indent="0" algn="ctr" defTabSz="878696" fontAlgn="auto">
              <a:lnSpc>
                <a:spcPct val="90000"/>
              </a:lnSpc>
              <a:spcBef>
                <a:spcPts val="0"/>
              </a:spcBef>
              <a:spcAft>
                <a:spcPts val="565"/>
              </a:spcAft>
              <a:buClrTx/>
              <a:buSzTx/>
              <a:buFontTx/>
              <a:buNone/>
              <a:tabLst/>
              <a:defRPr kumimoji="0" sz="1600" b="1" i="0" u="none" strike="noStrike" cap="none" spc="0" normalizeH="0" baseline="0">
                <a:ln>
                  <a:noFill/>
                </a:ln>
                <a:solidFill>
                  <a:srgbClr val="333333"/>
                </a:solidFill>
                <a:effectLst/>
                <a:uLnTx/>
                <a:uFillTx/>
                <a:latin typeface="Segoe UI"/>
              </a:defRPr>
            </a:lvl1pPr>
          </a:lstStyle>
          <a:p>
            <a:pPr marL="0" marR="0" lvl="0" indent="0" algn="l" defTabSz="878527" rtl="0" eaLnBrk="1" fontAlgn="auto" latinLnBrk="0" hangingPunct="1">
              <a:lnSpc>
                <a:spcPct val="100000"/>
              </a:lnSpc>
              <a:spcBef>
                <a:spcPts val="0"/>
              </a:spcBef>
              <a:spcAft>
                <a:spcPts val="565"/>
              </a:spcAft>
              <a:buClrTx/>
              <a:buSzTx/>
              <a:buFontTx/>
              <a:buNone/>
              <a:tabLst/>
              <a:defRPr/>
            </a:pPr>
            <a:r>
              <a:rPr kumimoji="0" lang="en-US" sz="1600" b="0" i="0" u="none" strike="noStrike" kern="0" cap="none" spc="0" normalizeH="0" baseline="0" noProof="0">
                <a:ln>
                  <a:noFill/>
                </a:ln>
                <a:solidFill>
                  <a:schemeClr val="bg1"/>
                </a:solidFill>
                <a:effectLst/>
                <a:uLnTx/>
                <a:uFillTx/>
                <a:latin typeface="+mn-lt"/>
                <a:ea typeface="+mn-ea"/>
                <a:cs typeface="+mn-cs"/>
              </a:rPr>
              <a:t>For risk, compliance, and legal teams</a:t>
            </a:r>
          </a:p>
        </p:txBody>
      </p:sp>
      <p:sp>
        <p:nvSpPr>
          <p:cNvPr id="43" name="TextBox 42">
            <a:extLst>
              <a:ext uri="{FF2B5EF4-FFF2-40B4-BE49-F238E27FC236}">
                <a16:creationId xmlns:a16="http://schemas.microsoft.com/office/drawing/2014/main" id="{D7CEDC2F-DBB4-4263-A2CF-5C1D1D855CCC}"/>
              </a:ext>
            </a:extLst>
          </p:cNvPr>
          <p:cNvSpPr txBox="1">
            <a:spLocks/>
          </p:cNvSpPr>
          <p:nvPr/>
        </p:nvSpPr>
        <p:spPr>
          <a:xfrm>
            <a:off x="8629532" y="4358225"/>
            <a:ext cx="2364689" cy="824841"/>
          </a:xfrm>
          <a:prstGeom prst="rect">
            <a:avLst/>
          </a:prstGeom>
          <a:noFill/>
        </p:spPr>
        <p:style>
          <a:lnRef idx="0">
            <a:scrgbClr r="0" g="0" b="0"/>
          </a:lnRef>
          <a:fillRef idx="0">
            <a:scrgbClr r="0" g="0" b="0"/>
          </a:fillRef>
          <a:effectRef idx="0">
            <a:scrgbClr r="0" g="0" b="0"/>
          </a:effectRef>
          <a:fontRef idx="major"/>
        </p:style>
        <p:txBody>
          <a:bodyPr wrap="square" lIns="0" rIns="0" rtlCol="0" anchor="ctr">
            <a:spAutoFit/>
          </a:bodyPr>
          <a:lstStyle/>
          <a:p>
            <a:pPr marL="0" marR="0" lvl="0" indent="0" algn="l" defTabSz="914192" rtl="0" eaLnBrk="1" fontAlgn="auto" latinLnBrk="0" hangingPunct="1">
              <a:lnSpc>
                <a:spcPct val="100000"/>
              </a:lnSpc>
              <a:spcBef>
                <a:spcPct val="20000"/>
              </a:spcBef>
              <a:spcAft>
                <a:spcPts val="0"/>
              </a:spcAft>
              <a:buClrTx/>
              <a:buSzPct val="90000"/>
              <a:buFontTx/>
              <a:buNone/>
              <a:tabLst/>
              <a:defRPr/>
            </a:pPr>
            <a:r>
              <a:rPr kumimoji="0" lang="en-US" sz="1400" b="0" i="0" u="none" strike="noStrike" kern="0" cap="none" spc="0" normalizeH="0" baseline="0" noProof="0">
                <a:ln>
                  <a:noFill/>
                </a:ln>
                <a:solidFill>
                  <a:schemeClr val="bg1"/>
                </a:solidFill>
                <a:effectLst/>
                <a:uLnTx/>
                <a:uFillTx/>
                <a:latin typeface="+mn-lt"/>
                <a:ea typeface="+mj-ea"/>
                <a:cs typeface="+mj-cs"/>
              </a:rPr>
              <a:t>Data Lifecycle Management</a:t>
            </a:r>
          </a:p>
          <a:p>
            <a:pPr marL="0" marR="0" lvl="0" indent="0" algn="l" defTabSz="914192" rtl="0" eaLnBrk="1" fontAlgn="auto" latinLnBrk="0" hangingPunct="1">
              <a:lnSpc>
                <a:spcPct val="100000"/>
              </a:lnSpc>
              <a:spcBef>
                <a:spcPct val="20000"/>
              </a:spcBef>
              <a:spcAft>
                <a:spcPts val="0"/>
              </a:spcAft>
              <a:buClrTx/>
              <a:buSzPct val="90000"/>
              <a:buFontTx/>
              <a:buNone/>
              <a:tabLst/>
              <a:defRPr/>
            </a:pPr>
            <a:r>
              <a:rPr kumimoji="0" lang="en-US" sz="1400" b="0" i="0" u="none" strike="noStrike" kern="0" cap="none" spc="0" normalizeH="0" baseline="0" noProof="0">
                <a:ln>
                  <a:noFill/>
                </a:ln>
                <a:solidFill>
                  <a:schemeClr val="bg1"/>
                </a:solidFill>
                <a:effectLst/>
                <a:uLnTx/>
                <a:uFillTx/>
                <a:latin typeface="+mn-lt"/>
                <a:ea typeface="+mj-ea"/>
                <a:cs typeface="+mj-cs"/>
              </a:rPr>
              <a:t>eDiscovery &amp; Audit</a:t>
            </a:r>
          </a:p>
          <a:p>
            <a:pPr marL="0" marR="0" lvl="0" indent="0" algn="l" defTabSz="914192" rtl="0" eaLnBrk="1" fontAlgn="auto" latinLnBrk="0" hangingPunct="1">
              <a:lnSpc>
                <a:spcPct val="100000"/>
              </a:lnSpc>
              <a:spcBef>
                <a:spcPct val="20000"/>
              </a:spcBef>
              <a:spcAft>
                <a:spcPts val="0"/>
              </a:spcAft>
              <a:buClrTx/>
              <a:buSzPct val="90000"/>
              <a:buFontTx/>
              <a:buNone/>
              <a:tabLst/>
              <a:defRPr/>
            </a:pPr>
            <a:r>
              <a:rPr kumimoji="0" lang="en-US" sz="1400" b="0" i="0" u="none" strike="noStrike" kern="0" cap="none" spc="0" normalizeH="0" baseline="0" noProof="0">
                <a:ln>
                  <a:noFill/>
                </a:ln>
                <a:solidFill>
                  <a:schemeClr val="bg1"/>
                </a:solidFill>
                <a:effectLst/>
                <a:uLnTx/>
                <a:uFillTx/>
                <a:latin typeface="+mn-lt"/>
                <a:ea typeface="+mj-ea"/>
                <a:cs typeface="+mj-cs"/>
              </a:rPr>
              <a:t>Communication Compliance</a:t>
            </a:r>
          </a:p>
        </p:txBody>
      </p:sp>
      <p:grpSp>
        <p:nvGrpSpPr>
          <p:cNvPr id="44" name="Group 43" descr="Icon of a cloud and server">
            <a:extLst>
              <a:ext uri="{FF2B5EF4-FFF2-40B4-BE49-F238E27FC236}">
                <a16:creationId xmlns:a16="http://schemas.microsoft.com/office/drawing/2014/main" id="{C8B983B4-4E5B-0B0A-995D-FE004AA49F09}"/>
              </a:ext>
            </a:extLst>
          </p:cNvPr>
          <p:cNvGrpSpPr/>
          <p:nvPr/>
        </p:nvGrpSpPr>
        <p:grpSpPr>
          <a:xfrm>
            <a:off x="671134" y="5638381"/>
            <a:ext cx="365760" cy="365760"/>
            <a:chOff x="671134" y="5925767"/>
            <a:chExt cx="365760" cy="365760"/>
          </a:xfrm>
        </p:grpSpPr>
        <p:grpSp>
          <p:nvGrpSpPr>
            <p:cNvPr id="45" name="Group 44">
              <a:extLst>
                <a:ext uri="{FF2B5EF4-FFF2-40B4-BE49-F238E27FC236}">
                  <a16:creationId xmlns:a16="http://schemas.microsoft.com/office/drawing/2014/main" id="{7CCE7183-C2A8-0D50-9BE3-CC3F68B69730}"/>
                </a:ext>
              </a:extLst>
            </p:cNvPr>
            <p:cNvGrpSpPr>
              <a:grpSpLocks/>
            </p:cNvGrpSpPr>
            <p:nvPr/>
          </p:nvGrpSpPr>
          <p:grpSpPr>
            <a:xfrm>
              <a:off x="671134" y="5925767"/>
              <a:ext cx="365760" cy="365760"/>
              <a:chOff x="5925032" y="-357423"/>
              <a:chExt cx="574860" cy="574860"/>
            </a:xfrm>
          </p:grpSpPr>
          <p:sp>
            <p:nvSpPr>
              <p:cNvPr id="51" name="Oval 50">
                <a:extLst>
                  <a:ext uri="{FF2B5EF4-FFF2-40B4-BE49-F238E27FC236}">
                    <a16:creationId xmlns:a16="http://schemas.microsoft.com/office/drawing/2014/main" id="{1B70053F-DAE1-FF46-DCE7-13FF585DEF80}"/>
                  </a:ext>
                </a:extLst>
              </p:cNvPr>
              <p:cNvSpPr/>
              <p:nvPr/>
            </p:nvSpPr>
            <p:spPr>
              <a:xfrm>
                <a:off x="5925032" y="-357423"/>
                <a:ext cx="574860" cy="574860"/>
              </a:xfrm>
              <a:prstGeom prst="ellipse">
                <a:avLst/>
              </a:prstGeom>
              <a:gradFill>
                <a:gsLst>
                  <a:gs pos="80712">
                    <a:srgbClr val="7A75C1"/>
                  </a:gs>
                  <a:gs pos="18000">
                    <a:schemeClr val="bg2"/>
                  </a:gs>
                  <a:gs pos="96000">
                    <a:schemeClr val="accent3"/>
                  </a:gs>
                </a:gsLst>
                <a:lin ang="2700000" scaled="1"/>
              </a:gradFill>
              <a:ln>
                <a:noFill/>
              </a:ln>
              <a:effectLst>
                <a:outerShdw blurRad="101600" dist="50800" dir="2700000" algn="tl" rotWithShape="0">
                  <a:schemeClr val="bg1">
                    <a:lumMod val="50000"/>
                    <a:lumOff val="50000"/>
                    <a:alpha val="2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32472" fontAlgn="base">
                  <a:spcBef>
                    <a:spcPct val="0"/>
                  </a:spcBef>
                </a:pPr>
                <a:endParaRPr lang="en-IN" sz="1100">
                  <a:solidFill>
                    <a:schemeClr val="tx1"/>
                  </a:solidFill>
                  <a:cs typeface="Segoe Sans Display Semibold" pitchFamily="2" charset="0"/>
                </a:endParaRPr>
              </a:p>
            </p:txBody>
          </p:sp>
          <p:sp>
            <p:nvSpPr>
              <p:cNvPr id="52" name="Oval 51">
                <a:extLst>
                  <a:ext uri="{FF2B5EF4-FFF2-40B4-BE49-F238E27FC236}">
                    <a16:creationId xmlns:a16="http://schemas.microsoft.com/office/drawing/2014/main" id="{32EE1A45-4AB8-DC33-F5AF-F605D8B8F6A5}"/>
                  </a:ext>
                </a:extLst>
              </p:cNvPr>
              <p:cNvSpPr/>
              <p:nvPr/>
            </p:nvSpPr>
            <p:spPr>
              <a:xfrm>
                <a:off x="5959377" y="-323078"/>
                <a:ext cx="506171" cy="506171"/>
              </a:xfrm>
              <a:prstGeom prst="ellipse">
                <a:avLst/>
              </a:prstGeom>
              <a:solidFill>
                <a:srgbClr val="FFFFFF"/>
              </a:solidFill>
              <a:ln>
                <a:noFill/>
              </a:ln>
              <a:effectLst>
                <a:outerShdw blurRad="101600" dist="50800" dir="2700000" algn="tl" rotWithShape="0">
                  <a:schemeClr val="bg1">
                    <a:lumMod val="50000"/>
                    <a:lumOff val="50000"/>
                    <a:alpha val="2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32472" fontAlgn="base">
                  <a:spcBef>
                    <a:spcPct val="0"/>
                  </a:spcBef>
                </a:pPr>
                <a:endParaRPr lang="en-IN" sz="2000" b="1">
                  <a:solidFill>
                    <a:schemeClr val="tx1"/>
                  </a:solidFill>
                  <a:cs typeface="Segoe Sans Display Semibold" pitchFamily="2" charset="0"/>
                </a:endParaRPr>
              </a:p>
            </p:txBody>
          </p:sp>
        </p:grpSp>
        <p:grpSp>
          <p:nvGrpSpPr>
            <p:cNvPr id="46" name="Group 45">
              <a:extLst>
                <a:ext uri="{FF2B5EF4-FFF2-40B4-BE49-F238E27FC236}">
                  <a16:creationId xmlns:a16="http://schemas.microsoft.com/office/drawing/2014/main" id="{8EFDC763-815B-9F09-3C9F-12B982FCB200}"/>
                </a:ext>
              </a:extLst>
            </p:cNvPr>
            <p:cNvGrpSpPr/>
            <p:nvPr/>
          </p:nvGrpSpPr>
          <p:grpSpPr>
            <a:xfrm>
              <a:off x="714756" y="5972334"/>
              <a:ext cx="302328" cy="272626"/>
              <a:chOff x="773211" y="1873149"/>
              <a:chExt cx="302328" cy="272626"/>
            </a:xfrm>
          </p:grpSpPr>
          <p:pic>
            <p:nvPicPr>
              <p:cNvPr id="47" name="Graphic 46">
                <a:extLst>
                  <a:ext uri="{FF2B5EF4-FFF2-40B4-BE49-F238E27FC236}">
                    <a16:creationId xmlns:a16="http://schemas.microsoft.com/office/drawing/2014/main" id="{86350A1C-CA35-668A-C788-FFA62388D16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46939" y="1873149"/>
                <a:ext cx="228600" cy="228600"/>
              </a:xfrm>
              <a:prstGeom prst="rect">
                <a:avLst/>
              </a:prstGeom>
            </p:spPr>
          </p:pic>
          <p:grpSp>
            <p:nvGrpSpPr>
              <p:cNvPr id="48" name="Group 47">
                <a:extLst>
                  <a:ext uri="{FF2B5EF4-FFF2-40B4-BE49-F238E27FC236}">
                    <a16:creationId xmlns:a16="http://schemas.microsoft.com/office/drawing/2014/main" id="{323069CA-54A6-1D6C-2D2D-42A7EEEF696B}"/>
                  </a:ext>
                </a:extLst>
              </p:cNvPr>
              <p:cNvGrpSpPr/>
              <p:nvPr/>
            </p:nvGrpSpPr>
            <p:grpSpPr>
              <a:xfrm>
                <a:off x="773211" y="1917175"/>
                <a:ext cx="228600" cy="228600"/>
                <a:chOff x="-114300" y="1644549"/>
                <a:chExt cx="228600" cy="228600"/>
              </a:xfrm>
            </p:grpSpPr>
            <p:pic>
              <p:nvPicPr>
                <p:cNvPr id="49" name="Graphic 48">
                  <a:extLst>
                    <a:ext uri="{FF2B5EF4-FFF2-40B4-BE49-F238E27FC236}">
                      <a16:creationId xmlns:a16="http://schemas.microsoft.com/office/drawing/2014/main" id="{6958E8A8-6816-BC1E-5339-4CB4EBFCF4BA}"/>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14300" y="1644549"/>
                  <a:ext cx="228600" cy="228600"/>
                </a:xfrm>
                <a:prstGeom prst="rect">
                  <a:avLst/>
                </a:prstGeom>
              </p:spPr>
            </p:pic>
            <p:pic>
              <p:nvPicPr>
                <p:cNvPr id="50" name="Graphic 49">
                  <a:extLst>
                    <a:ext uri="{FF2B5EF4-FFF2-40B4-BE49-F238E27FC236}">
                      <a16:creationId xmlns:a16="http://schemas.microsoft.com/office/drawing/2014/main" id="{E0EE5D97-ACB9-7A99-B1DF-CCD186559566}"/>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14300" y="1644549"/>
                  <a:ext cx="228600" cy="228600"/>
                </a:xfrm>
                <a:prstGeom prst="rect">
                  <a:avLst/>
                </a:prstGeom>
              </p:spPr>
            </p:pic>
          </p:grpSp>
        </p:grpSp>
      </p:grpSp>
      <p:sp>
        <p:nvSpPr>
          <p:cNvPr id="53" name="TextBox 1044, chunk 8">
            <a:extLst>
              <a:ext uri="{FF2B5EF4-FFF2-40B4-BE49-F238E27FC236}">
                <a16:creationId xmlns:a16="http://schemas.microsoft.com/office/drawing/2014/main" id="{46961269-718B-3855-413C-011210E9C01D}"/>
              </a:ext>
            </a:extLst>
          </p:cNvPr>
          <p:cNvSpPr txBox="1"/>
          <p:nvPr/>
        </p:nvSpPr>
        <p:spPr>
          <a:xfrm>
            <a:off x="1196437" y="5713539"/>
            <a:ext cx="2634310" cy="215444"/>
          </a:xfrm>
          <a:prstGeom prst="rect">
            <a:avLst/>
          </a:prstGeom>
          <a:noFill/>
        </p:spPr>
        <p:txBody>
          <a:bodyPr wrap="square" lIns="0" tIns="0" rIns="0" bIns="0" numCol="1" anchor="ctr">
            <a:spAutoFit/>
          </a:bodyPr>
          <a:lstStyle>
            <a:defPPr>
              <a:defRPr lang="en-US"/>
            </a:defPPr>
            <a:lvl1pPr>
              <a:defRPr sz="1400">
                <a:latin typeface="+mj-lt"/>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b="0" i="0" u="none" strike="noStrike" kern="1200" cap="none" spc="0" normalizeH="0" baseline="0" noProof="0">
                <a:ln>
                  <a:noFill/>
                </a:ln>
                <a:solidFill>
                  <a:schemeClr val="bg1"/>
                </a:solidFill>
                <a:effectLst/>
                <a:uLnTx/>
                <a:uFillTx/>
                <a:latin typeface="+mn-lt"/>
                <a:cs typeface="Segoe Sans Display Semibold" pitchFamily="2" charset="0"/>
              </a:rPr>
              <a:t>On-prem and multi-cloud</a:t>
            </a:r>
          </a:p>
        </p:txBody>
      </p:sp>
      <p:grpSp>
        <p:nvGrpSpPr>
          <p:cNvPr id="54" name="Group 53" descr="Icon of a document">
            <a:extLst>
              <a:ext uri="{FF2B5EF4-FFF2-40B4-BE49-F238E27FC236}">
                <a16:creationId xmlns:a16="http://schemas.microsoft.com/office/drawing/2014/main" id="{817E3772-DB79-8DF7-C0C9-AD4EED43D92A}"/>
              </a:ext>
            </a:extLst>
          </p:cNvPr>
          <p:cNvGrpSpPr/>
          <p:nvPr/>
        </p:nvGrpSpPr>
        <p:grpSpPr>
          <a:xfrm>
            <a:off x="4190779" y="5638381"/>
            <a:ext cx="365760" cy="365760"/>
            <a:chOff x="4190779" y="5925767"/>
            <a:chExt cx="365760" cy="365760"/>
          </a:xfrm>
        </p:grpSpPr>
        <p:grpSp>
          <p:nvGrpSpPr>
            <p:cNvPr id="55" name="Group 54">
              <a:extLst>
                <a:ext uri="{FF2B5EF4-FFF2-40B4-BE49-F238E27FC236}">
                  <a16:creationId xmlns:a16="http://schemas.microsoft.com/office/drawing/2014/main" id="{CDFDE13A-BD8B-6A83-61B6-FFBC3C9608A0}"/>
                </a:ext>
              </a:extLst>
            </p:cNvPr>
            <p:cNvGrpSpPr>
              <a:grpSpLocks/>
            </p:cNvGrpSpPr>
            <p:nvPr/>
          </p:nvGrpSpPr>
          <p:grpSpPr>
            <a:xfrm>
              <a:off x="4190779" y="5925767"/>
              <a:ext cx="365760" cy="365760"/>
              <a:chOff x="5925032" y="-357423"/>
              <a:chExt cx="574860" cy="574860"/>
            </a:xfrm>
          </p:grpSpPr>
          <p:sp>
            <p:nvSpPr>
              <p:cNvPr id="57" name="Oval 56">
                <a:extLst>
                  <a:ext uri="{FF2B5EF4-FFF2-40B4-BE49-F238E27FC236}">
                    <a16:creationId xmlns:a16="http://schemas.microsoft.com/office/drawing/2014/main" id="{29B04483-C4DD-34FC-D45E-8023B55E6A3B}"/>
                  </a:ext>
                </a:extLst>
              </p:cNvPr>
              <p:cNvSpPr/>
              <p:nvPr/>
            </p:nvSpPr>
            <p:spPr>
              <a:xfrm>
                <a:off x="5925032" y="-357423"/>
                <a:ext cx="574860" cy="574860"/>
              </a:xfrm>
              <a:prstGeom prst="ellipse">
                <a:avLst/>
              </a:prstGeom>
              <a:gradFill>
                <a:gsLst>
                  <a:gs pos="80712">
                    <a:srgbClr val="7A75C1"/>
                  </a:gs>
                  <a:gs pos="18000">
                    <a:schemeClr val="bg2"/>
                  </a:gs>
                  <a:gs pos="96000">
                    <a:schemeClr val="accent3"/>
                  </a:gs>
                </a:gsLst>
                <a:lin ang="2700000" scaled="1"/>
              </a:gradFill>
              <a:ln>
                <a:noFill/>
              </a:ln>
              <a:effectLst>
                <a:outerShdw blurRad="101600" dist="50800" dir="2700000" algn="tl" rotWithShape="0">
                  <a:schemeClr val="bg1">
                    <a:lumMod val="50000"/>
                    <a:lumOff val="50000"/>
                    <a:alpha val="2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32472" fontAlgn="base">
                  <a:spcBef>
                    <a:spcPct val="0"/>
                  </a:spcBef>
                </a:pPr>
                <a:endParaRPr lang="en-IN" sz="1100">
                  <a:solidFill>
                    <a:schemeClr val="tx1"/>
                  </a:solidFill>
                  <a:cs typeface="Segoe Sans Display Semibold" pitchFamily="2" charset="0"/>
                </a:endParaRPr>
              </a:p>
            </p:txBody>
          </p:sp>
          <p:sp>
            <p:nvSpPr>
              <p:cNvPr id="58" name="Oval 57">
                <a:extLst>
                  <a:ext uri="{FF2B5EF4-FFF2-40B4-BE49-F238E27FC236}">
                    <a16:creationId xmlns:a16="http://schemas.microsoft.com/office/drawing/2014/main" id="{D18682BF-30DF-965C-B7A3-EC9D5BA4017B}"/>
                  </a:ext>
                </a:extLst>
              </p:cNvPr>
              <p:cNvSpPr/>
              <p:nvPr/>
            </p:nvSpPr>
            <p:spPr>
              <a:xfrm>
                <a:off x="5959377" y="-323078"/>
                <a:ext cx="506171" cy="506171"/>
              </a:xfrm>
              <a:prstGeom prst="ellipse">
                <a:avLst/>
              </a:prstGeom>
              <a:solidFill>
                <a:srgbClr val="FFFFFF"/>
              </a:solidFill>
              <a:ln>
                <a:noFill/>
              </a:ln>
              <a:effectLst>
                <a:outerShdw blurRad="101600" dist="50800" dir="2700000" algn="tl" rotWithShape="0">
                  <a:schemeClr val="bg1">
                    <a:lumMod val="50000"/>
                    <a:lumOff val="50000"/>
                    <a:alpha val="2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32472" fontAlgn="base">
                  <a:spcBef>
                    <a:spcPct val="0"/>
                  </a:spcBef>
                </a:pPr>
                <a:endParaRPr lang="en-IN" sz="2000" b="1">
                  <a:solidFill>
                    <a:schemeClr val="tx1"/>
                  </a:solidFill>
                  <a:cs typeface="Segoe Sans Display Semibold" pitchFamily="2" charset="0"/>
                </a:endParaRPr>
              </a:p>
            </p:txBody>
          </p:sp>
        </p:grpSp>
        <p:pic>
          <p:nvPicPr>
            <p:cNvPr id="56" name="Graphic 55">
              <a:extLst>
                <a:ext uri="{FF2B5EF4-FFF2-40B4-BE49-F238E27FC236}">
                  <a16:creationId xmlns:a16="http://schemas.microsoft.com/office/drawing/2014/main" id="{06584840-F105-3E51-8472-C88DC9DD67F0}"/>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4259359" y="5994347"/>
              <a:ext cx="228600" cy="228600"/>
            </a:xfrm>
            <a:prstGeom prst="rect">
              <a:avLst/>
            </a:prstGeom>
          </p:spPr>
        </p:pic>
      </p:grpSp>
      <p:sp>
        <p:nvSpPr>
          <p:cNvPr id="59" name="TextBox 1044, chunk 8">
            <a:extLst>
              <a:ext uri="{FF2B5EF4-FFF2-40B4-BE49-F238E27FC236}">
                <a16:creationId xmlns:a16="http://schemas.microsoft.com/office/drawing/2014/main" id="{C11BAE89-F426-9277-D052-05AE10C4FFE3}"/>
              </a:ext>
            </a:extLst>
          </p:cNvPr>
          <p:cNvSpPr txBox="1"/>
          <p:nvPr/>
        </p:nvSpPr>
        <p:spPr>
          <a:xfrm>
            <a:off x="4680364" y="5713539"/>
            <a:ext cx="2888946" cy="215444"/>
          </a:xfrm>
          <a:prstGeom prst="rect">
            <a:avLst/>
          </a:prstGeom>
          <a:noFill/>
        </p:spPr>
        <p:txBody>
          <a:bodyPr wrap="square" lIns="0" tIns="0" rIns="0" bIns="0" numCol="1" anchor="ctr">
            <a:spAutoFit/>
          </a:bodyPr>
          <a:lstStyle>
            <a:defPPr>
              <a:defRPr lang="en-US"/>
            </a:defPPr>
            <a:lvl1pPr>
              <a:defRPr sz="1400">
                <a:latin typeface="+mj-lt"/>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b="0" i="0" u="none" strike="noStrike" kern="1200" cap="none" spc="0" normalizeH="0" baseline="0" noProof="0">
                <a:ln>
                  <a:noFill/>
                </a:ln>
                <a:solidFill>
                  <a:schemeClr val="bg1"/>
                </a:solidFill>
                <a:effectLst/>
                <a:uLnTx/>
                <a:uFillTx/>
                <a:latin typeface="+mn-lt"/>
                <a:cs typeface="Segoe Sans Display Semibold" pitchFamily="2" charset="0"/>
              </a:rPr>
              <a:t>Unstructured &amp; structured data</a:t>
            </a:r>
          </a:p>
        </p:txBody>
      </p:sp>
      <p:grpSp>
        <p:nvGrpSpPr>
          <p:cNvPr id="60" name="Group 59" descr="Icon of a cloud with an upward diagonal arrow and a gear">
            <a:extLst>
              <a:ext uri="{FF2B5EF4-FFF2-40B4-BE49-F238E27FC236}">
                <a16:creationId xmlns:a16="http://schemas.microsoft.com/office/drawing/2014/main" id="{C134559B-EBD6-383B-877B-AD1FD6348119}"/>
              </a:ext>
            </a:extLst>
          </p:cNvPr>
          <p:cNvGrpSpPr/>
          <p:nvPr/>
        </p:nvGrpSpPr>
        <p:grpSpPr>
          <a:xfrm>
            <a:off x="8108729" y="5638381"/>
            <a:ext cx="365760" cy="365760"/>
            <a:chOff x="8108729" y="5925767"/>
            <a:chExt cx="365760" cy="365760"/>
          </a:xfrm>
        </p:grpSpPr>
        <p:grpSp>
          <p:nvGrpSpPr>
            <p:cNvPr id="61" name="Group 60">
              <a:extLst>
                <a:ext uri="{FF2B5EF4-FFF2-40B4-BE49-F238E27FC236}">
                  <a16:creationId xmlns:a16="http://schemas.microsoft.com/office/drawing/2014/main" id="{66B6C63B-DA64-879E-B44E-91A7575B32B2}"/>
                </a:ext>
              </a:extLst>
            </p:cNvPr>
            <p:cNvGrpSpPr>
              <a:grpSpLocks/>
            </p:cNvGrpSpPr>
            <p:nvPr/>
          </p:nvGrpSpPr>
          <p:grpSpPr>
            <a:xfrm>
              <a:off x="8108729" y="5925767"/>
              <a:ext cx="365760" cy="365760"/>
              <a:chOff x="5925032" y="-357423"/>
              <a:chExt cx="574860" cy="574860"/>
            </a:xfrm>
          </p:grpSpPr>
          <p:sp>
            <p:nvSpPr>
              <p:cNvPr id="65" name="Oval 64">
                <a:extLst>
                  <a:ext uri="{FF2B5EF4-FFF2-40B4-BE49-F238E27FC236}">
                    <a16:creationId xmlns:a16="http://schemas.microsoft.com/office/drawing/2014/main" id="{E301B414-42FE-AFCE-DA31-F69550118A16}"/>
                  </a:ext>
                </a:extLst>
              </p:cNvPr>
              <p:cNvSpPr/>
              <p:nvPr/>
            </p:nvSpPr>
            <p:spPr>
              <a:xfrm>
                <a:off x="5925032" y="-357423"/>
                <a:ext cx="574860" cy="574860"/>
              </a:xfrm>
              <a:prstGeom prst="ellipse">
                <a:avLst/>
              </a:prstGeom>
              <a:gradFill>
                <a:gsLst>
                  <a:gs pos="80712">
                    <a:srgbClr val="7A75C1"/>
                  </a:gs>
                  <a:gs pos="18000">
                    <a:schemeClr val="bg2"/>
                  </a:gs>
                  <a:gs pos="96000">
                    <a:schemeClr val="accent3"/>
                  </a:gs>
                </a:gsLst>
                <a:lin ang="2700000" scaled="1"/>
              </a:gradFill>
              <a:ln>
                <a:noFill/>
              </a:ln>
              <a:effectLst>
                <a:outerShdw blurRad="101600" dist="50800" dir="2700000" algn="tl" rotWithShape="0">
                  <a:schemeClr val="bg1">
                    <a:lumMod val="50000"/>
                    <a:lumOff val="50000"/>
                    <a:alpha val="2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32472" fontAlgn="base">
                  <a:spcBef>
                    <a:spcPct val="0"/>
                  </a:spcBef>
                </a:pPr>
                <a:endParaRPr lang="en-IN" sz="1100">
                  <a:solidFill>
                    <a:schemeClr val="tx1"/>
                  </a:solidFill>
                  <a:cs typeface="Segoe Sans Display Semibold" pitchFamily="2" charset="0"/>
                </a:endParaRPr>
              </a:p>
            </p:txBody>
          </p:sp>
          <p:sp>
            <p:nvSpPr>
              <p:cNvPr id="66" name="Oval 65">
                <a:extLst>
                  <a:ext uri="{FF2B5EF4-FFF2-40B4-BE49-F238E27FC236}">
                    <a16:creationId xmlns:a16="http://schemas.microsoft.com/office/drawing/2014/main" id="{BB14C25B-74EB-02CD-57A4-C8404D23A02A}"/>
                  </a:ext>
                </a:extLst>
              </p:cNvPr>
              <p:cNvSpPr/>
              <p:nvPr/>
            </p:nvSpPr>
            <p:spPr>
              <a:xfrm>
                <a:off x="5959377" y="-323078"/>
                <a:ext cx="506171" cy="506171"/>
              </a:xfrm>
              <a:prstGeom prst="ellipse">
                <a:avLst/>
              </a:prstGeom>
              <a:solidFill>
                <a:srgbClr val="FFFFFF"/>
              </a:solidFill>
              <a:ln>
                <a:noFill/>
              </a:ln>
              <a:effectLst>
                <a:outerShdw blurRad="101600" dist="50800" dir="2700000" algn="tl" rotWithShape="0">
                  <a:schemeClr val="bg1">
                    <a:lumMod val="50000"/>
                    <a:lumOff val="50000"/>
                    <a:alpha val="2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32472" fontAlgn="base">
                  <a:spcBef>
                    <a:spcPct val="0"/>
                  </a:spcBef>
                </a:pPr>
                <a:endParaRPr lang="en-IN" sz="2000" b="1">
                  <a:solidFill>
                    <a:schemeClr val="tx1"/>
                  </a:solidFill>
                  <a:cs typeface="Segoe Sans Display Semibold" pitchFamily="2" charset="0"/>
                </a:endParaRPr>
              </a:p>
            </p:txBody>
          </p:sp>
        </p:grpSp>
        <p:grpSp>
          <p:nvGrpSpPr>
            <p:cNvPr id="62" name="Group 61">
              <a:extLst>
                <a:ext uri="{FF2B5EF4-FFF2-40B4-BE49-F238E27FC236}">
                  <a16:creationId xmlns:a16="http://schemas.microsoft.com/office/drawing/2014/main" id="{59BE16F9-F327-BD37-B92E-2BCAABC8E2FD}"/>
                </a:ext>
              </a:extLst>
            </p:cNvPr>
            <p:cNvGrpSpPr/>
            <p:nvPr/>
          </p:nvGrpSpPr>
          <p:grpSpPr>
            <a:xfrm>
              <a:off x="8161196" y="5983987"/>
              <a:ext cx="260826" cy="249320"/>
              <a:chOff x="8160544" y="1841163"/>
              <a:chExt cx="260826" cy="249320"/>
            </a:xfrm>
          </p:grpSpPr>
          <p:pic>
            <p:nvPicPr>
              <p:cNvPr id="63" name="Graphic 62">
                <a:extLst>
                  <a:ext uri="{FF2B5EF4-FFF2-40B4-BE49-F238E27FC236}">
                    <a16:creationId xmlns:a16="http://schemas.microsoft.com/office/drawing/2014/main" id="{F19EE195-702B-0C4D-9CEB-93223DCD2E88}"/>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8192770" y="1861883"/>
                <a:ext cx="228600" cy="228600"/>
              </a:xfrm>
              <a:prstGeom prst="rect">
                <a:avLst/>
              </a:prstGeom>
            </p:spPr>
          </p:pic>
          <p:pic>
            <p:nvPicPr>
              <p:cNvPr id="64" name="Graphic 63">
                <a:extLst>
                  <a:ext uri="{FF2B5EF4-FFF2-40B4-BE49-F238E27FC236}">
                    <a16:creationId xmlns:a16="http://schemas.microsoft.com/office/drawing/2014/main" id="{249CDF65-E1EA-7BD4-1E36-E1012C95EA35}"/>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8160544" y="1841163"/>
                <a:ext cx="228600" cy="228600"/>
              </a:xfrm>
              <a:prstGeom prst="rect">
                <a:avLst/>
              </a:prstGeom>
            </p:spPr>
          </p:pic>
        </p:grpSp>
      </p:grpSp>
      <p:sp>
        <p:nvSpPr>
          <p:cNvPr id="67" name="TextBox 1044, chunk 8">
            <a:extLst>
              <a:ext uri="{FF2B5EF4-FFF2-40B4-BE49-F238E27FC236}">
                <a16:creationId xmlns:a16="http://schemas.microsoft.com/office/drawing/2014/main" id="{F074BAE8-462F-9F9E-6752-DD6C4531DE18}"/>
              </a:ext>
            </a:extLst>
          </p:cNvPr>
          <p:cNvSpPr txBox="1"/>
          <p:nvPr/>
        </p:nvSpPr>
        <p:spPr>
          <a:xfrm>
            <a:off x="8598314" y="5713539"/>
            <a:ext cx="2634310" cy="215444"/>
          </a:xfrm>
          <a:prstGeom prst="rect">
            <a:avLst/>
          </a:prstGeom>
          <a:noFill/>
        </p:spPr>
        <p:txBody>
          <a:bodyPr wrap="square" lIns="0" tIns="0" rIns="0" bIns="0" numCol="1" anchor="ctr">
            <a:spAutoFit/>
          </a:bodyPr>
          <a:lstStyle>
            <a:defPPr>
              <a:defRPr lang="en-US"/>
            </a:defPPr>
            <a:lvl1pPr>
              <a:defRPr sz="1400">
                <a:latin typeface="+mj-lt"/>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b="0" i="0" u="none" strike="noStrike" kern="1200" cap="none" spc="0" normalizeH="0" baseline="0" noProof="0">
                <a:ln>
                  <a:noFill/>
                </a:ln>
                <a:solidFill>
                  <a:schemeClr val="bg1"/>
                </a:solidFill>
                <a:effectLst/>
                <a:uLnTx/>
                <a:uFillTx/>
                <a:latin typeface="+mn-lt"/>
                <a:cs typeface="Segoe Sans Display Semibold" pitchFamily="2" charset="0"/>
              </a:rPr>
              <a:t>Across IaaS, and SaaS</a:t>
            </a:r>
          </a:p>
        </p:txBody>
      </p:sp>
      <p:sp>
        <p:nvSpPr>
          <p:cNvPr id="9" name="Arc 33_1">
            <a:extLst>
              <a:ext uri="{FF2B5EF4-FFF2-40B4-BE49-F238E27FC236}">
                <a16:creationId xmlns:a16="http://schemas.microsoft.com/office/drawing/2014/main" id="{A5BF8F7E-D9F2-B7F3-9A92-B18B3E649A0F}"/>
              </a:ext>
              <a:ext uri="{C183D7F6-B498-43B3-948B-1728B52AA6E4}">
                <adec:decorative xmlns:adec="http://schemas.microsoft.com/office/drawing/2017/decorative" val="1"/>
              </a:ext>
            </a:extLst>
          </p:cNvPr>
          <p:cNvSpPr>
            <a:spLocks/>
          </p:cNvSpPr>
          <p:nvPr/>
        </p:nvSpPr>
        <p:spPr>
          <a:xfrm flipH="1">
            <a:off x="-1097682" y="1428480"/>
            <a:ext cx="3594785" cy="3595201"/>
          </a:xfrm>
          <a:prstGeom prst="arc">
            <a:avLst>
              <a:gd name="adj1" fmla="val 12771130"/>
              <a:gd name="adj2" fmla="val 16142018"/>
            </a:avLst>
          </a:prstGeom>
          <a:ln w="127000" cap="rnd">
            <a:solidFill>
              <a:schemeClr val="accent3">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spTree>
    <p:extLst>
      <p:ext uri="{BB962C8B-B14F-4D97-AF65-F5344CB8AC3E}">
        <p14:creationId xmlns:p14="http://schemas.microsoft.com/office/powerpoint/2010/main" val="186388884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22" presetClass="entr" presetSubtype="8" fill="hold" grpId="0" nodeType="withEffect">
                                      <p:stCondLst>
                                        <p:cond delay="50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22" presetClass="entr" presetSubtype="8"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wipe(left)">
                                          <p:cBhvr>
                                            <p:cTn id="13" dur="500"/>
                                            <p:tgtEl>
                                              <p:spTgt spid="5"/>
                                            </p:tgtEl>
                                          </p:cBhvr>
                                        </p:animEffect>
                                      </p:childTnLst>
                                    </p:cTn>
                                  </p:par>
                                  <p:par>
                                    <p:cTn id="14" presetID="22" presetClass="entr" presetSubtype="8" fill="hold" grpId="0" nodeType="withEffect">
                                      <p:stCondLst>
                                        <p:cond delay="500"/>
                                      </p:stCondLst>
                                      <p:childTnLst>
                                        <p:set>
                                          <p:cBhvr>
                                            <p:cTn id="15" dur="1" fill="hold">
                                              <p:stCondLst>
                                                <p:cond delay="0"/>
                                              </p:stCondLst>
                                            </p:cTn>
                                            <p:tgtEl>
                                              <p:spTgt spid="6"/>
                                            </p:tgtEl>
                                            <p:attrNameLst>
                                              <p:attrName>style.visibility</p:attrName>
                                            </p:attrNameLst>
                                          </p:cBhvr>
                                          <p:to>
                                            <p:strVal val="visible"/>
                                          </p:to>
                                        </p:set>
                                        <p:animEffect transition="in" filter="wipe(left)">
                                          <p:cBhvr>
                                            <p:cTn id="16" dur="500"/>
                                            <p:tgtEl>
                                              <p:spTgt spid="6"/>
                                            </p:tgtEl>
                                          </p:cBhvr>
                                        </p:animEffect>
                                      </p:childTnLst>
                                    </p:cTn>
                                  </p:par>
                                  <p:par>
                                    <p:cTn id="17" presetID="23" presetClass="entr" presetSubtype="16" fill="hold" nodeType="withEffect">
                                      <p:stCondLst>
                                        <p:cond delay="1000"/>
                                      </p:stCondLst>
                                      <p:childTnLst>
                                        <p:set>
                                          <p:cBhvr>
                                            <p:cTn id="18" dur="1" fill="hold">
                                              <p:stCondLst>
                                                <p:cond delay="0"/>
                                              </p:stCondLst>
                                            </p:cTn>
                                            <p:tgtEl>
                                              <p:spTgt spid="27"/>
                                            </p:tgtEl>
                                            <p:attrNameLst>
                                              <p:attrName>style.visibility</p:attrName>
                                            </p:attrNameLst>
                                          </p:cBhvr>
                                          <p:to>
                                            <p:strVal val="visible"/>
                                          </p:to>
                                        </p:set>
                                        <p:anim calcmode="lin" valueType="num">
                                          <p:cBhvr>
                                            <p:cTn id="19" dur="200" fill="hold"/>
                                            <p:tgtEl>
                                              <p:spTgt spid="27"/>
                                            </p:tgtEl>
                                            <p:attrNameLst>
                                              <p:attrName>ppt_w</p:attrName>
                                            </p:attrNameLst>
                                          </p:cBhvr>
                                          <p:tavLst>
                                            <p:tav tm="0">
                                              <p:val>
                                                <p:fltVal val="0"/>
                                              </p:val>
                                            </p:tav>
                                            <p:tav tm="100000">
                                              <p:val>
                                                <p:strVal val="#ppt_w"/>
                                              </p:val>
                                            </p:tav>
                                          </p:tavLst>
                                        </p:anim>
                                        <p:anim calcmode="lin" valueType="num">
                                          <p:cBhvr>
                                            <p:cTn id="20" dur="200" fill="hold"/>
                                            <p:tgtEl>
                                              <p:spTgt spid="27"/>
                                            </p:tgtEl>
                                            <p:attrNameLst>
                                              <p:attrName>ppt_h</p:attrName>
                                            </p:attrNameLst>
                                          </p:cBhvr>
                                          <p:tavLst>
                                            <p:tav tm="0">
                                              <p:val>
                                                <p:fltVal val="0"/>
                                              </p:val>
                                            </p:tav>
                                            <p:tav tm="100000">
                                              <p:val>
                                                <p:strVal val="#ppt_h"/>
                                              </p:val>
                                            </p:tav>
                                          </p:tavLst>
                                        </p:anim>
                                      </p:childTnLst>
                                    </p:cTn>
                                  </p:par>
                                  <p:par>
                                    <p:cTn id="21" presetID="6" presetClass="emph" presetSubtype="0" fill="hold" nodeType="withEffect" p14:presetBounceEnd="99000">
                                      <p:stCondLst>
                                        <p:cond delay="1000"/>
                                      </p:stCondLst>
                                      <p:childTnLst>
                                        <p:animScale p14:bounceEnd="99000">
                                          <p:cBhvr>
                                            <p:cTn id="22" dur="1000" fill="hold"/>
                                            <p:tgtEl>
                                              <p:spTgt spid="27"/>
                                            </p:tgtEl>
                                          </p:cBhvr>
                                          <p:by x="110000" y="110000"/>
                                        </p:animScale>
                                      </p:childTnLst>
                                    </p:cTn>
                                  </p:par>
                                  <p:par>
                                    <p:cTn id="23" presetID="6" presetClass="emph" presetSubtype="0" accel="50000" decel="50000" fill="hold" nodeType="withEffect">
                                      <p:stCondLst>
                                        <p:cond delay="1000"/>
                                      </p:stCondLst>
                                      <p:childTnLst>
                                        <p:animScale>
                                          <p:cBhvr>
                                            <p:cTn id="24" dur="250" fill="hold"/>
                                            <p:tgtEl>
                                              <p:spTgt spid="27"/>
                                            </p:tgtEl>
                                          </p:cBhvr>
                                          <p:by x="91000" y="91000"/>
                                        </p:animScale>
                                      </p:childTnLst>
                                    </p:cTn>
                                  </p:par>
                                  <p:par>
                                    <p:cTn id="25" presetID="23" presetClass="entr" presetSubtype="16" fill="hold" nodeType="withEffect">
                                      <p:stCondLst>
                                        <p:cond delay="1000"/>
                                      </p:stCondLst>
                                      <p:childTnLst>
                                        <p:set>
                                          <p:cBhvr>
                                            <p:cTn id="26" dur="1" fill="hold">
                                              <p:stCondLst>
                                                <p:cond delay="0"/>
                                              </p:stCondLst>
                                            </p:cTn>
                                            <p:tgtEl>
                                              <p:spTgt spid="33"/>
                                            </p:tgtEl>
                                            <p:attrNameLst>
                                              <p:attrName>style.visibility</p:attrName>
                                            </p:attrNameLst>
                                          </p:cBhvr>
                                          <p:to>
                                            <p:strVal val="visible"/>
                                          </p:to>
                                        </p:set>
                                        <p:anim calcmode="lin" valueType="num">
                                          <p:cBhvr>
                                            <p:cTn id="27" dur="200" fill="hold"/>
                                            <p:tgtEl>
                                              <p:spTgt spid="33"/>
                                            </p:tgtEl>
                                            <p:attrNameLst>
                                              <p:attrName>ppt_w</p:attrName>
                                            </p:attrNameLst>
                                          </p:cBhvr>
                                          <p:tavLst>
                                            <p:tav tm="0">
                                              <p:val>
                                                <p:fltVal val="0"/>
                                              </p:val>
                                            </p:tav>
                                            <p:tav tm="100000">
                                              <p:val>
                                                <p:strVal val="#ppt_w"/>
                                              </p:val>
                                            </p:tav>
                                          </p:tavLst>
                                        </p:anim>
                                        <p:anim calcmode="lin" valueType="num">
                                          <p:cBhvr>
                                            <p:cTn id="28" dur="200" fill="hold"/>
                                            <p:tgtEl>
                                              <p:spTgt spid="33"/>
                                            </p:tgtEl>
                                            <p:attrNameLst>
                                              <p:attrName>ppt_h</p:attrName>
                                            </p:attrNameLst>
                                          </p:cBhvr>
                                          <p:tavLst>
                                            <p:tav tm="0">
                                              <p:val>
                                                <p:fltVal val="0"/>
                                              </p:val>
                                            </p:tav>
                                            <p:tav tm="100000">
                                              <p:val>
                                                <p:strVal val="#ppt_h"/>
                                              </p:val>
                                            </p:tav>
                                          </p:tavLst>
                                        </p:anim>
                                      </p:childTnLst>
                                    </p:cTn>
                                  </p:par>
                                  <p:par>
                                    <p:cTn id="29" presetID="6" presetClass="emph" presetSubtype="0" fill="hold" nodeType="withEffect" p14:presetBounceEnd="99000">
                                      <p:stCondLst>
                                        <p:cond delay="1000"/>
                                      </p:stCondLst>
                                      <p:childTnLst>
                                        <p:animScale p14:bounceEnd="99000">
                                          <p:cBhvr>
                                            <p:cTn id="30" dur="1000" fill="hold"/>
                                            <p:tgtEl>
                                              <p:spTgt spid="33"/>
                                            </p:tgtEl>
                                          </p:cBhvr>
                                          <p:by x="110000" y="110000"/>
                                        </p:animScale>
                                      </p:childTnLst>
                                    </p:cTn>
                                  </p:par>
                                  <p:par>
                                    <p:cTn id="31" presetID="6" presetClass="emph" presetSubtype="0" accel="50000" decel="50000" fill="hold" nodeType="withEffect">
                                      <p:stCondLst>
                                        <p:cond delay="1000"/>
                                      </p:stCondLst>
                                      <p:childTnLst>
                                        <p:animScale>
                                          <p:cBhvr>
                                            <p:cTn id="32" dur="250" fill="hold"/>
                                            <p:tgtEl>
                                              <p:spTgt spid="33"/>
                                            </p:tgtEl>
                                          </p:cBhvr>
                                          <p:by x="91000" y="91000"/>
                                        </p:animScale>
                                      </p:childTnLst>
                                    </p:cTn>
                                  </p:par>
                                  <p:par>
                                    <p:cTn id="33" presetID="23" presetClass="entr" presetSubtype="16" fill="hold" nodeType="withEffect">
                                      <p:stCondLst>
                                        <p:cond delay="1000"/>
                                      </p:stCondLst>
                                      <p:childTnLst>
                                        <p:set>
                                          <p:cBhvr>
                                            <p:cTn id="34" dur="1" fill="hold">
                                              <p:stCondLst>
                                                <p:cond delay="0"/>
                                              </p:stCondLst>
                                            </p:cTn>
                                            <p:tgtEl>
                                              <p:spTgt spid="39"/>
                                            </p:tgtEl>
                                            <p:attrNameLst>
                                              <p:attrName>style.visibility</p:attrName>
                                            </p:attrNameLst>
                                          </p:cBhvr>
                                          <p:to>
                                            <p:strVal val="visible"/>
                                          </p:to>
                                        </p:set>
                                        <p:anim calcmode="lin" valueType="num">
                                          <p:cBhvr>
                                            <p:cTn id="35" dur="200" fill="hold"/>
                                            <p:tgtEl>
                                              <p:spTgt spid="39"/>
                                            </p:tgtEl>
                                            <p:attrNameLst>
                                              <p:attrName>ppt_w</p:attrName>
                                            </p:attrNameLst>
                                          </p:cBhvr>
                                          <p:tavLst>
                                            <p:tav tm="0">
                                              <p:val>
                                                <p:fltVal val="0"/>
                                              </p:val>
                                            </p:tav>
                                            <p:tav tm="100000">
                                              <p:val>
                                                <p:strVal val="#ppt_w"/>
                                              </p:val>
                                            </p:tav>
                                          </p:tavLst>
                                        </p:anim>
                                        <p:anim calcmode="lin" valueType="num">
                                          <p:cBhvr>
                                            <p:cTn id="36" dur="200" fill="hold"/>
                                            <p:tgtEl>
                                              <p:spTgt spid="39"/>
                                            </p:tgtEl>
                                            <p:attrNameLst>
                                              <p:attrName>ppt_h</p:attrName>
                                            </p:attrNameLst>
                                          </p:cBhvr>
                                          <p:tavLst>
                                            <p:tav tm="0">
                                              <p:val>
                                                <p:fltVal val="0"/>
                                              </p:val>
                                            </p:tav>
                                            <p:tav tm="100000">
                                              <p:val>
                                                <p:strVal val="#ppt_h"/>
                                              </p:val>
                                            </p:tav>
                                          </p:tavLst>
                                        </p:anim>
                                      </p:childTnLst>
                                    </p:cTn>
                                  </p:par>
                                  <p:par>
                                    <p:cTn id="37" presetID="6" presetClass="emph" presetSubtype="0" fill="hold" nodeType="withEffect" p14:presetBounceEnd="99000">
                                      <p:stCondLst>
                                        <p:cond delay="1000"/>
                                      </p:stCondLst>
                                      <p:childTnLst>
                                        <p:animScale p14:bounceEnd="99000">
                                          <p:cBhvr>
                                            <p:cTn id="38" dur="1000" fill="hold"/>
                                            <p:tgtEl>
                                              <p:spTgt spid="39"/>
                                            </p:tgtEl>
                                          </p:cBhvr>
                                          <p:by x="110000" y="110000"/>
                                        </p:animScale>
                                      </p:childTnLst>
                                    </p:cTn>
                                  </p:par>
                                  <p:par>
                                    <p:cTn id="39" presetID="6" presetClass="emph" presetSubtype="0" accel="50000" decel="50000" fill="hold" nodeType="withEffect">
                                      <p:stCondLst>
                                        <p:cond delay="1000"/>
                                      </p:stCondLst>
                                      <p:childTnLst>
                                        <p:animScale>
                                          <p:cBhvr>
                                            <p:cTn id="40" dur="250" fill="hold"/>
                                            <p:tgtEl>
                                              <p:spTgt spid="39"/>
                                            </p:tgtEl>
                                          </p:cBhvr>
                                          <p:by x="91000" y="91000"/>
                                        </p:animScale>
                                      </p:childTnLst>
                                    </p:cTn>
                                  </p:par>
                                  <p:par>
                                    <p:cTn id="41" presetID="22" presetClass="entr" presetSubtype="1" fill="hold" grpId="0" nodeType="withEffect">
                                      <p:stCondLst>
                                        <p:cond delay="1000"/>
                                      </p:stCondLst>
                                      <p:childTnLst>
                                        <p:set>
                                          <p:cBhvr>
                                            <p:cTn id="42" dur="1" fill="hold">
                                              <p:stCondLst>
                                                <p:cond delay="0"/>
                                              </p:stCondLst>
                                            </p:cTn>
                                            <p:tgtEl>
                                              <p:spTgt spid="9"/>
                                            </p:tgtEl>
                                            <p:attrNameLst>
                                              <p:attrName>style.visibility</p:attrName>
                                            </p:attrNameLst>
                                          </p:cBhvr>
                                          <p:to>
                                            <p:strVal val="visible"/>
                                          </p:to>
                                        </p:set>
                                        <p:animEffect transition="in" filter="wipe(up)">
                                          <p:cBhvr>
                                            <p:cTn id="43" dur="500"/>
                                            <p:tgtEl>
                                              <p:spTgt spid="9"/>
                                            </p:tgtEl>
                                          </p:cBhvr>
                                        </p:animEffect>
                                      </p:childTnLst>
                                    </p:cTn>
                                  </p:par>
                                  <p:par>
                                    <p:cTn id="44" presetID="22" presetClass="entr" presetSubtype="1" fill="hold" grpId="0" nodeType="withEffect">
                                      <p:stCondLst>
                                        <p:cond delay="1000"/>
                                      </p:stCondLst>
                                      <p:childTnLst>
                                        <p:set>
                                          <p:cBhvr>
                                            <p:cTn id="45" dur="1" fill="hold">
                                              <p:stCondLst>
                                                <p:cond delay="0"/>
                                              </p:stCondLst>
                                            </p:cTn>
                                            <p:tgtEl>
                                              <p:spTgt spid="10"/>
                                            </p:tgtEl>
                                            <p:attrNameLst>
                                              <p:attrName>style.visibility</p:attrName>
                                            </p:attrNameLst>
                                          </p:cBhvr>
                                          <p:to>
                                            <p:strVal val="visible"/>
                                          </p:to>
                                        </p:set>
                                        <p:animEffect transition="in" filter="wipe(up)">
                                          <p:cBhvr>
                                            <p:cTn id="46" dur="500"/>
                                            <p:tgtEl>
                                              <p:spTgt spid="10"/>
                                            </p:tgtEl>
                                          </p:cBhvr>
                                        </p:animEffect>
                                      </p:childTnLst>
                                    </p:cTn>
                                  </p:par>
                                  <p:par>
                                    <p:cTn id="47" presetID="22" presetClass="entr" presetSubtype="1" fill="hold" grpId="0" nodeType="withEffect">
                                      <p:stCondLst>
                                        <p:cond delay="1000"/>
                                      </p:stCondLst>
                                      <p:childTnLst>
                                        <p:set>
                                          <p:cBhvr>
                                            <p:cTn id="48" dur="1" fill="hold">
                                              <p:stCondLst>
                                                <p:cond delay="0"/>
                                              </p:stCondLst>
                                            </p:cTn>
                                            <p:tgtEl>
                                              <p:spTgt spid="11"/>
                                            </p:tgtEl>
                                            <p:attrNameLst>
                                              <p:attrName>style.visibility</p:attrName>
                                            </p:attrNameLst>
                                          </p:cBhvr>
                                          <p:to>
                                            <p:strVal val="visible"/>
                                          </p:to>
                                        </p:set>
                                        <p:animEffect transition="in" filter="wipe(up)">
                                          <p:cBhvr>
                                            <p:cTn id="49" dur="500"/>
                                            <p:tgtEl>
                                              <p:spTgt spid="11"/>
                                            </p:tgtEl>
                                          </p:cBhvr>
                                        </p:animEffect>
                                      </p:childTnLst>
                                    </p:cTn>
                                  </p:par>
                                  <p:par>
                                    <p:cTn id="50" presetID="10" presetClass="entr" presetSubtype="0" fill="hold" grpId="0" nodeType="withEffect">
                                      <p:stCondLst>
                                        <p:cond delay="1500"/>
                                      </p:stCondLst>
                                      <p:childTnLst>
                                        <p:set>
                                          <p:cBhvr>
                                            <p:cTn id="51" dur="1" fill="hold">
                                              <p:stCondLst>
                                                <p:cond delay="0"/>
                                              </p:stCondLst>
                                            </p:cTn>
                                            <p:tgtEl>
                                              <p:spTgt spid="26"/>
                                            </p:tgtEl>
                                            <p:attrNameLst>
                                              <p:attrName>style.visibility</p:attrName>
                                            </p:attrNameLst>
                                          </p:cBhvr>
                                          <p:to>
                                            <p:strVal val="visible"/>
                                          </p:to>
                                        </p:set>
                                        <p:animEffect transition="in" filter="fade">
                                          <p:cBhvr>
                                            <p:cTn id="52" dur="250"/>
                                            <p:tgtEl>
                                              <p:spTgt spid="26"/>
                                            </p:tgtEl>
                                          </p:cBhvr>
                                        </p:animEffect>
                                      </p:childTnLst>
                                    </p:cTn>
                                  </p:par>
                                  <p:par>
                                    <p:cTn id="53" presetID="42" presetClass="path" presetSubtype="0" decel="100000" fill="hold" grpId="1" nodeType="withEffect">
                                      <p:stCondLst>
                                        <p:cond delay="1500"/>
                                      </p:stCondLst>
                                      <p:childTnLst>
                                        <p:animMotion origin="layout" path="M 0.01666 -0.00046 L 2.29167E-6 -1.85185E-6 " pathEditMode="relative" rAng="0" ptsTypes="AA">
                                          <p:cBhvr>
                                            <p:cTn id="54" dur="500" fill="hold"/>
                                            <p:tgtEl>
                                              <p:spTgt spid="26"/>
                                            </p:tgtEl>
                                            <p:attrNameLst>
                                              <p:attrName>ppt_x</p:attrName>
                                              <p:attrName>ppt_y</p:attrName>
                                            </p:attrNameLst>
                                          </p:cBhvr>
                                          <p:rCtr x="-833" y="23"/>
                                        </p:animMotion>
                                      </p:childTnLst>
                                    </p:cTn>
                                  </p:par>
                                  <p:par>
                                    <p:cTn id="55" presetID="10" presetClass="entr" presetSubtype="0" fill="hold" nodeType="withEffect">
                                      <p:stCondLst>
                                        <p:cond delay="1500"/>
                                      </p:stCondLst>
                                      <p:childTnLst>
                                        <p:set>
                                          <p:cBhvr>
                                            <p:cTn id="56" dur="1" fill="hold">
                                              <p:stCondLst>
                                                <p:cond delay="0"/>
                                              </p:stCondLst>
                                            </p:cTn>
                                            <p:tgtEl>
                                              <p:spTgt spid="15"/>
                                            </p:tgtEl>
                                            <p:attrNameLst>
                                              <p:attrName>style.visibility</p:attrName>
                                            </p:attrNameLst>
                                          </p:cBhvr>
                                          <p:to>
                                            <p:strVal val="visible"/>
                                          </p:to>
                                        </p:set>
                                        <p:animEffect transition="in" filter="fade">
                                          <p:cBhvr>
                                            <p:cTn id="57" dur="250"/>
                                            <p:tgtEl>
                                              <p:spTgt spid="15"/>
                                            </p:tgtEl>
                                          </p:cBhvr>
                                        </p:animEffect>
                                      </p:childTnLst>
                                    </p:cTn>
                                  </p:par>
                                  <p:par>
                                    <p:cTn id="58" presetID="42" presetClass="path" presetSubtype="0" decel="100000" fill="hold" nodeType="withEffect">
                                      <p:stCondLst>
                                        <p:cond delay="1500"/>
                                      </p:stCondLst>
                                      <p:childTnLst>
                                        <p:animMotion origin="layout" path="M 0.01666 -0.00046 L 3.54167E-6 -1.85185E-6 " pathEditMode="relative" rAng="0" ptsTypes="AA">
                                          <p:cBhvr>
                                            <p:cTn id="59" dur="500" fill="hold"/>
                                            <p:tgtEl>
                                              <p:spTgt spid="15"/>
                                            </p:tgtEl>
                                            <p:attrNameLst>
                                              <p:attrName>ppt_x</p:attrName>
                                              <p:attrName>ppt_y</p:attrName>
                                            </p:attrNameLst>
                                          </p:cBhvr>
                                          <p:rCtr x="-833" y="23"/>
                                        </p:animMotion>
                                      </p:childTnLst>
                                    </p:cTn>
                                  </p:par>
                                  <p:par>
                                    <p:cTn id="60" presetID="10" presetClass="entr" presetSubtype="0" fill="hold" grpId="0" nodeType="withEffect">
                                      <p:stCondLst>
                                        <p:cond delay="1500"/>
                                      </p:stCondLst>
                                      <p:childTnLst>
                                        <p:set>
                                          <p:cBhvr>
                                            <p:cTn id="61" dur="1" fill="hold">
                                              <p:stCondLst>
                                                <p:cond delay="0"/>
                                              </p:stCondLst>
                                            </p:cTn>
                                            <p:tgtEl>
                                              <p:spTgt spid="32"/>
                                            </p:tgtEl>
                                            <p:attrNameLst>
                                              <p:attrName>style.visibility</p:attrName>
                                            </p:attrNameLst>
                                          </p:cBhvr>
                                          <p:to>
                                            <p:strVal val="visible"/>
                                          </p:to>
                                        </p:set>
                                        <p:animEffect transition="in" filter="fade">
                                          <p:cBhvr>
                                            <p:cTn id="62" dur="250"/>
                                            <p:tgtEl>
                                              <p:spTgt spid="32"/>
                                            </p:tgtEl>
                                          </p:cBhvr>
                                        </p:animEffect>
                                      </p:childTnLst>
                                    </p:cTn>
                                  </p:par>
                                  <p:par>
                                    <p:cTn id="63" presetID="42" presetClass="path" presetSubtype="0" decel="100000" fill="hold" grpId="1" nodeType="withEffect">
                                      <p:stCondLst>
                                        <p:cond delay="1500"/>
                                      </p:stCondLst>
                                      <p:childTnLst>
                                        <p:animMotion origin="layout" path="M 0.01667 -0.00046 L 1.04167E-6 -2.96296E-6 " pathEditMode="relative" rAng="0" ptsTypes="AA">
                                          <p:cBhvr>
                                            <p:cTn id="64" dur="500" fill="hold"/>
                                            <p:tgtEl>
                                              <p:spTgt spid="32"/>
                                            </p:tgtEl>
                                            <p:attrNameLst>
                                              <p:attrName>ppt_x</p:attrName>
                                              <p:attrName>ppt_y</p:attrName>
                                            </p:attrNameLst>
                                          </p:cBhvr>
                                          <p:rCtr x="-833" y="23"/>
                                        </p:animMotion>
                                      </p:childTnLst>
                                    </p:cTn>
                                  </p:par>
                                  <p:par>
                                    <p:cTn id="65" presetID="10" presetClass="entr" presetSubtype="0" fill="hold" nodeType="withEffect">
                                      <p:stCondLst>
                                        <p:cond delay="1500"/>
                                      </p:stCondLst>
                                      <p:childTnLst>
                                        <p:set>
                                          <p:cBhvr>
                                            <p:cTn id="66" dur="1" fill="hold">
                                              <p:stCondLst>
                                                <p:cond delay="0"/>
                                              </p:stCondLst>
                                            </p:cTn>
                                            <p:tgtEl>
                                              <p:spTgt spid="18"/>
                                            </p:tgtEl>
                                            <p:attrNameLst>
                                              <p:attrName>style.visibility</p:attrName>
                                            </p:attrNameLst>
                                          </p:cBhvr>
                                          <p:to>
                                            <p:strVal val="visible"/>
                                          </p:to>
                                        </p:set>
                                        <p:animEffect transition="in" filter="fade">
                                          <p:cBhvr>
                                            <p:cTn id="67" dur="250"/>
                                            <p:tgtEl>
                                              <p:spTgt spid="18"/>
                                            </p:tgtEl>
                                          </p:cBhvr>
                                        </p:animEffect>
                                      </p:childTnLst>
                                    </p:cTn>
                                  </p:par>
                                  <p:par>
                                    <p:cTn id="68" presetID="42" presetClass="path" presetSubtype="0" decel="100000" fill="hold" nodeType="withEffect">
                                      <p:stCondLst>
                                        <p:cond delay="1500"/>
                                      </p:stCondLst>
                                      <p:childTnLst>
                                        <p:animMotion origin="layout" path="M 0.01667 -0.00046 L -3.33333E-6 -2.96296E-6 " pathEditMode="relative" rAng="0" ptsTypes="AA">
                                          <p:cBhvr>
                                            <p:cTn id="69" dur="500" fill="hold"/>
                                            <p:tgtEl>
                                              <p:spTgt spid="18"/>
                                            </p:tgtEl>
                                            <p:attrNameLst>
                                              <p:attrName>ppt_x</p:attrName>
                                              <p:attrName>ppt_y</p:attrName>
                                            </p:attrNameLst>
                                          </p:cBhvr>
                                          <p:rCtr x="-833" y="23"/>
                                        </p:animMotion>
                                      </p:childTnLst>
                                    </p:cTn>
                                  </p:par>
                                  <p:par>
                                    <p:cTn id="70" presetID="10" presetClass="entr" presetSubtype="0" fill="hold" grpId="0" nodeType="withEffect">
                                      <p:stCondLst>
                                        <p:cond delay="1500"/>
                                      </p:stCondLst>
                                      <p:childTnLst>
                                        <p:set>
                                          <p:cBhvr>
                                            <p:cTn id="71" dur="1" fill="hold">
                                              <p:stCondLst>
                                                <p:cond delay="0"/>
                                              </p:stCondLst>
                                            </p:cTn>
                                            <p:tgtEl>
                                              <p:spTgt spid="38"/>
                                            </p:tgtEl>
                                            <p:attrNameLst>
                                              <p:attrName>style.visibility</p:attrName>
                                            </p:attrNameLst>
                                          </p:cBhvr>
                                          <p:to>
                                            <p:strVal val="visible"/>
                                          </p:to>
                                        </p:set>
                                        <p:animEffect transition="in" filter="fade">
                                          <p:cBhvr>
                                            <p:cTn id="72" dur="250"/>
                                            <p:tgtEl>
                                              <p:spTgt spid="38"/>
                                            </p:tgtEl>
                                          </p:cBhvr>
                                        </p:animEffect>
                                      </p:childTnLst>
                                    </p:cTn>
                                  </p:par>
                                  <p:par>
                                    <p:cTn id="73" presetID="42" presetClass="path" presetSubtype="0" decel="100000" fill="hold" grpId="1" nodeType="withEffect">
                                      <p:stCondLst>
                                        <p:cond delay="1500"/>
                                      </p:stCondLst>
                                      <p:childTnLst>
                                        <p:animMotion origin="layout" path="M 0.01666 -0.00046 L 2.29167E-6 -4.81481E-6 " pathEditMode="relative" rAng="0" ptsTypes="AA">
                                          <p:cBhvr>
                                            <p:cTn id="74" dur="500" fill="hold"/>
                                            <p:tgtEl>
                                              <p:spTgt spid="38"/>
                                            </p:tgtEl>
                                            <p:attrNameLst>
                                              <p:attrName>ppt_x</p:attrName>
                                              <p:attrName>ppt_y</p:attrName>
                                            </p:attrNameLst>
                                          </p:cBhvr>
                                          <p:rCtr x="-833" y="23"/>
                                        </p:animMotion>
                                      </p:childTnLst>
                                    </p:cTn>
                                  </p:par>
                                  <p:par>
                                    <p:cTn id="75" presetID="10" presetClass="entr" presetSubtype="0" fill="hold" nodeType="withEffect">
                                      <p:stCondLst>
                                        <p:cond delay="1500"/>
                                      </p:stCondLst>
                                      <p:childTnLst>
                                        <p:set>
                                          <p:cBhvr>
                                            <p:cTn id="76" dur="1" fill="hold">
                                              <p:stCondLst>
                                                <p:cond delay="0"/>
                                              </p:stCondLst>
                                            </p:cTn>
                                            <p:tgtEl>
                                              <p:spTgt spid="21"/>
                                            </p:tgtEl>
                                            <p:attrNameLst>
                                              <p:attrName>style.visibility</p:attrName>
                                            </p:attrNameLst>
                                          </p:cBhvr>
                                          <p:to>
                                            <p:strVal val="visible"/>
                                          </p:to>
                                        </p:set>
                                        <p:animEffect transition="in" filter="fade">
                                          <p:cBhvr>
                                            <p:cTn id="77" dur="250"/>
                                            <p:tgtEl>
                                              <p:spTgt spid="21"/>
                                            </p:tgtEl>
                                          </p:cBhvr>
                                        </p:animEffect>
                                      </p:childTnLst>
                                    </p:cTn>
                                  </p:par>
                                  <p:par>
                                    <p:cTn id="78" presetID="42" presetClass="path" presetSubtype="0" decel="100000" fill="hold" nodeType="withEffect">
                                      <p:stCondLst>
                                        <p:cond delay="1500"/>
                                      </p:stCondLst>
                                      <p:childTnLst>
                                        <p:animMotion origin="layout" path="M 0.01666 -0.00046 L 3.54167E-6 -4.81481E-6 " pathEditMode="relative" rAng="0" ptsTypes="AA">
                                          <p:cBhvr>
                                            <p:cTn id="79" dur="500" fill="hold"/>
                                            <p:tgtEl>
                                              <p:spTgt spid="21"/>
                                            </p:tgtEl>
                                            <p:attrNameLst>
                                              <p:attrName>ppt_x</p:attrName>
                                              <p:attrName>ppt_y</p:attrName>
                                            </p:attrNameLst>
                                          </p:cBhvr>
                                          <p:rCtr x="-833" y="23"/>
                                        </p:animMotion>
                                      </p:childTnLst>
                                    </p:cTn>
                                  </p:par>
                                  <p:par>
                                    <p:cTn id="80" presetID="10" presetClass="entr" presetSubtype="0" fill="hold" grpId="0" nodeType="withEffect">
                                      <p:stCondLst>
                                        <p:cond delay="1500"/>
                                      </p:stCondLst>
                                      <p:childTnLst>
                                        <p:set>
                                          <p:cBhvr>
                                            <p:cTn id="81" dur="1" fill="hold">
                                              <p:stCondLst>
                                                <p:cond delay="0"/>
                                              </p:stCondLst>
                                            </p:cTn>
                                            <p:tgtEl>
                                              <p:spTgt spid="30"/>
                                            </p:tgtEl>
                                            <p:attrNameLst>
                                              <p:attrName>style.visibility</p:attrName>
                                            </p:attrNameLst>
                                          </p:cBhvr>
                                          <p:to>
                                            <p:strVal val="visible"/>
                                          </p:to>
                                        </p:set>
                                        <p:animEffect transition="in" filter="fade">
                                          <p:cBhvr>
                                            <p:cTn id="82" dur="250"/>
                                            <p:tgtEl>
                                              <p:spTgt spid="30"/>
                                            </p:tgtEl>
                                          </p:cBhvr>
                                        </p:animEffect>
                                      </p:childTnLst>
                                    </p:cTn>
                                  </p:par>
                                  <p:par>
                                    <p:cTn id="83" presetID="42" presetClass="path" presetSubtype="0" decel="100000" fill="hold" grpId="1" nodeType="withEffect">
                                      <p:stCondLst>
                                        <p:cond delay="1500"/>
                                      </p:stCondLst>
                                      <p:childTnLst>
                                        <p:animMotion origin="layout" path="M -0.01719 -0.00023 L 8.33333E-7 -3.7037E-7 " pathEditMode="relative" rAng="0" ptsTypes="AA">
                                          <p:cBhvr>
                                            <p:cTn id="84" dur="500" fill="hold"/>
                                            <p:tgtEl>
                                              <p:spTgt spid="30"/>
                                            </p:tgtEl>
                                            <p:attrNameLst>
                                              <p:attrName>ppt_x</p:attrName>
                                              <p:attrName>ppt_y</p:attrName>
                                            </p:attrNameLst>
                                          </p:cBhvr>
                                          <p:rCtr x="859" y="0"/>
                                        </p:animMotion>
                                      </p:childTnLst>
                                    </p:cTn>
                                  </p:par>
                                  <p:par>
                                    <p:cTn id="85" presetID="10" presetClass="entr" presetSubtype="0" fill="hold" grpId="0" nodeType="withEffect">
                                      <p:stCondLst>
                                        <p:cond delay="1500"/>
                                      </p:stCondLst>
                                      <p:childTnLst>
                                        <p:set>
                                          <p:cBhvr>
                                            <p:cTn id="86" dur="1" fill="hold">
                                              <p:stCondLst>
                                                <p:cond delay="0"/>
                                              </p:stCondLst>
                                            </p:cTn>
                                            <p:tgtEl>
                                              <p:spTgt spid="31"/>
                                            </p:tgtEl>
                                            <p:attrNameLst>
                                              <p:attrName>style.visibility</p:attrName>
                                            </p:attrNameLst>
                                          </p:cBhvr>
                                          <p:to>
                                            <p:strVal val="visible"/>
                                          </p:to>
                                        </p:set>
                                        <p:animEffect transition="in" filter="fade">
                                          <p:cBhvr>
                                            <p:cTn id="87" dur="250"/>
                                            <p:tgtEl>
                                              <p:spTgt spid="31"/>
                                            </p:tgtEl>
                                          </p:cBhvr>
                                        </p:animEffect>
                                      </p:childTnLst>
                                    </p:cTn>
                                  </p:par>
                                  <p:par>
                                    <p:cTn id="88" presetID="42" presetClass="path" presetSubtype="0" decel="100000" fill="hold" grpId="1" nodeType="withEffect">
                                      <p:stCondLst>
                                        <p:cond delay="1500"/>
                                      </p:stCondLst>
                                      <p:childTnLst>
                                        <p:animMotion origin="layout" path="M -0.01719 -0.00023 L 2.5E-6 -1.85185E-6 " pathEditMode="relative" rAng="0" ptsTypes="AA">
                                          <p:cBhvr>
                                            <p:cTn id="89" dur="500" fill="hold"/>
                                            <p:tgtEl>
                                              <p:spTgt spid="31"/>
                                            </p:tgtEl>
                                            <p:attrNameLst>
                                              <p:attrName>ppt_x</p:attrName>
                                              <p:attrName>ppt_y</p:attrName>
                                            </p:attrNameLst>
                                          </p:cBhvr>
                                          <p:rCtr x="859" y="0"/>
                                        </p:animMotion>
                                      </p:childTnLst>
                                    </p:cTn>
                                  </p:par>
                                  <p:par>
                                    <p:cTn id="90" presetID="10" presetClass="entr" presetSubtype="0" fill="hold" grpId="0" nodeType="withEffect">
                                      <p:stCondLst>
                                        <p:cond delay="1500"/>
                                      </p:stCondLst>
                                      <p:childTnLst>
                                        <p:set>
                                          <p:cBhvr>
                                            <p:cTn id="91" dur="1" fill="hold">
                                              <p:stCondLst>
                                                <p:cond delay="0"/>
                                              </p:stCondLst>
                                            </p:cTn>
                                            <p:tgtEl>
                                              <p:spTgt spid="36"/>
                                            </p:tgtEl>
                                            <p:attrNameLst>
                                              <p:attrName>style.visibility</p:attrName>
                                            </p:attrNameLst>
                                          </p:cBhvr>
                                          <p:to>
                                            <p:strVal val="visible"/>
                                          </p:to>
                                        </p:set>
                                        <p:animEffect transition="in" filter="fade">
                                          <p:cBhvr>
                                            <p:cTn id="92" dur="250"/>
                                            <p:tgtEl>
                                              <p:spTgt spid="36"/>
                                            </p:tgtEl>
                                          </p:cBhvr>
                                        </p:animEffect>
                                      </p:childTnLst>
                                    </p:cTn>
                                  </p:par>
                                  <p:par>
                                    <p:cTn id="93" presetID="42" presetClass="path" presetSubtype="0" decel="100000" fill="hold" grpId="1" nodeType="withEffect">
                                      <p:stCondLst>
                                        <p:cond delay="1500"/>
                                      </p:stCondLst>
                                      <p:childTnLst>
                                        <p:animMotion origin="layout" path="M -0.01719 -0.00024 L 8.33333E-7 4.44444E-6 " pathEditMode="relative" rAng="0" ptsTypes="AA">
                                          <p:cBhvr>
                                            <p:cTn id="94" dur="500" fill="hold"/>
                                            <p:tgtEl>
                                              <p:spTgt spid="36"/>
                                            </p:tgtEl>
                                            <p:attrNameLst>
                                              <p:attrName>ppt_x</p:attrName>
                                              <p:attrName>ppt_y</p:attrName>
                                            </p:attrNameLst>
                                          </p:cBhvr>
                                          <p:rCtr x="859" y="0"/>
                                        </p:animMotion>
                                      </p:childTnLst>
                                    </p:cTn>
                                  </p:par>
                                  <p:par>
                                    <p:cTn id="95" presetID="10" presetClass="entr" presetSubtype="0" fill="hold" grpId="0" nodeType="withEffect">
                                      <p:stCondLst>
                                        <p:cond delay="1500"/>
                                      </p:stCondLst>
                                      <p:childTnLst>
                                        <p:set>
                                          <p:cBhvr>
                                            <p:cTn id="96" dur="1" fill="hold">
                                              <p:stCondLst>
                                                <p:cond delay="0"/>
                                              </p:stCondLst>
                                            </p:cTn>
                                            <p:tgtEl>
                                              <p:spTgt spid="37"/>
                                            </p:tgtEl>
                                            <p:attrNameLst>
                                              <p:attrName>style.visibility</p:attrName>
                                            </p:attrNameLst>
                                          </p:cBhvr>
                                          <p:to>
                                            <p:strVal val="visible"/>
                                          </p:to>
                                        </p:set>
                                        <p:animEffect transition="in" filter="fade">
                                          <p:cBhvr>
                                            <p:cTn id="97" dur="250"/>
                                            <p:tgtEl>
                                              <p:spTgt spid="37"/>
                                            </p:tgtEl>
                                          </p:cBhvr>
                                        </p:animEffect>
                                      </p:childTnLst>
                                    </p:cTn>
                                  </p:par>
                                  <p:par>
                                    <p:cTn id="98" presetID="42" presetClass="path" presetSubtype="0" decel="100000" fill="hold" grpId="1" nodeType="withEffect">
                                      <p:stCondLst>
                                        <p:cond delay="1500"/>
                                      </p:stCondLst>
                                      <p:childTnLst>
                                        <p:animMotion origin="layout" path="M -0.01719 -0.00023 L 2.5E-6 -1.48148E-6 " pathEditMode="relative" rAng="0" ptsTypes="AA">
                                          <p:cBhvr>
                                            <p:cTn id="99" dur="500" fill="hold"/>
                                            <p:tgtEl>
                                              <p:spTgt spid="37"/>
                                            </p:tgtEl>
                                            <p:attrNameLst>
                                              <p:attrName>ppt_x</p:attrName>
                                              <p:attrName>ppt_y</p:attrName>
                                            </p:attrNameLst>
                                          </p:cBhvr>
                                          <p:rCtr x="859" y="0"/>
                                        </p:animMotion>
                                      </p:childTnLst>
                                    </p:cTn>
                                  </p:par>
                                  <p:par>
                                    <p:cTn id="100" presetID="10" presetClass="entr" presetSubtype="0" fill="hold" grpId="0" nodeType="withEffect">
                                      <p:stCondLst>
                                        <p:cond delay="1500"/>
                                      </p:stCondLst>
                                      <p:childTnLst>
                                        <p:set>
                                          <p:cBhvr>
                                            <p:cTn id="101" dur="1" fill="hold">
                                              <p:stCondLst>
                                                <p:cond delay="0"/>
                                              </p:stCondLst>
                                            </p:cTn>
                                            <p:tgtEl>
                                              <p:spTgt spid="42"/>
                                            </p:tgtEl>
                                            <p:attrNameLst>
                                              <p:attrName>style.visibility</p:attrName>
                                            </p:attrNameLst>
                                          </p:cBhvr>
                                          <p:to>
                                            <p:strVal val="visible"/>
                                          </p:to>
                                        </p:set>
                                        <p:animEffect transition="in" filter="fade">
                                          <p:cBhvr>
                                            <p:cTn id="102" dur="250"/>
                                            <p:tgtEl>
                                              <p:spTgt spid="42"/>
                                            </p:tgtEl>
                                          </p:cBhvr>
                                        </p:animEffect>
                                      </p:childTnLst>
                                    </p:cTn>
                                  </p:par>
                                  <p:par>
                                    <p:cTn id="103" presetID="42" presetClass="path" presetSubtype="0" decel="100000" fill="hold" grpId="1" nodeType="withEffect">
                                      <p:stCondLst>
                                        <p:cond delay="1500"/>
                                      </p:stCondLst>
                                      <p:childTnLst>
                                        <p:animMotion origin="layout" path="M -0.01719 -0.00023 L 8.33333E-7 -3.7037E-6 " pathEditMode="relative" rAng="0" ptsTypes="AA">
                                          <p:cBhvr>
                                            <p:cTn id="104" dur="500" fill="hold"/>
                                            <p:tgtEl>
                                              <p:spTgt spid="42"/>
                                            </p:tgtEl>
                                            <p:attrNameLst>
                                              <p:attrName>ppt_x</p:attrName>
                                              <p:attrName>ppt_y</p:attrName>
                                            </p:attrNameLst>
                                          </p:cBhvr>
                                          <p:rCtr x="859" y="0"/>
                                        </p:animMotion>
                                      </p:childTnLst>
                                    </p:cTn>
                                  </p:par>
                                  <p:par>
                                    <p:cTn id="105" presetID="10" presetClass="entr" presetSubtype="0" fill="hold" grpId="0" nodeType="withEffect">
                                      <p:stCondLst>
                                        <p:cond delay="1500"/>
                                      </p:stCondLst>
                                      <p:childTnLst>
                                        <p:set>
                                          <p:cBhvr>
                                            <p:cTn id="106" dur="1" fill="hold">
                                              <p:stCondLst>
                                                <p:cond delay="0"/>
                                              </p:stCondLst>
                                            </p:cTn>
                                            <p:tgtEl>
                                              <p:spTgt spid="43"/>
                                            </p:tgtEl>
                                            <p:attrNameLst>
                                              <p:attrName>style.visibility</p:attrName>
                                            </p:attrNameLst>
                                          </p:cBhvr>
                                          <p:to>
                                            <p:strVal val="visible"/>
                                          </p:to>
                                        </p:set>
                                        <p:animEffect transition="in" filter="fade">
                                          <p:cBhvr>
                                            <p:cTn id="107" dur="250"/>
                                            <p:tgtEl>
                                              <p:spTgt spid="43"/>
                                            </p:tgtEl>
                                          </p:cBhvr>
                                        </p:animEffect>
                                      </p:childTnLst>
                                    </p:cTn>
                                  </p:par>
                                  <p:par>
                                    <p:cTn id="108" presetID="42" presetClass="path" presetSubtype="0" decel="100000" fill="hold" grpId="1" nodeType="withEffect">
                                      <p:stCondLst>
                                        <p:cond delay="1500"/>
                                      </p:stCondLst>
                                      <p:childTnLst>
                                        <p:animMotion origin="layout" path="M -0.01719 -0.00023 L 2.5E-6 0 " pathEditMode="relative" rAng="0" ptsTypes="AA">
                                          <p:cBhvr>
                                            <p:cTn id="109" dur="500" fill="hold"/>
                                            <p:tgtEl>
                                              <p:spTgt spid="43"/>
                                            </p:tgtEl>
                                            <p:attrNameLst>
                                              <p:attrName>ppt_x</p:attrName>
                                              <p:attrName>ppt_y</p:attrName>
                                            </p:attrNameLst>
                                          </p:cBhvr>
                                          <p:rCtr x="859" y="0"/>
                                        </p:animMotion>
                                      </p:childTnLst>
                                    </p:cTn>
                                  </p:par>
                                  <p:par>
                                    <p:cTn id="110" presetID="10" presetClass="entr" presetSubtype="0" fill="hold" nodeType="withEffect">
                                      <p:stCondLst>
                                        <p:cond delay="250"/>
                                      </p:stCondLst>
                                      <p:childTnLst>
                                        <p:set>
                                          <p:cBhvr>
                                            <p:cTn id="111" dur="1" fill="hold">
                                              <p:stCondLst>
                                                <p:cond delay="0"/>
                                              </p:stCondLst>
                                            </p:cTn>
                                            <p:tgtEl>
                                              <p:spTgt spid="24"/>
                                            </p:tgtEl>
                                            <p:attrNameLst>
                                              <p:attrName>style.visibility</p:attrName>
                                            </p:attrNameLst>
                                          </p:cBhvr>
                                          <p:to>
                                            <p:strVal val="visible"/>
                                          </p:to>
                                        </p:set>
                                        <p:animEffect transition="in" filter="fade">
                                          <p:cBhvr>
                                            <p:cTn id="112" dur="500"/>
                                            <p:tgtEl>
                                              <p:spTgt spid="24"/>
                                            </p:tgtEl>
                                          </p:cBhvr>
                                        </p:animEffect>
                                      </p:childTnLst>
                                    </p:cTn>
                                  </p:par>
                                  <p:par>
                                    <p:cTn id="113" presetID="22" presetClass="entr" presetSubtype="8" fill="hold" grpId="0" nodeType="withEffect">
                                      <p:stCondLst>
                                        <p:cond delay="500"/>
                                      </p:stCondLst>
                                      <p:childTnLst>
                                        <p:set>
                                          <p:cBhvr>
                                            <p:cTn id="114" dur="1" fill="hold">
                                              <p:stCondLst>
                                                <p:cond delay="0"/>
                                              </p:stCondLst>
                                            </p:cTn>
                                            <p:tgtEl>
                                              <p:spTgt spid="12"/>
                                            </p:tgtEl>
                                            <p:attrNameLst>
                                              <p:attrName>style.visibility</p:attrName>
                                            </p:attrNameLst>
                                          </p:cBhvr>
                                          <p:to>
                                            <p:strVal val="visible"/>
                                          </p:to>
                                        </p:set>
                                        <p:animEffect transition="in" filter="wipe(left)">
                                          <p:cBhvr>
                                            <p:cTn id="115" dur="500"/>
                                            <p:tgtEl>
                                              <p:spTgt spid="12"/>
                                            </p:tgtEl>
                                          </p:cBhvr>
                                        </p:animEffect>
                                      </p:childTnLst>
                                    </p:cTn>
                                  </p:par>
                                  <p:par>
                                    <p:cTn id="116" presetID="22" presetClass="entr" presetSubtype="8" fill="hold" grpId="0" nodeType="withEffect">
                                      <p:stCondLst>
                                        <p:cond delay="500"/>
                                      </p:stCondLst>
                                      <p:childTnLst>
                                        <p:set>
                                          <p:cBhvr>
                                            <p:cTn id="117" dur="1" fill="hold">
                                              <p:stCondLst>
                                                <p:cond delay="0"/>
                                              </p:stCondLst>
                                            </p:cTn>
                                            <p:tgtEl>
                                              <p:spTgt spid="13"/>
                                            </p:tgtEl>
                                            <p:attrNameLst>
                                              <p:attrName>style.visibility</p:attrName>
                                            </p:attrNameLst>
                                          </p:cBhvr>
                                          <p:to>
                                            <p:strVal val="visible"/>
                                          </p:to>
                                        </p:set>
                                        <p:animEffect transition="in" filter="wipe(left)">
                                          <p:cBhvr>
                                            <p:cTn id="118" dur="500"/>
                                            <p:tgtEl>
                                              <p:spTgt spid="13"/>
                                            </p:tgtEl>
                                          </p:cBhvr>
                                        </p:animEffect>
                                      </p:childTnLst>
                                    </p:cTn>
                                  </p:par>
                                  <p:par>
                                    <p:cTn id="119" presetID="22" presetClass="entr" presetSubtype="8" fill="hold" grpId="0" nodeType="withEffect">
                                      <p:stCondLst>
                                        <p:cond delay="500"/>
                                      </p:stCondLst>
                                      <p:childTnLst>
                                        <p:set>
                                          <p:cBhvr>
                                            <p:cTn id="120" dur="1" fill="hold">
                                              <p:stCondLst>
                                                <p:cond delay="0"/>
                                              </p:stCondLst>
                                            </p:cTn>
                                            <p:tgtEl>
                                              <p:spTgt spid="14"/>
                                            </p:tgtEl>
                                            <p:attrNameLst>
                                              <p:attrName>style.visibility</p:attrName>
                                            </p:attrNameLst>
                                          </p:cBhvr>
                                          <p:to>
                                            <p:strVal val="visible"/>
                                          </p:to>
                                        </p:set>
                                        <p:animEffect transition="in" filter="wipe(left)">
                                          <p:cBhvr>
                                            <p:cTn id="12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10" grpId="0" animBg="1"/>
          <p:bldP spid="11" grpId="0" animBg="1"/>
          <p:bldP spid="12" grpId="0" animBg="1"/>
          <p:bldP spid="13" grpId="0" animBg="1"/>
          <p:bldP spid="14" grpId="0" animBg="1"/>
          <p:bldP spid="25" grpId="0"/>
          <p:bldP spid="26" grpId="0"/>
          <p:bldP spid="26" grpId="1"/>
          <p:bldP spid="30" grpId="0"/>
          <p:bldP spid="30" grpId="1"/>
          <p:bldP spid="31" grpId="0" animBg="1"/>
          <p:bldP spid="31" grpId="1" animBg="1"/>
          <p:bldP spid="32" grpId="0"/>
          <p:bldP spid="32" grpId="1"/>
          <p:bldP spid="36" grpId="0"/>
          <p:bldP spid="36" grpId="1"/>
          <p:bldP spid="37" grpId="0"/>
          <p:bldP spid="37" grpId="1"/>
          <p:bldP spid="38" grpId="0"/>
          <p:bldP spid="38" grpId="1"/>
          <p:bldP spid="42" grpId="0"/>
          <p:bldP spid="42" grpId="1"/>
          <p:bldP spid="43" grpId="0"/>
          <p:bldP spid="43" grpId="1"/>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22" presetClass="entr" presetSubtype="8" fill="hold" grpId="0" nodeType="withEffect">
                                      <p:stCondLst>
                                        <p:cond delay="50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22" presetClass="entr" presetSubtype="8"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wipe(left)">
                                          <p:cBhvr>
                                            <p:cTn id="13" dur="500"/>
                                            <p:tgtEl>
                                              <p:spTgt spid="5"/>
                                            </p:tgtEl>
                                          </p:cBhvr>
                                        </p:animEffect>
                                      </p:childTnLst>
                                    </p:cTn>
                                  </p:par>
                                  <p:par>
                                    <p:cTn id="14" presetID="22" presetClass="entr" presetSubtype="8" fill="hold" grpId="0" nodeType="withEffect">
                                      <p:stCondLst>
                                        <p:cond delay="500"/>
                                      </p:stCondLst>
                                      <p:childTnLst>
                                        <p:set>
                                          <p:cBhvr>
                                            <p:cTn id="15" dur="1" fill="hold">
                                              <p:stCondLst>
                                                <p:cond delay="0"/>
                                              </p:stCondLst>
                                            </p:cTn>
                                            <p:tgtEl>
                                              <p:spTgt spid="6"/>
                                            </p:tgtEl>
                                            <p:attrNameLst>
                                              <p:attrName>style.visibility</p:attrName>
                                            </p:attrNameLst>
                                          </p:cBhvr>
                                          <p:to>
                                            <p:strVal val="visible"/>
                                          </p:to>
                                        </p:set>
                                        <p:animEffect transition="in" filter="wipe(left)">
                                          <p:cBhvr>
                                            <p:cTn id="16" dur="500"/>
                                            <p:tgtEl>
                                              <p:spTgt spid="6"/>
                                            </p:tgtEl>
                                          </p:cBhvr>
                                        </p:animEffect>
                                      </p:childTnLst>
                                    </p:cTn>
                                  </p:par>
                                  <p:par>
                                    <p:cTn id="17" presetID="23" presetClass="entr" presetSubtype="16" fill="hold" nodeType="withEffect">
                                      <p:stCondLst>
                                        <p:cond delay="1000"/>
                                      </p:stCondLst>
                                      <p:childTnLst>
                                        <p:set>
                                          <p:cBhvr>
                                            <p:cTn id="18" dur="1" fill="hold">
                                              <p:stCondLst>
                                                <p:cond delay="0"/>
                                              </p:stCondLst>
                                            </p:cTn>
                                            <p:tgtEl>
                                              <p:spTgt spid="27"/>
                                            </p:tgtEl>
                                            <p:attrNameLst>
                                              <p:attrName>style.visibility</p:attrName>
                                            </p:attrNameLst>
                                          </p:cBhvr>
                                          <p:to>
                                            <p:strVal val="visible"/>
                                          </p:to>
                                        </p:set>
                                        <p:anim calcmode="lin" valueType="num">
                                          <p:cBhvr>
                                            <p:cTn id="19" dur="200" fill="hold"/>
                                            <p:tgtEl>
                                              <p:spTgt spid="27"/>
                                            </p:tgtEl>
                                            <p:attrNameLst>
                                              <p:attrName>ppt_w</p:attrName>
                                            </p:attrNameLst>
                                          </p:cBhvr>
                                          <p:tavLst>
                                            <p:tav tm="0">
                                              <p:val>
                                                <p:fltVal val="0"/>
                                              </p:val>
                                            </p:tav>
                                            <p:tav tm="100000">
                                              <p:val>
                                                <p:strVal val="#ppt_w"/>
                                              </p:val>
                                            </p:tav>
                                          </p:tavLst>
                                        </p:anim>
                                        <p:anim calcmode="lin" valueType="num">
                                          <p:cBhvr>
                                            <p:cTn id="20" dur="200" fill="hold"/>
                                            <p:tgtEl>
                                              <p:spTgt spid="27"/>
                                            </p:tgtEl>
                                            <p:attrNameLst>
                                              <p:attrName>ppt_h</p:attrName>
                                            </p:attrNameLst>
                                          </p:cBhvr>
                                          <p:tavLst>
                                            <p:tav tm="0">
                                              <p:val>
                                                <p:fltVal val="0"/>
                                              </p:val>
                                            </p:tav>
                                            <p:tav tm="100000">
                                              <p:val>
                                                <p:strVal val="#ppt_h"/>
                                              </p:val>
                                            </p:tav>
                                          </p:tavLst>
                                        </p:anim>
                                      </p:childTnLst>
                                    </p:cTn>
                                  </p:par>
                                  <p:par>
                                    <p:cTn id="21" presetID="6" presetClass="emph" presetSubtype="0" fill="hold" nodeType="withEffect">
                                      <p:stCondLst>
                                        <p:cond delay="1000"/>
                                      </p:stCondLst>
                                      <p:childTnLst>
                                        <p:animScale>
                                          <p:cBhvr>
                                            <p:cTn id="22" dur="1000" fill="hold"/>
                                            <p:tgtEl>
                                              <p:spTgt spid="27"/>
                                            </p:tgtEl>
                                          </p:cBhvr>
                                          <p:by x="110000" y="110000"/>
                                        </p:animScale>
                                      </p:childTnLst>
                                    </p:cTn>
                                  </p:par>
                                  <p:par>
                                    <p:cTn id="23" presetID="6" presetClass="emph" presetSubtype="0" accel="50000" decel="50000" fill="hold" nodeType="withEffect">
                                      <p:stCondLst>
                                        <p:cond delay="1000"/>
                                      </p:stCondLst>
                                      <p:childTnLst>
                                        <p:animScale>
                                          <p:cBhvr>
                                            <p:cTn id="24" dur="250" fill="hold"/>
                                            <p:tgtEl>
                                              <p:spTgt spid="27"/>
                                            </p:tgtEl>
                                          </p:cBhvr>
                                          <p:by x="91000" y="91000"/>
                                        </p:animScale>
                                      </p:childTnLst>
                                    </p:cTn>
                                  </p:par>
                                  <p:par>
                                    <p:cTn id="25" presetID="23" presetClass="entr" presetSubtype="16" fill="hold" nodeType="withEffect">
                                      <p:stCondLst>
                                        <p:cond delay="1000"/>
                                      </p:stCondLst>
                                      <p:childTnLst>
                                        <p:set>
                                          <p:cBhvr>
                                            <p:cTn id="26" dur="1" fill="hold">
                                              <p:stCondLst>
                                                <p:cond delay="0"/>
                                              </p:stCondLst>
                                            </p:cTn>
                                            <p:tgtEl>
                                              <p:spTgt spid="33"/>
                                            </p:tgtEl>
                                            <p:attrNameLst>
                                              <p:attrName>style.visibility</p:attrName>
                                            </p:attrNameLst>
                                          </p:cBhvr>
                                          <p:to>
                                            <p:strVal val="visible"/>
                                          </p:to>
                                        </p:set>
                                        <p:anim calcmode="lin" valueType="num">
                                          <p:cBhvr>
                                            <p:cTn id="27" dur="200" fill="hold"/>
                                            <p:tgtEl>
                                              <p:spTgt spid="33"/>
                                            </p:tgtEl>
                                            <p:attrNameLst>
                                              <p:attrName>ppt_w</p:attrName>
                                            </p:attrNameLst>
                                          </p:cBhvr>
                                          <p:tavLst>
                                            <p:tav tm="0">
                                              <p:val>
                                                <p:fltVal val="0"/>
                                              </p:val>
                                            </p:tav>
                                            <p:tav tm="100000">
                                              <p:val>
                                                <p:strVal val="#ppt_w"/>
                                              </p:val>
                                            </p:tav>
                                          </p:tavLst>
                                        </p:anim>
                                        <p:anim calcmode="lin" valueType="num">
                                          <p:cBhvr>
                                            <p:cTn id="28" dur="200" fill="hold"/>
                                            <p:tgtEl>
                                              <p:spTgt spid="33"/>
                                            </p:tgtEl>
                                            <p:attrNameLst>
                                              <p:attrName>ppt_h</p:attrName>
                                            </p:attrNameLst>
                                          </p:cBhvr>
                                          <p:tavLst>
                                            <p:tav tm="0">
                                              <p:val>
                                                <p:fltVal val="0"/>
                                              </p:val>
                                            </p:tav>
                                            <p:tav tm="100000">
                                              <p:val>
                                                <p:strVal val="#ppt_h"/>
                                              </p:val>
                                            </p:tav>
                                          </p:tavLst>
                                        </p:anim>
                                      </p:childTnLst>
                                    </p:cTn>
                                  </p:par>
                                  <p:par>
                                    <p:cTn id="29" presetID="6" presetClass="emph" presetSubtype="0" fill="hold" nodeType="withEffect">
                                      <p:stCondLst>
                                        <p:cond delay="1000"/>
                                      </p:stCondLst>
                                      <p:childTnLst>
                                        <p:animScale>
                                          <p:cBhvr>
                                            <p:cTn id="30" dur="1000" fill="hold"/>
                                            <p:tgtEl>
                                              <p:spTgt spid="33"/>
                                            </p:tgtEl>
                                          </p:cBhvr>
                                          <p:by x="110000" y="110000"/>
                                        </p:animScale>
                                      </p:childTnLst>
                                    </p:cTn>
                                  </p:par>
                                  <p:par>
                                    <p:cTn id="31" presetID="6" presetClass="emph" presetSubtype="0" accel="50000" decel="50000" fill="hold" nodeType="withEffect">
                                      <p:stCondLst>
                                        <p:cond delay="1000"/>
                                      </p:stCondLst>
                                      <p:childTnLst>
                                        <p:animScale>
                                          <p:cBhvr>
                                            <p:cTn id="32" dur="250" fill="hold"/>
                                            <p:tgtEl>
                                              <p:spTgt spid="33"/>
                                            </p:tgtEl>
                                          </p:cBhvr>
                                          <p:by x="91000" y="91000"/>
                                        </p:animScale>
                                      </p:childTnLst>
                                    </p:cTn>
                                  </p:par>
                                  <p:par>
                                    <p:cTn id="33" presetID="23" presetClass="entr" presetSubtype="16" fill="hold" nodeType="withEffect">
                                      <p:stCondLst>
                                        <p:cond delay="1000"/>
                                      </p:stCondLst>
                                      <p:childTnLst>
                                        <p:set>
                                          <p:cBhvr>
                                            <p:cTn id="34" dur="1" fill="hold">
                                              <p:stCondLst>
                                                <p:cond delay="0"/>
                                              </p:stCondLst>
                                            </p:cTn>
                                            <p:tgtEl>
                                              <p:spTgt spid="39"/>
                                            </p:tgtEl>
                                            <p:attrNameLst>
                                              <p:attrName>style.visibility</p:attrName>
                                            </p:attrNameLst>
                                          </p:cBhvr>
                                          <p:to>
                                            <p:strVal val="visible"/>
                                          </p:to>
                                        </p:set>
                                        <p:anim calcmode="lin" valueType="num">
                                          <p:cBhvr>
                                            <p:cTn id="35" dur="200" fill="hold"/>
                                            <p:tgtEl>
                                              <p:spTgt spid="39"/>
                                            </p:tgtEl>
                                            <p:attrNameLst>
                                              <p:attrName>ppt_w</p:attrName>
                                            </p:attrNameLst>
                                          </p:cBhvr>
                                          <p:tavLst>
                                            <p:tav tm="0">
                                              <p:val>
                                                <p:fltVal val="0"/>
                                              </p:val>
                                            </p:tav>
                                            <p:tav tm="100000">
                                              <p:val>
                                                <p:strVal val="#ppt_w"/>
                                              </p:val>
                                            </p:tav>
                                          </p:tavLst>
                                        </p:anim>
                                        <p:anim calcmode="lin" valueType="num">
                                          <p:cBhvr>
                                            <p:cTn id="36" dur="200" fill="hold"/>
                                            <p:tgtEl>
                                              <p:spTgt spid="39"/>
                                            </p:tgtEl>
                                            <p:attrNameLst>
                                              <p:attrName>ppt_h</p:attrName>
                                            </p:attrNameLst>
                                          </p:cBhvr>
                                          <p:tavLst>
                                            <p:tav tm="0">
                                              <p:val>
                                                <p:fltVal val="0"/>
                                              </p:val>
                                            </p:tav>
                                            <p:tav tm="100000">
                                              <p:val>
                                                <p:strVal val="#ppt_h"/>
                                              </p:val>
                                            </p:tav>
                                          </p:tavLst>
                                        </p:anim>
                                      </p:childTnLst>
                                    </p:cTn>
                                  </p:par>
                                  <p:par>
                                    <p:cTn id="37" presetID="6" presetClass="emph" presetSubtype="0" fill="hold" nodeType="withEffect">
                                      <p:stCondLst>
                                        <p:cond delay="1000"/>
                                      </p:stCondLst>
                                      <p:childTnLst>
                                        <p:animScale>
                                          <p:cBhvr>
                                            <p:cTn id="38" dur="1000" fill="hold"/>
                                            <p:tgtEl>
                                              <p:spTgt spid="39"/>
                                            </p:tgtEl>
                                          </p:cBhvr>
                                          <p:by x="110000" y="110000"/>
                                        </p:animScale>
                                      </p:childTnLst>
                                    </p:cTn>
                                  </p:par>
                                  <p:par>
                                    <p:cTn id="39" presetID="6" presetClass="emph" presetSubtype="0" accel="50000" decel="50000" fill="hold" nodeType="withEffect">
                                      <p:stCondLst>
                                        <p:cond delay="1000"/>
                                      </p:stCondLst>
                                      <p:childTnLst>
                                        <p:animScale>
                                          <p:cBhvr>
                                            <p:cTn id="40" dur="250" fill="hold"/>
                                            <p:tgtEl>
                                              <p:spTgt spid="39"/>
                                            </p:tgtEl>
                                          </p:cBhvr>
                                          <p:by x="91000" y="91000"/>
                                        </p:animScale>
                                      </p:childTnLst>
                                    </p:cTn>
                                  </p:par>
                                  <p:par>
                                    <p:cTn id="41" presetID="22" presetClass="entr" presetSubtype="1" fill="hold" grpId="0" nodeType="withEffect">
                                      <p:stCondLst>
                                        <p:cond delay="1000"/>
                                      </p:stCondLst>
                                      <p:childTnLst>
                                        <p:set>
                                          <p:cBhvr>
                                            <p:cTn id="42" dur="1" fill="hold">
                                              <p:stCondLst>
                                                <p:cond delay="0"/>
                                              </p:stCondLst>
                                            </p:cTn>
                                            <p:tgtEl>
                                              <p:spTgt spid="9"/>
                                            </p:tgtEl>
                                            <p:attrNameLst>
                                              <p:attrName>style.visibility</p:attrName>
                                            </p:attrNameLst>
                                          </p:cBhvr>
                                          <p:to>
                                            <p:strVal val="visible"/>
                                          </p:to>
                                        </p:set>
                                        <p:animEffect transition="in" filter="wipe(up)">
                                          <p:cBhvr>
                                            <p:cTn id="43" dur="500"/>
                                            <p:tgtEl>
                                              <p:spTgt spid="9"/>
                                            </p:tgtEl>
                                          </p:cBhvr>
                                        </p:animEffect>
                                      </p:childTnLst>
                                    </p:cTn>
                                  </p:par>
                                  <p:par>
                                    <p:cTn id="44" presetID="22" presetClass="entr" presetSubtype="1" fill="hold" grpId="0" nodeType="withEffect">
                                      <p:stCondLst>
                                        <p:cond delay="1000"/>
                                      </p:stCondLst>
                                      <p:childTnLst>
                                        <p:set>
                                          <p:cBhvr>
                                            <p:cTn id="45" dur="1" fill="hold">
                                              <p:stCondLst>
                                                <p:cond delay="0"/>
                                              </p:stCondLst>
                                            </p:cTn>
                                            <p:tgtEl>
                                              <p:spTgt spid="10"/>
                                            </p:tgtEl>
                                            <p:attrNameLst>
                                              <p:attrName>style.visibility</p:attrName>
                                            </p:attrNameLst>
                                          </p:cBhvr>
                                          <p:to>
                                            <p:strVal val="visible"/>
                                          </p:to>
                                        </p:set>
                                        <p:animEffect transition="in" filter="wipe(up)">
                                          <p:cBhvr>
                                            <p:cTn id="46" dur="500"/>
                                            <p:tgtEl>
                                              <p:spTgt spid="10"/>
                                            </p:tgtEl>
                                          </p:cBhvr>
                                        </p:animEffect>
                                      </p:childTnLst>
                                    </p:cTn>
                                  </p:par>
                                  <p:par>
                                    <p:cTn id="47" presetID="22" presetClass="entr" presetSubtype="1" fill="hold" grpId="0" nodeType="withEffect">
                                      <p:stCondLst>
                                        <p:cond delay="1000"/>
                                      </p:stCondLst>
                                      <p:childTnLst>
                                        <p:set>
                                          <p:cBhvr>
                                            <p:cTn id="48" dur="1" fill="hold">
                                              <p:stCondLst>
                                                <p:cond delay="0"/>
                                              </p:stCondLst>
                                            </p:cTn>
                                            <p:tgtEl>
                                              <p:spTgt spid="11"/>
                                            </p:tgtEl>
                                            <p:attrNameLst>
                                              <p:attrName>style.visibility</p:attrName>
                                            </p:attrNameLst>
                                          </p:cBhvr>
                                          <p:to>
                                            <p:strVal val="visible"/>
                                          </p:to>
                                        </p:set>
                                        <p:animEffect transition="in" filter="wipe(up)">
                                          <p:cBhvr>
                                            <p:cTn id="49" dur="500"/>
                                            <p:tgtEl>
                                              <p:spTgt spid="11"/>
                                            </p:tgtEl>
                                          </p:cBhvr>
                                        </p:animEffect>
                                      </p:childTnLst>
                                    </p:cTn>
                                  </p:par>
                                  <p:par>
                                    <p:cTn id="50" presetID="10" presetClass="entr" presetSubtype="0" fill="hold" grpId="0" nodeType="withEffect">
                                      <p:stCondLst>
                                        <p:cond delay="1500"/>
                                      </p:stCondLst>
                                      <p:childTnLst>
                                        <p:set>
                                          <p:cBhvr>
                                            <p:cTn id="51" dur="1" fill="hold">
                                              <p:stCondLst>
                                                <p:cond delay="0"/>
                                              </p:stCondLst>
                                            </p:cTn>
                                            <p:tgtEl>
                                              <p:spTgt spid="26"/>
                                            </p:tgtEl>
                                            <p:attrNameLst>
                                              <p:attrName>style.visibility</p:attrName>
                                            </p:attrNameLst>
                                          </p:cBhvr>
                                          <p:to>
                                            <p:strVal val="visible"/>
                                          </p:to>
                                        </p:set>
                                        <p:animEffect transition="in" filter="fade">
                                          <p:cBhvr>
                                            <p:cTn id="52" dur="250"/>
                                            <p:tgtEl>
                                              <p:spTgt spid="26"/>
                                            </p:tgtEl>
                                          </p:cBhvr>
                                        </p:animEffect>
                                      </p:childTnLst>
                                    </p:cTn>
                                  </p:par>
                                  <p:par>
                                    <p:cTn id="53" presetID="42" presetClass="path" presetSubtype="0" decel="100000" fill="hold" grpId="1" nodeType="withEffect">
                                      <p:stCondLst>
                                        <p:cond delay="1500"/>
                                      </p:stCondLst>
                                      <p:childTnLst>
                                        <p:animMotion origin="layout" path="M 0.01666 -0.00046 L 2.29167E-6 -1.85185E-6 " pathEditMode="relative" rAng="0" ptsTypes="AA">
                                          <p:cBhvr>
                                            <p:cTn id="54" dur="500" fill="hold"/>
                                            <p:tgtEl>
                                              <p:spTgt spid="26"/>
                                            </p:tgtEl>
                                            <p:attrNameLst>
                                              <p:attrName>ppt_x</p:attrName>
                                              <p:attrName>ppt_y</p:attrName>
                                            </p:attrNameLst>
                                          </p:cBhvr>
                                          <p:rCtr x="-833" y="23"/>
                                        </p:animMotion>
                                      </p:childTnLst>
                                    </p:cTn>
                                  </p:par>
                                  <p:par>
                                    <p:cTn id="55" presetID="10" presetClass="entr" presetSubtype="0" fill="hold" nodeType="withEffect">
                                      <p:stCondLst>
                                        <p:cond delay="1500"/>
                                      </p:stCondLst>
                                      <p:childTnLst>
                                        <p:set>
                                          <p:cBhvr>
                                            <p:cTn id="56" dur="1" fill="hold">
                                              <p:stCondLst>
                                                <p:cond delay="0"/>
                                              </p:stCondLst>
                                            </p:cTn>
                                            <p:tgtEl>
                                              <p:spTgt spid="15"/>
                                            </p:tgtEl>
                                            <p:attrNameLst>
                                              <p:attrName>style.visibility</p:attrName>
                                            </p:attrNameLst>
                                          </p:cBhvr>
                                          <p:to>
                                            <p:strVal val="visible"/>
                                          </p:to>
                                        </p:set>
                                        <p:animEffect transition="in" filter="fade">
                                          <p:cBhvr>
                                            <p:cTn id="57" dur="250"/>
                                            <p:tgtEl>
                                              <p:spTgt spid="15"/>
                                            </p:tgtEl>
                                          </p:cBhvr>
                                        </p:animEffect>
                                      </p:childTnLst>
                                    </p:cTn>
                                  </p:par>
                                  <p:par>
                                    <p:cTn id="58" presetID="42" presetClass="path" presetSubtype="0" decel="100000" fill="hold" nodeType="withEffect">
                                      <p:stCondLst>
                                        <p:cond delay="1500"/>
                                      </p:stCondLst>
                                      <p:childTnLst>
                                        <p:animMotion origin="layout" path="M 0.01666 -0.00046 L 3.54167E-6 -1.85185E-6 " pathEditMode="relative" rAng="0" ptsTypes="AA">
                                          <p:cBhvr>
                                            <p:cTn id="59" dur="500" fill="hold"/>
                                            <p:tgtEl>
                                              <p:spTgt spid="15"/>
                                            </p:tgtEl>
                                            <p:attrNameLst>
                                              <p:attrName>ppt_x</p:attrName>
                                              <p:attrName>ppt_y</p:attrName>
                                            </p:attrNameLst>
                                          </p:cBhvr>
                                          <p:rCtr x="-833" y="23"/>
                                        </p:animMotion>
                                      </p:childTnLst>
                                    </p:cTn>
                                  </p:par>
                                  <p:par>
                                    <p:cTn id="60" presetID="10" presetClass="entr" presetSubtype="0" fill="hold" grpId="0" nodeType="withEffect">
                                      <p:stCondLst>
                                        <p:cond delay="1500"/>
                                      </p:stCondLst>
                                      <p:childTnLst>
                                        <p:set>
                                          <p:cBhvr>
                                            <p:cTn id="61" dur="1" fill="hold">
                                              <p:stCondLst>
                                                <p:cond delay="0"/>
                                              </p:stCondLst>
                                            </p:cTn>
                                            <p:tgtEl>
                                              <p:spTgt spid="32"/>
                                            </p:tgtEl>
                                            <p:attrNameLst>
                                              <p:attrName>style.visibility</p:attrName>
                                            </p:attrNameLst>
                                          </p:cBhvr>
                                          <p:to>
                                            <p:strVal val="visible"/>
                                          </p:to>
                                        </p:set>
                                        <p:animEffect transition="in" filter="fade">
                                          <p:cBhvr>
                                            <p:cTn id="62" dur="250"/>
                                            <p:tgtEl>
                                              <p:spTgt spid="32"/>
                                            </p:tgtEl>
                                          </p:cBhvr>
                                        </p:animEffect>
                                      </p:childTnLst>
                                    </p:cTn>
                                  </p:par>
                                  <p:par>
                                    <p:cTn id="63" presetID="42" presetClass="path" presetSubtype="0" decel="100000" fill="hold" grpId="1" nodeType="withEffect">
                                      <p:stCondLst>
                                        <p:cond delay="1500"/>
                                      </p:stCondLst>
                                      <p:childTnLst>
                                        <p:animMotion origin="layout" path="M 0.01667 -0.00046 L 1.04167E-6 -2.96296E-6 " pathEditMode="relative" rAng="0" ptsTypes="AA">
                                          <p:cBhvr>
                                            <p:cTn id="64" dur="500" fill="hold"/>
                                            <p:tgtEl>
                                              <p:spTgt spid="32"/>
                                            </p:tgtEl>
                                            <p:attrNameLst>
                                              <p:attrName>ppt_x</p:attrName>
                                              <p:attrName>ppt_y</p:attrName>
                                            </p:attrNameLst>
                                          </p:cBhvr>
                                          <p:rCtr x="-833" y="23"/>
                                        </p:animMotion>
                                      </p:childTnLst>
                                    </p:cTn>
                                  </p:par>
                                  <p:par>
                                    <p:cTn id="65" presetID="10" presetClass="entr" presetSubtype="0" fill="hold" nodeType="withEffect">
                                      <p:stCondLst>
                                        <p:cond delay="1500"/>
                                      </p:stCondLst>
                                      <p:childTnLst>
                                        <p:set>
                                          <p:cBhvr>
                                            <p:cTn id="66" dur="1" fill="hold">
                                              <p:stCondLst>
                                                <p:cond delay="0"/>
                                              </p:stCondLst>
                                            </p:cTn>
                                            <p:tgtEl>
                                              <p:spTgt spid="18"/>
                                            </p:tgtEl>
                                            <p:attrNameLst>
                                              <p:attrName>style.visibility</p:attrName>
                                            </p:attrNameLst>
                                          </p:cBhvr>
                                          <p:to>
                                            <p:strVal val="visible"/>
                                          </p:to>
                                        </p:set>
                                        <p:animEffect transition="in" filter="fade">
                                          <p:cBhvr>
                                            <p:cTn id="67" dur="250"/>
                                            <p:tgtEl>
                                              <p:spTgt spid="18"/>
                                            </p:tgtEl>
                                          </p:cBhvr>
                                        </p:animEffect>
                                      </p:childTnLst>
                                    </p:cTn>
                                  </p:par>
                                  <p:par>
                                    <p:cTn id="68" presetID="42" presetClass="path" presetSubtype="0" decel="100000" fill="hold" nodeType="withEffect">
                                      <p:stCondLst>
                                        <p:cond delay="1500"/>
                                      </p:stCondLst>
                                      <p:childTnLst>
                                        <p:animMotion origin="layout" path="M 0.01667 -0.00046 L -3.33333E-6 -2.96296E-6 " pathEditMode="relative" rAng="0" ptsTypes="AA">
                                          <p:cBhvr>
                                            <p:cTn id="69" dur="500" fill="hold"/>
                                            <p:tgtEl>
                                              <p:spTgt spid="18"/>
                                            </p:tgtEl>
                                            <p:attrNameLst>
                                              <p:attrName>ppt_x</p:attrName>
                                              <p:attrName>ppt_y</p:attrName>
                                            </p:attrNameLst>
                                          </p:cBhvr>
                                          <p:rCtr x="-833" y="23"/>
                                        </p:animMotion>
                                      </p:childTnLst>
                                    </p:cTn>
                                  </p:par>
                                  <p:par>
                                    <p:cTn id="70" presetID="10" presetClass="entr" presetSubtype="0" fill="hold" grpId="0" nodeType="withEffect">
                                      <p:stCondLst>
                                        <p:cond delay="1500"/>
                                      </p:stCondLst>
                                      <p:childTnLst>
                                        <p:set>
                                          <p:cBhvr>
                                            <p:cTn id="71" dur="1" fill="hold">
                                              <p:stCondLst>
                                                <p:cond delay="0"/>
                                              </p:stCondLst>
                                            </p:cTn>
                                            <p:tgtEl>
                                              <p:spTgt spid="38"/>
                                            </p:tgtEl>
                                            <p:attrNameLst>
                                              <p:attrName>style.visibility</p:attrName>
                                            </p:attrNameLst>
                                          </p:cBhvr>
                                          <p:to>
                                            <p:strVal val="visible"/>
                                          </p:to>
                                        </p:set>
                                        <p:animEffect transition="in" filter="fade">
                                          <p:cBhvr>
                                            <p:cTn id="72" dur="250"/>
                                            <p:tgtEl>
                                              <p:spTgt spid="38"/>
                                            </p:tgtEl>
                                          </p:cBhvr>
                                        </p:animEffect>
                                      </p:childTnLst>
                                    </p:cTn>
                                  </p:par>
                                  <p:par>
                                    <p:cTn id="73" presetID="42" presetClass="path" presetSubtype="0" decel="100000" fill="hold" grpId="1" nodeType="withEffect">
                                      <p:stCondLst>
                                        <p:cond delay="1500"/>
                                      </p:stCondLst>
                                      <p:childTnLst>
                                        <p:animMotion origin="layout" path="M 0.01666 -0.00046 L 2.29167E-6 -4.81481E-6 " pathEditMode="relative" rAng="0" ptsTypes="AA">
                                          <p:cBhvr>
                                            <p:cTn id="74" dur="500" fill="hold"/>
                                            <p:tgtEl>
                                              <p:spTgt spid="38"/>
                                            </p:tgtEl>
                                            <p:attrNameLst>
                                              <p:attrName>ppt_x</p:attrName>
                                              <p:attrName>ppt_y</p:attrName>
                                            </p:attrNameLst>
                                          </p:cBhvr>
                                          <p:rCtr x="-833" y="23"/>
                                        </p:animMotion>
                                      </p:childTnLst>
                                    </p:cTn>
                                  </p:par>
                                  <p:par>
                                    <p:cTn id="75" presetID="10" presetClass="entr" presetSubtype="0" fill="hold" nodeType="withEffect">
                                      <p:stCondLst>
                                        <p:cond delay="1500"/>
                                      </p:stCondLst>
                                      <p:childTnLst>
                                        <p:set>
                                          <p:cBhvr>
                                            <p:cTn id="76" dur="1" fill="hold">
                                              <p:stCondLst>
                                                <p:cond delay="0"/>
                                              </p:stCondLst>
                                            </p:cTn>
                                            <p:tgtEl>
                                              <p:spTgt spid="21"/>
                                            </p:tgtEl>
                                            <p:attrNameLst>
                                              <p:attrName>style.visibility</p:attrName>
                                            </p:attrNameLst>
                                          </p:cBhvr>
                                          <p:to>
                                            <p:strVal val="visible"/>
                                          </p:to>
                                        </p:set>
                                        <p:animEffect transition="in" filter="fade">
                                          <p:cBhvr>
                                            <p:cTn id="77" dur="250"/>
                                            <p:tgtEl>
                                              <p:spTgt spid="21"/>
                                            </p:tgtEl>
                                          </p:cBhvr>
                                        </p:animEffect>
                                      </p:childTnLst>
                                    </p:cTn>
                                  </p:par>
                                  <p:par>
                                    <p:cTn id="78" presetID="42" presetClass="path" presetSubtype="0" decel="100000" fill="hold" nodeType="withEffect">
                                      <p:stCondLst>
                                        <p:cond delay="1500"/>
                                      </p:stCondLst>
                                      <p:childTnLst>
                                        <p:animMotion origin="layout" path="M 0.01666 -0.00046 L 3.54167E-6 -4.81481E-6 " pathEditMode="relative" rAng="0" ptsTypes="AA">
                                          <p:cBhvr>
                                            <p:cTn id="79" dur="500" fill="hold"/>
                                            <p:tgtEl>
                                              <p:spTgt spid="21"/>
                                            </p:tgtEl>
                                            <p:attrNameLst>
                                              <p:attrName>ppt_x</p:attrName>
                                              <p:attrName>ppt_y</p:attrName>
                                            </p:attrNameLst>
                                          </p:cBhvr>
                                          <p:rCtr x="-833" y="23"/>
                                        </p:animMotion>
                                      </p:childTnLst>
                                    </p:cTn>
                                  </p:par>
                                  <p:par>
                                    <p:cTn id="80" presetID="10" presetClass="entr" presetSubtype="0" fill="hold" grpId="0" nodeType="withEffect">
                                      <p:stCondLst>
                                        <p:cond delay="1500"/>
                                      </p:stCondLst>
                                      <p:childTnLst>
                                        <p:set>
                                          <p:cBhvr>
                                            <p:cTn id="81" dur="1" fill="hold">
                                              <p:stCondLst>
                                                <p:cond delay="0"/>
                                              </p:stCondLst>
                                            </p:cTn>
                                            <p:tgtEl>
                                              <p:spTgt spid="30"/>
                                            </p:tgtEl>
                                            <p:attrNameLst>
                                              <p:attrName>style.visibility</p:attrName>
                                            </p:attrNameLst>
                                          </p:cBhvr>
                                          <p:to>
                                            <p:strVal val="visible"/>
                                          </p:to>
                                        </p:set>
                                        <p:animEffect transition="in" filter="fade">
                                          <p:cBhvr>
                                            <p:cTn id="82" dur="250"/>
                                            <p:tgtEl>
                                              <p:spTgt spid="30"/>
                                            </p:tgtEl>
                                          </p:cBhvr>
                                        </p:animEffect>
                                      </p:childTnLst>
                                    </p:cTn>
                                  </p:par>
                                  <p:par>
                                    <p:cTn id="83" presetID="42" presetClass="path" presetSubtype="0" decel="100000" fill="hold" grpId="1" nodeType="withEffect">
                                      <p:stCondLst>
                                        <p:cond delay="1500"/>
                                      </p:stCondLst>
                                      <p:childTnLst>
                                        <p:animMotion origin="layout" path="M -0.01719 -0.00023 L 8.33333E-7 -3.7037E-7 " pathEditMode="relative" rAng="0" ptsTypes="AA">
                                          <p:cBhvr>
                                            <p:cTn id="84" dur="500" fill="hold"/>
                                            <p:tgtEl>
                                              <p:spTgt spid="30"/>
                                            </p:tgtEl>
                                            <p:attrNameLst>
                                              <p:attrName>ppt_x</p:attrName>
                                              <p:attrName>ppt_y</p:attrName>
                                            </p:attrNameLst>
                                          </p:cBhvr>
                                          <p:rCtr x="859" y="0"/>
                                        </p:animMotion>
                                      </p:childTnLst>
                                    </p:cTn>
                                  </p:par>
                                  <p:par>
                                    <p:cTn id="85" presetID="10" presetClass="entr" presetSubtype="0" fill="hold" grpId="0" nodeType="withEffect">
                                      <p:stCondLst>
                                        <p:cond delay="1500"/>
                                      </p:stCondLst>
                                      <p:childTnLst>
                                        <p:set>
                                          <p:cBhvr>
                                            <p:cTn id="86" dur="1" fill="hold">
                                              <p:stCondLst>
                                                <p:cond delay="0"/>
                                              </p:stCondLst>
                                            </p:cTn>
                                            <p:tgtEl>
                                              <p:spTgt spid="31"/>
                                            </p:tgtEl>
                                            <p:attrNameLst>
                                              <p:attrName>style.visibility</p:attrName>
                                            </p:attrNameLst>
                                          </p:cBhvr>
                                          <p:to>
                                            <p:strVal val="visible"/>
                                          </p:to>
                                        </p:set>
                                        <p:animEffect transition="in" filter="fade">
                                          <p:cBhvr>
                                            <p:cTn id="87" dur="250"/>
                                            <p:tgtEl>
                                              <p:spTgt spid="31"/>
                                            </p:tgtEl>
                                          </p:cBhvr>
                                        </p:animEffect>
                                      </p:childTnLst>
                                    </p:cTn>
                                  </p:par>
                                  <p:par>
                                    <p:cTn id="88" presetID="42" presetClass="path" presetSubtype="0" decel="100000" fill="hold" grpId="1" nodeType="withEffect">
                                      <p:stCondLst>
                                        <p:cond delay="1500"/>
                                      </p:stCondLst>
                                      <p:childTnLst>
                                        <p:animMotion origin="layout" path="M -0.01719 -0.00023 L 2.5E-6 -1.85185E-6 " pathEditMode="relative" rAng="0" ptsTypes="AA">
                                          <p:cBhvr>
                                            <p:cTn id="89" dur="500" fill="hold"/>
                                            <p:tgtEl>
                                              <p:spTgt spid="31"/>
                                            </p:tgtEl>
                                            <p:attrNameLst>
                                              <p:attrName>ppt_x</p:attrName>
                                              <p:attrName>ppt_y</p:attrName>
                                            </p:attrNameLst>
                                          </p:cBhvr>
                                          <p:rCtr x="859" y="0"/>
                                        </p:animMotion>
                                      </p:childTnLst>
                                    </p:cTn>
                                  </p:par>
                                  <p:par>
                                    <p:cTn id="90" presetID="10" presetClass="entr" presetSubtype="0" fill="hold" grpId="0" nodeType="withEffect">
                                      <p:stCondLst>
                                        <p:cond delay="1500"/>
                                      </p:stCondLst>
                                      <p:childTnLst>
                                        <p:set>
                                          <p:cBhvr>
                                            <p:cTn id="91" dur="1" fill="hold">
                                              <p:stCondLst>
                                                <p:cond delay="0"/>
                                              </p:stCondLst>
                                            </p:cTn>
                                            <p:tgtEl>
                                              <p:spTgt spid="36"/>
                                            </p:tgtEl>
                                            <p:attrNameLst>
                                              <p:attrName>style.visibility</p:attrName>
                                            </p:attrNameLst>
                                          </p:cBhvr>
                                          <p:to>
                                            <p:strVal val="visible"/>
                                          </p:to>
                                        </p:set>
                                        <p:animEffect transition="in" filter="fade">
                                          <p:cBhvr>
                                            <p:cTn id="92" dur="250"/>
                                            <p:tgtEl>
                                              <p:spTgt spid="36"/>
                                            </p:tgtEl>
                                          </p:cBhvr>
                                        </p:animEffect>
                                      </p:childTnLst>
                                    </p:cTn>
                                  </p:par>
                                  <p:par>
                                    <p:cTn id="93" presetID="42" presetClass="path" presetSubtype="0" decel="100000" fill="hold" grpId="1" nodeType="withEffect">
                                      <p:stCondLst>
                                        <p:cond delay="1500"/>
                                      </p:stCondLst>
                                      <p:childTnLst>
                                        <p:animMotion origin="layout" path="M -0.01719 -0.00024 L 8.33333E-7 4.44444E-6 " pathEditMode="relative" rAng="0" ptsTypes="AA">
                                          <p:cBhvr>
                                            <p:cTn id="94" dur="500" fill="hold"/>
                                            <p:tgtEl>
                                              <p:spTgt spid="36"/>
                                            </p:tgtEl>
                                            <p:attrNameLst>
                                              <p:attrName>ppt_x</p:attrName>
                                              <p:attrName>ppt_y</p:attrName>
                                            </p:attrNameLst>
                                          </p:cBhvr>
                                          <p:rCtr x="859" y="0"/>
                                        </p:animMotion>
                                      </p:childTnLst>
                                    </p:cTn>
                                  </p:par>
                                  <p:par>
                                    <p:cTn id="95" presetID="10" presetClass="entr" presetSubtype="0" fill="hold" grpId="0" nodeType="withEffect">
                                      <p:stCondLst>
                                        <p:cond delay="1500"/>
                                      </p:stCondLst>
                                      <p:childTnLst>
                                        <p:set>
                                          <p:cBhvr>
                                            <p:cTn id="96" dur="1" fill="hold">
                                              <p:stCondLst>
                                                <p:cond delay="0"/>
                                              </p:stCondLst>
                                            </p:cTn>
                                            <p:tgtEl>
                                              <p:spTgt spid="37"/>
                                            </p:tgtEl>
                                            <p:attrNameLst>
                                              <p:attrName>style.visibility</p:attrName>
                                            </p:attrNameLst>
                                          </p:cBhvr>
                                          <p:to>
                                            <p:strVal val="visible"/>
                                          </p:to>
                                        </p:set>
                                        <p:animEffect transition="in" filter="fade">
                                          <p:cBhvr>
                                            <p:cTn id="97" dur="250"/>
                                            <p:tgtEl>
                                              <p:spTgt spid="37"/>
                                            </p:tgtEl>
                                          </p:cBhvr>
                                        </p:animEffect>
                                      </p:childTnLst>
                                    </p:cTn>
                                  </p:par>
                                  <p:par>
                                    <p:cTn id="98" presetID="42" presetClass="path" presetSubtype="0" decel="100000" fill="hold" grpId="1" nodeType="withEffect">
                                      <p:stCondLst>
                                        <p:cond delay="1500"/>
                                      </p:stCondLst>
                                      <p:childTnLst>
                                        <p:animMotion origin="layout" path="M -0.01719 -0.00023 L 2.5E-6 -1.48148E-6 " pathEditMode="relative" rAng="0" ptsTypes="AA">
                                          <p:cBhvr>
                                            <p:cTn id="99" dur="500" fill="hold"/>
                                            <p:tgtEl>
                                              <p:spTgt spid="37"/>
                                            </p:tgtEl>
                                            <p:attrNameLst>
                                              <p:attrName>ppt_x</p:attrName>
                                              <p:attrName>ppt_y</p:attrName>
                                            </p:attrNameLst>
                                          </p:cBhvr>
                                          <p:rCtr x="859" y="0"/>
                                        </p:animMotion>
                                      </p:childTnLst>
                                    </p:cTn>
                                  </p:par>
                                  <p:par>
                                    <p:cTn id="100" presetID="10" presetClass="entr" presetSubtype="0" fill="hold" grpId="0" nodeType="withEffect">
                                      <p:stCondLst>
                                        <p:cond delay="1500"/>
                                      </p:stCondLst>
                                      <p:childTnLst>
                                        <p:set>
                                          <p:cBhvr>
                                            <p:cTn id="101" dur="1" fill="hold">
                                              <p:stCondLst>
                                                <p:cond delay="0"/>
                                              </p:stCondLst>
                                            </p:cTn>
                                            <p:tgtEl>
                                              <p:spTgt spid="42"/>
                                            </p:tgtEl>
                                            <p:attrNameLst>
                                              <p:attrName>style.visibility</p:attrName>
                                            </p:attrNameLst>
                                          </p:cBhvr>
                                          <p:to>
                                            <p:strVal val="visible"/>
                                          </p:to>
                                        </p:set>
                                        <p:animEffect transition="in" filter="fade">
                                          <p:cBhvr>
                                            <p:cTn id="102" dur="250"/>
                                            <p:tgtEl>
                                              <p:spTgt spid="42"/>
                                            </p:tgtEl>
                                          </p:cBhvr>
                                        </p:animEffect>
                                      </p:childTnLst>
                                    </p:cTn>
                                  </p:par>
                                  <p:par>
                                    <p:cTn id="103" presetID="42" presetClass="path" presetSubtype="0" decel="100000" fill="hold" grpId="1" nodeType="withEffect">
                                      <p:stCondLst>
                                        <p:cond delay="1500"/>
                                      </p:stCondLst>
                                      <p:childTnLst>
                                        <p:animMotion origin="layout" path="M -0.01719 -0.00023 L 8.33333E-7 -3.7037E-6 " pathEditMode="relative" rAng="0" ptsTypes="AA">
                                          <p:cBhvr>
                                            <p:cTn id="104" dur="500" fill="hold"/>
                                            <p:tgtEl>
                                              <p:spTgt spid="42"/>
                                            </p:tgtEl>
                                            <p:attrNameLst>
                                              <p:attrName>ppt_x</p:attrName>
                                              <p:attrName>ppt_y</p:attrName>
                                            </p:attrNameLst>
                                          </p:cBhvr>
                                          <p:rCtr x="859" y="0"/>
                                        </p:animMotion>
                                      </p:childTnLst>
                                    </p:cTn>
                                  </p:par>
                                  <p:par>
                                    <p:cTn id="105" presetID="10" presetClass="entr" presetSubtype="0" fill="hold" grpId="0" nodeType="withEffect">
                                      <p:stCondLst>
                                        <p:cond delay="1500"/>
                                      </p:stCondLst>
                                      <p:childTnLst>
                                        <p:set>
                                          <p:cBhvr>
                                            <p:cTn id="106" dur="1" fill="hold">
                                              <p:stCondLst>
                                                <p:cond delay="0"/>
                                              </p:stCondLst>
                                            </p:cTn>
                                            <p:tgtEl>
                                              <p:spTgt spid="43"/>
                                            </p:tgtEl>
                                            <p:attrNameLst>
                                              <p:attrName>style.visibility</p:attrName>
                                            </p:attrNameLst>
                                          </p:cBhvr>
                                          <p:to>
                                            <p:strVal val="visible"/>
                                          </p:to>
                                        </p:set>
                                        <p:animEffect transition="in" filter="fade">
                                          <p:cBhvr>
                                            <p:cTn id="107" dur="250"/>
                                            <p:tgtEl>
                                              <p:spTgt spid="43"/>
                                            </p:tgtEl>
                                          </p:cBhvr>
                                        </p:animEffect>
                                      </p:childTnLst>
                                    </p:cTn>
                                  </p:par>
                                  <p:par>
                                    <p:cTn id="108" presetID="42" presetClass="path" presetSubtype="0" decel="100000" fill="hold" grpId="1" nodeType="withEffect">
                                      <p:stCondLst>
                                        <p:cond delay="1500"/>
                                      </p:stCondLst>
                                      <p:childTnLst>
                                        <p:animMotion origin="layout" path="M -0.01719 -0.00023 L 2.5E-6 0 " pathEditMode="relative" rAng="0" ptsTypes="AA">
                                          <p:cBhvr>
                                            <p:cTn id="109" dur="500" fill="hold"/>
                                            <p:tgtEl>
                                              <p:spTgt spid="43"/>
                                            </p:tgtEl>
                                            <p:attrNameLst>
                                              <p:attrName>ppt_x</p:attrName>
                                              <p:attrName>ppt_y</p:attrName>
                                            </p:attrNameLst>
                                          </p:cBhvr>
                                          <p:rCtr x="859" y="0"/>
                                        </p:animMotion>
                                      </p:childTnLst>
                                    </p:cTn>
                                  </p:par>
                                  <p:par>
                                    <p:cTn id="110" presetID="10" presetClass="entr" presetSubtype="0" fill="hold" nodeType="withEffect">
                                      <p:stCondLst>
                                        <p:cond delay="250"/>
                                      </p:stCondLst>
                                      <p:childTnLst>
                                        <p:set>
                                          <p:cBhvr>
                                            <p:cTn id="111" dur="1" fill="hold">
                                              <p:stCondLst>
                                                <p:cond delay="0"/>
                                              </p:stCondLst>
                                            </p:cTn>
                                            <p:tgtEl>
                                              <p:spTgt spid="24"/>
                                            </p:tgtEl>
                                            <p:attrNameLst>
                                              <p:attrName>style.visibility</p:attrName>
                                            </p:attrNameLst>
                                          </p:cBhvr>
                                          <p:to>
                                            <p:strVal val="visible"/>
                                          </p:to>
                                        </p:set>
                                        <p:animEffect transition="in" filter="fade">
                                          <p:cBhvr>
                                            <p:cTn id="112" dur="500"/>
                                            <p:tgtEl>
                                              <p:spTgt spid="24"/>
                                            </p:tgtEl>
                                          </p:cBhvr>
                                        </p:animEffect>
                                      </p:childTnLst>
                                    </p:cTn>
                                  </p:par>
                                  <p:par>
                                    <p:cTn id="113" presetID="22" presetClass="entr" presetSubtype="8" fill="hold" grpId="0" nodeType="withEffect">
                                      <p:stCondLst>
                                        <p:cond delay="500"/>
                                      </p:stCondLst>
                                      <p:childTnLst>
                                        <p:set>
                                          <p:cBhvr>
                                            <p:cTn id="114" dur="1" fill="hold">
                                              <p:stCondLst>
                                                <p:cond delay="0"/>
                                              </p:stCondLst>
                                            </p:cTn>
                                            <p:tgtEl>
                                              <p:spTgt spid="12"/>
                                            </p:tgtEl>
                                            <p:attrNameLst>
                                              <p:attrName>style.visibility</p:attrName>
                                            </p:attrNameLst>
                                          </p:cBhvr>
                                          <p:to>
                                            <p:strVal val="visible"/>
                                          </p:to>
                                        </p:set>
                                        <p:animEffect transition="in" filter="wipe(left)">
                                          <p:cBhvr>
                                            <p:cTn id="115" dur="500"/>
                                            <p:tgtEl>
                                              <p:spTgt spid="12"/>
                                            </p:tgtEl>
                                          </p:cBhvr>
                                        </p:animEffect>
                                      </p:childTnLst>
                                    </p:cTn>
                                  </p:par>
                                  <p:par>
                                    <p:cTn id="116" presetID="22" presetClass="entr" presetSubtype="8" fill="hold" grpId="0" nodeType="withEffect">
                                      <p:stCondLst>
                                        <p:cond delay="500"/>
                                      </p:stCondLst>
                                      <p:childTnLst>
                                        <p:set>
                                          <p:cBhvr>
                                            <p:cTn id="117" dur="1" fill="hold">
                                              <p:stCondLst>
                                                <p:cond delay="0"/>
                                              </p:stCondLst>
                                            </p:cTn>
                                            <p:tgtEl>
                                              <p:spTgt spid="13"/>
                                            </p:tgtEl>
                                            <p:attrNameLst>
                                              <p:attrName>style.visibility</p:attrName>
                                            </p:attrNameLst>
                                          </p:cBhvr>
                                          <p:to>
                                            <p:strVal val="visible"/>
                                          </p:to>
                                        </p:set>
                                        <p:animEffect transition="in" filter="wipe(left)">
                                          <p:cBhvr>
                                            <p:cTn id="118" dur="500"/>
                                            <p:tgtEl>
                                              <p:spTgt spid="13"/>
                                            </p:tgtEl>
                                          </p:cBhvr>
                                        </p:animEffect>
                                      </p:childTnLst>
                                    </p:cTn>
                                  </p:par>
                                  <p:par>
                                    <p:cTn id="119" presetID="22" presetClass="entr" presetSubtype="8" fill="hold" grpId="0" nodeType="withEffect">
                                      <p:stCondLst>
                                        <p:cond delay="500"/>
                                      </p:stCondLst>
                                      <p:childTnLst>
                                        <p:set>
                                          <p:cBhvr>
                                            <p:cTn id="120" dur="1" fill="hold">
                                              <p:stCondLst>
                                                <p:cond delay="0"/>
                                              </p:stCondLst>
                                            </p:cTn>
                                            <p:tgtEl>
                                              <p:spTgt spid="14"/>
                                            </p:tgtEl>
                                            <p:attrNameLst>
                                              <p:attrName>style.visibility</p:attrName>
                                            </p:attrNameLst>
                                          </p:cBhvr>
                                          <p:to>
                                            <p:strVal val="visible"/>
                                          </p:to>
                                        </p:set>
                                        <p:animEffect transition="in" filter="wipe(left)">
                                          <p:cBhvr>
                                            <p:cTn id="12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10" grpId="0" animBg="1"/>
          <p:bldP spid="11" grpId="0" animBg="1"/>
          <p:bldP spid="12" grpId="0" animBg="1"/>
          <p:bldP spid="13" grpId="0" animBg="1"/>
          <p:bldP spid="14" grpId="0" animBg="1"/>
          <p:bldP spid="25" grpId="0"/>
          <p:bldP spid="26" grpId="0"/>
          <p:bldP spid="26" grpId="1"/>
          <p:bldP spid="30" grpId="0"/>
          <p:bldP spid="30" grpId="1"/>
          <p:bldP spid="31" grpId="0" animBg="1"/>
          <p:bldP spid="31" grpId="1" animBg="1"/>
          <p:bldP spid="32" grpId="0"/>
          <p:bldP spid="32" grpId="1"/>
          <p:bldP spid="36" grpId="0"/>
          <p:bldP spid="36" grpId="1"/>
          <p:bldP spid="37" grpId="0"/>
          <p:bldP spid="37" grpId="1"/>
          <p:bldP spid="38" grpId="0"/>
          <p:bldP spid="38" grpId="1"/>
          <p:bldP spid="42" grpId="0"/>
          <p:bldP spid="42" grpId="1"/>
          <p:bldP spid="43" grpId="0"/>
          <p:bldP spid="43" grpId="1"/>
          <p:bldP spid="9" grpId="0" animBg="1"/>
        </p:bldLst>
      </p:timing>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F3807-A699-B2B1-57AB-61EC31D6991A}"/>
              </a:ext>
            </a:extLst>
          </p:cNvPr>
          <p:cNvSpPr>
            <a:spLocks noGrp="1"/>
          </p:cNvSpPr>
          <p:nvPr>
            <p:ph type="title"/>
          </p:nvPr>
        </p:nvSpPr>
        <p:spPr>
          <a:xfrm>
            <a:off x="593821" y="390898"/>
            <a:ext cx="10271539" cy="369332"/>
          </a:xfrm>
        </p:spPr>
        <p:txBody>
          <a:bodyPr/>
          <a:lstStyle/>
          <a:p>
            <a:r>
              <a:rPr lang="en-IN">
                <a:latin typeface="+mn-lt"/>
              </a:rPr>
              <a:t>Unify analytics and governance with Fabric and Purview</a:t>
            </a:r>
            <a:endParaRPr lang="en-GB">
              <a:latin typeface="+mn-lt"/>
            </a:endParaRPr>
          </a:p>
        </p:txBody>
      </p:sp>
      <p:grpSp>
        <p:nvGrpSpPr>
          <p:cNvPr id="3" name="Group 2">
            <a:extLst>
              <a:ext uri="{FF2B5EF4-FFF2-40B4-BE49-F238E27FC236}">
                <a16:creationId xmlns:a16="http://schemas.microsoft.com/office/drawing/2014/main" id="{4B1BC2D7-E109-39B2-A62B-26042C6EAD3D}"/>
              </a:ext>
              <a:ext uri="{C183D7F6-B498-43B3-948B-1728B52AA6E4}">
                <adec:decorative xmlns:adec="http://schemas.microsoft.com/office/drawing/2017/decorative" val="1"/>
              </a:ext>
            </a:extLst>
          </p:cNvPr>
          <p:cNvGrpSpPr/>
          <p:nvPr/>
        </p:nvGrpSpPr>
        <p:grpSpPr>
          <a:xfrm>
            <a:off x="588963" y="1164273"/>
            <a:ext cx="11017250" cy="5107213"/>
            <a:chOff x="588963" y="1190399"/>
            <a:chExt cx="11017250" cy="5107213"/>
          </a:xfrm>
        </p:grpSpPr>
        <p:sp>
          <p:nvSpPr>
            <p:cNvPr id="4" name="Rounded Rectangle 12">
              <a:extLst>
                <a:ext uri="{FF2B5EF4-FFF2-40B4-BE49-F238E27FC236}">
                  <a16:creationId xmlns:a16="http://schemas.microsoft.com/office/drawing/2014/main" id="{18821B40-8F65-A947-1DC9-7E923B3BD9E9}"/>
                </a:ext>
                <a:ext uri="{C183D7F6-B498-43B3-948B-1728B52AA6E4}">
                  <adec:decorative xmlns:adec="http://schemas.microsoft.com/office/drawing/2017/decorative" val="1"/>
                </a:ext>
              </a:extLst>
            </p:cNvPr>
            <p:cNvSpPr>
              <a:spLocks/>
            </p:cNvSpPr>
            <p:nvPr/>
          </p:nvSpPr>
          <p:spPr bwMode="auto">
            <a:xfrm>
              <a:off x="588964" y="1190399"/>
              <a:ext cx="11017249" cy="5107213"/>
            </a:xfrm>
            <a:prstGeom prst="roundRect">
              <a:avLst>
                <a:gd name="adj" fmla="val 3570"/>
              </a:avLst>
            </a:prstGeom>
            <a:solidFill>
              <a:srgbClr val="FFFFFF">
                <a:alpha val="10000"/>
              </a:srgbClr>
            </a:solidFill>
            <a:ln>
              <a:noFill/>
              <a:headEnd type="none" w="med" len="med"/>
              <a:tailEnd type="none" w="med" len="med"/>
            </a:ln>
            <a:effectLst>
              <a:outerShdw blurRad="235619" dist="38100" dir="2700000" algn="tl" rotWithShape="0">
                <a:prstClr val="black">
                  <a:alpha val="19837"/>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14400">
                <a:spcAft>
                  <a:spcPts val="800"/>
                </a:spcAft>
              </a:pPr>
              <a:endParaRPr lang="en-US" sz="1400">
                <a:solidFill>
                  <a:schemeClr val="bg2"/>
                </a:solidFill>
                <a:cs typeface="Segoe UI" pitchFamily="34" charset="0"/>
              </a:endParaRPr>
            </a:p>
          </p:txBody>
        </p:sp>
        <p:grpSp>
          <p:nvGrpSpPr>
            <p:cNvPr id="5" name="Group 4">
              <a:extLst>
                <a:ext uri="{FF2B5EF4-FFF2-40B4-BE49-F238E27FC236}">
                  <a16:creationId xmlns:a16="http://schemas.microsoft.com/office/drawing/2014/main" id="{6773B459-5706-0C67-B166-4E635E13D3DB}"/>
                </a:ext>
                <a:ext uri="{C183D7F6-B498-43B3-948B-1728B52AA6E4}">
                  <adec:decorative xmlns:adec="http://schemas.microsoft.com/office/drawing/2017/decorative" val="1"/>
                </a:ext>
              </a:extLst>
            </p:cNvPr>
            <p:cNvGrpSpPr/>
            <p:nvPr/>
          </p:nvGrpSpPr>
          <p:grpSpPr>
            <a:xfrm>
              <a:off x="1447602" y="1674891"/>
              <a:ext cx="2545254" cy="2555999"/>
              <a:chOff x="1746243" y="2047278"/>
              <a:chExt cx="2381786" cy="2391842"/>
            </a:xfrm>
          </p:grpSpPr>
          <p:sp>
            <p:nvSpPr>
              <p:cNvPr id="17" name="Freeform: Shape 16">
                <a:extLst>
                  <a:ext uri="{FF2B5EF4-FFF2-40B4-BE49-F238E27FC236}">
                    <a16:creationId xmlns:a16="http://schemas.microsoft.com/office/drawing/2014/main" id="{50CE5454-07E9-FD23-F05E-B7E4E4E45CB2}"/>
                  </a:ext>
                </a:extLst>
              </p:cNvPr>
              <p:cNvSpPr/>
              <p:nvPr/>
            </p:nvSpPr>
            <p:spPr>
              <a:xfrm>
                <a:off x="1746243" y="2047278"/>
                <a:ext cx="1195922" cy="2391842"/>
              </a:xfrm>
              <a:custGeom>
                <a:avLst/>
                <a:gdLst>
                  <a:gd name="connsiteX0" fmla="*/ 1081619 w 1081619"/>
                  <a:gd name="connsiteY0" fmla="*/ 0 h 2163238"/>
                  <a:gd name="connsiteX1" fmla="*/ 1081619 w 1081619"/>
                  <a:gd name="connsiteY1" fmla="*/ 2163238 h 2163238"/>
                  <a:gd name="connsiteX2" fmla="*/ 0 w 1081619"/>
                  <a:gd name="connsiteY2" fmla="*/ 1081619 h 2163238"/>
                  <a:gd name="connsiteX3" fmla="*/ 1081619 w 1081619"/>
                  <a:gd name="connsiteY3" fmla="*/ 0 h 2163238"/>
                </a:gdLst>
                <a:ahLst/>
                <a:cxnLst>
                  <a:cxn ang="0">
                    <a:pos x="connsiteX0" y="connsiteY0"/>
                  </a:cxn>
                  <a:cxn ang="0">
                    <a:pos x="connsiteX1" y="connsiteY1"/>
                  </a:cxn>
                  <a:cxn ang="0">
                    <a:pos x="connsiteX2" y="connsiteY2"/>
                  </a:cxn>
                  <a:cxn ang="0">
                    <a:pos x="connsiteX3" y="connsiteY3"/>
                  </a:cxn>
                </a:cxnLst>
                <a:rect l="l" t="t" r="r" b="b"/>
                <a:pathLst>
                  <a:path w="1081619" h="2163238">
                    <a:moveTo>
                      <a:pt x="1081619" y="0"/>
                    </a:moveTo>
                    <a:lnTo>
                      <a:pt x="1081619" y="2163238"/>
                    </a:lnTo>
                    <a:cubicBezTo>
                      <a:pt x="484257" y="2163238"/>
                      <a:pt x="0" y="1678981"/>
                      <a:pt x="0" y="1081619"/>
                    </a:cubicBezTo>
                    <a:cubicBezTo>
                      <a:pt x="0" y="484257"/>
                      <a:pt x="484257" y="0"/>
                      <a:pt x="1081619" y="0"/>
                    </a:cubicBezTo>
                    <a:close/>
                  </a:path>
                </a:pathLst>
              </a:custGeom>
              <a:solidFill>
                <a:schemeClr val="accent2">
                  <a:lumMod val="75000"/>
                </a:schemeClr>
              </a:solidFill>
              <a:ln>
                <a:noFill/>
              </a:ln>
              <a:effectLst/>
            </p:spPr>
            <p:txBody>
              <a:bodyPr vert="horz" wrap="square" lIns="91440" tIns="91440" rIns="91440" bIns="91440" rtlCol="0">
                <a:noAutofit/>
              </a:bodyPr>
              <a:lstStyle/>
              <a:p>
                <a:pPr marL="0" marR="0" lvl="0" indent="0" algn="l" defTabSz="914400" rtl="0" eaLnBrk="1" fontAlgn="auto" latinLnBrk="0" hangingPunct="1">
                  <a:spcBef>
                    <a:spcPts val="0"/>
                  </a:spcBef>
                  <a:spcAft>
                    <a:spcPts val="600"/>
                  </a:spcAft>
                  <a:buClrTx/>
                  <a:buSzTx/>
                  <a:buFontTx/>
                  <a:buNone/>
                  <a:tabLst/>
                  <a:defRPr/>
                </a:pPr>
                <a:endParaRPr kumimoji="0" lang="en-IN" sz="1200" b="1" i="0" u="none" strike="noStrike" kern="1200" cap="none" spc="0" normalizeH="0" baseline="0" noProof="0">
                  <a:ln>
                    <a:noFill/>
                  </a:ln>
                  <a:solidFill>
                    <a:srgbClr val="000000"/>
                  </a:solidFill>
                  <a:effectLst/>
                  <a:uLnTx/>
                  <a:uFillTx/>
                  <a:ea typeface="+mn-ea"/>
                  <a:cs typeface="Segoe UI" panose="020B0502040204020203" pitchFamily="34" charset="0"/>
                </a:endParaRPr>
              </a:p>
            </p:txBody>
          </p:sp>
          <p:sp>
            <p:nvSpPr>
              <p:cNvPr id="18" name="Oval 17">
                <a:extLst>
                  <a:ext uri="{FF2B5EF4-FFF2-40B4-BE49-F238E27FC236}">
                    <a16:creationId xmlns:a16="http://schemas.microsoft.com/office/drawing/2014/main" id="{1E65C33C-EE3C-D622-0800-08812AEEE8E5}"/>
                  </a:ext>
                </a:extLst>
              </p:cNvPr>
              <p:cNvSpPr/>
              <p:nvPr/>
            </p:nvSpPr>
            <p:spPr>
              <a:xfrm>
                <a:off x="1893352" y="2161580"/>
                <a:ext cx="2163238" cy="2163238"/>
              </a:xfrm>
              <a:prstGeom prst="ellipse">
                <a:avLst/>
              </a:prstGeom>
              <a:solidFill>
                <a:srgbClr val="FCFCFC"/>
              </a:solidFill>
              <a:ln>
                <a:noFill/>
                <a:headEnd type="none" w="med" len="med"/>
                <a:tailEnd type="none" w="med" len="med"/>
              </a:ln>
              <a:effectLst>
                <a:outerShdw blurRad="235619" dist="38100" dir="2700000" algn="tl" rotWithShape="0">
                  <a:prstClr val="black">
                    <a:alpha val="19837"/>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14400">
                  <a:spcAft>
                    <a:spcPts val="800"/>
                  </a:spcAft>
                </a:pPr>
                <a:endParaRPr lang="en-IN" sz="1400">
                  <a:solidFill>
                    <a:schemeClr val="bg2"/>
                  </a:solidFill>
                  <a:cs typeface="Segoe UI" pitchFamily="34" charset="0"/>
                </a:endParaRPr>
              </a:p>
            </p:txBody>
          </p:sp>
          <p:sp>
            <p:nvSpPr>
              <p:cNvPr id="19" name="Arc 18">
                <a:extLst>
                  <a:ext uri="{FF2B5EF4-FFF2-40B4-BE49-F238E27FC236}">
                    <a16:creationId xmlns:a16="http://schemas.microsoft.com/office/drawing/2014/main" id="{87A6C7A7-5110-15BE-A5EA-52057F555858}"/>
                  </a:ext>
                </a:extLst>
              </p:cNvPr>
              <p:cNvSpPr/>
              <p:nvPr/>
            </p:nvSpPr>
            <p:spPr>
              <a:xfrm>
                <a:off x="1821913" y="2090141"/>
                <a:ext cx="2306116" cy="2306116"/>
              </a:xfrm>
              <a:prstGeom prst="arc">
                <a:avLst>
                  <a:gd name="adj1" fmla="val 16434582"/>
                  <a:gd name="adj2" fmla="val 5283850"/>
                </a:avLst>
              </a:prstGeom>
              <a:ln w="6350">
                <a:solidFill>
                  <a:schemeClr val="bg1">
                    <a:lumMod val="65000"/>
                    <a:lumOff val="35000"/>
                    <a:alpha val="50000"/>
                  </a:schemeClr>
                </a:solidFill>
                <a:prstDash val="lgDash"/>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rgbClr val="FFFFFF"/>
                  </a:solidFill>
                  <a:cs typeface="Segoe UI" pitchFamily="34" charset="0"/>
                </a:endParaRPr>
              </a:p>
            </p:txBody>
          </p:sp>
        </p:grpSp>
        <p:grpSp>
          <p:nvGrpSpPr>
            <p:cNvPr id="6" name="Group 5">
              <a:extLst>
                <a:ext uri="{FF2B5EF4-FFF2-40B4-BE49-F238E27FC236}">
                  <a16:creationId xmlns:a16="http://schemas.microsoft.com/office/drawing/2014/main" id="{B6B1FA69-70C8-7DC8-6571-E416A2BDFD30}"/>
                </a:ext>
                <a:ext uri="{C183D7F6-B498-43B3-948B-1728B52AA6E4}">
                  <adec:decorative xmlns:adec="http://schemas.microsoft.com/office/drawing/2017/decorative" val="1"/>
                </a:ext>
              </a:extLst>
            </p:cNvPr>
            <p:cNvGrpSpPr/>
            <p:nvPr/>
          </p:nvGrpSpPr>
          <p:grpSpPr>
            <a:xfrm>
              <a:off x="3992853" y="2161088"/>
              <a:ext cx="4205790" cy="1138428"/>
              <a:chOff x="4128029" y="2673985"/>
              <a:chExt cx="3935678" cy="1138428"/>
            </a:xfrm>
          </p:grpSpPr>
          <p:cxnSp>
            <p:nvCxnSpPr>
              <p:cNvPr id="14" name="Straight Connector 13">
                <a:extLst>
                  <a:ext uri="{FF2B5EF4-FFF2-40B4-BE49-F238E27FC236}">
                    <a16:creationId xmlns:a16="http://schemas.microsoft.com/office/drawing/2014/main" id="{EAEBE45C-835C-1715-B95E-BEB717A2A3DE}"/>
                  </a:ext>
                </a:extLst>
              </p:cNvPr>
              <p:cNvCxnSpPr>
                <a:cxnSpLocks/>
              </p:cNvCxnSpPr>
              <p:nvPr/>
            </p:nvCxnSpPr>
            <p:spPr>
              <a:xfrm>
                <a:off x="4128029" y="3243199"/>
                <a:ext cx="1381125" cy="0"/>
              </a:xfrm>
              <a:prstGeom prst="line">
                <a:avLst/>
              </a:prstGeom>
              <a:ln w="6350">
                <a:solidFill>
                  <a:schemeClr val="bg1">
                    <a:lumMod val="65000"/>
                    <a:lumOff val="35000"/>
                    <a:alpha val="5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5832A3BE-5042-9EF5-2CE9-022CB6FB8242}"/>
                  </a:ext>
                </a:extLst>
              </p:cNvPr>
              <p:cNvCxnSpPr>
                <a:cxnSpLocks/>
              </p:cNvCxnSpPr>
              <p:nvPr/>
            </p:nvCxnSpPr>
            <p:spPr>
              <a:xfrm>
                <a:off x="6682582" y="3243199"/>
                <a:ext cx="1381125" cy="0"/>
              </a:xfrm>
              <a:prstGeom prst="line">
                <a:avLst/>
              </a:prstGeom>
              <a:ln w="6350">
                <a:solidFill>
                  <a:schemeClr val="bg1">
                    <a:lumMod val="65000"/>
                    <a:lumOff val="35000"/>
                    <a:alpha val="50000"/>
                  </a:schemeClr>
                </a:solidFill>
                <a:prstDash val="lgDash"/>
              </a:ln>
            </p:spPr>
            <p:style>
              <a:lnRef idx="1">
                <a:schemeClr val="accent1"/>
              </a:lnRef>
              <a:fillRef idx="0">
                <a:schemeClr val="accent1"/>
              </a:fillRef>
              <a:effectRef idx="0">
                <a:schemeClr val="accent1"/>
              </a:effectRef>
              <a:fontRef idx="minor">
                <a:schemeClr val="tx1"/>
              </a:fontRef>
            </p:style>
          </p:cxnSp>
          <p:sp>
            <p:nvSpPr>
              <p:cNvPr id="16" name="Arc 15">
                <a:extLst>
                  <a:ext uri="{FF2B5EF4-FFF2-40B4-BE49-F238E27FC236}">
                    <a16:creationId xmlns:a16="http://schemas.microsoft.com/office/drawing/2014/main" id="{93F70A11-5F12-C9BA-E294-2A471861F690}"/>
                  </a:ext>
                </a:extLst>
              </p:cNvPr>
              <p:cNvSpPr/>
              <p:nvPr/>
            </p:nvSpPr>
            <p:spPr>
              <a:xfrm>
                <a:off x="5561072" y="2673985"/>
                <a:ext cx="1069592" cy="1138428"/>
              </a:xfrm>
              <a:prstGeom prst="arc">
                <a:avLst>
                  <a:gd name="adj1" fmla="val 5425302"/>
                  <a:gd name="adj2" fmla="val 5283850"/>
                </a:avLst>
              </a:prstGeom>
              <a:ln w="6350">
                <a:solidFill>
                  <a:schemeClr val="bg1">
                    <a:lumMod val="65000"/>
                    <a:lumOff val="35000"/>
                    <a:alpha val="50000"/>
                  </a:schemeClr>
                </a:solidFill>
                <a:prstDash val="lgDash"/>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rgbClr val="FFFFFF"/>
                  </a:solidFill>
                  <a:cs typeface="Segoe UI" pitchFamily="34" charset="0"/>
                </a:endParaRPr>
              </a:p>
            </p:txBody>
          </p:sp>
        </p:grpSp>
        <p:grpSp>
          <p:nvGrpSpPr>
            <p:cNvPr id="7" name="Group 6">
              <a:extLst>
                <a:ext uri="{FF2B5EF4-FFF2-40B4-BE49-F238E27FC236}">
                  <a16:creationId xmlns:a16="http://schemas.microsoft.com/office/drawing/2014/main" id="{63AB888E-3E60-CC8B-60B6-AFFD5E7CFD67}"/>
                </a:ext>
                <a:ext uri="{C183D7F6-B498-43B3-948B-1728B52AA6E4}">
                  <adec:decorative xmlns:adec="http://schemas.microsoft.com/office/drawing/2017/decorative" val="1"/>
                </a:ext>
              </a:extLst>
            </p:cNvPr>
            <p:cNvGrpSpPr/>
            <p:nvPr/>
          </p:nvGrpSpPr>
          <p:grpSpPr>
            <a:xfrm>
              <a:off x="8202329" y="1674891"/>
              <a:ext cx="2545254" cy="2555999"/>
              <a:chOff x="8067148" y="2047278"/>
              <a:chExt cx="2381786" cy="2391842"/>
            </a:xfrm>
          </p:grpSpPr>
          <p:sp>
            <p:nvSpPr>
              <p:cNvPr id="11" name="Freeform: Shape 10">
                <a:extLst>
                  <a:ext uri="{FF2B5EF4-FFF2-40B4-BE49-F238E27FC236}">
                    <a16:creationId xmlns:a16="http://schemas.microsoft.com/office/drawing/2014/main" id="{46A439CA-7F81-5416-9F3D-07A25F3E00A7}"/>
                  </a:ext>
                </a:extLst>
              </p:cNvPr>
              <p:cNvSpPr/>
              <p:nvPr/>
            </p:nvSpPr>
            <p:spPr>
              <a:xfrm flipH="1">
                <a:off x="9253012" y="2047278"/>
                <a:ext cx="1195922" cy="2391842"/>
              </a:xfrm>
              <a:custGeom>
                <a:avLst/>
                <a:gdLst>
                  <a:gd name="connsiteX0" fmla="*/ 1081619 w 1081619"/>
                  <a:gd name="connsiteY0" fmla="*/ 0 h 2163238"/>
                  <a:gd name="connsiteX1" fmla="*/ 1081619 w 1081619"/>
                  <a:gd name="connsiteY1" fmla="*/ 2163238 h 2163238"/>
                  <a:gd name="connsiteX2" fmla="*/ 0 w 1081619"/>
                  <a:gd name="connsiteY2" fmla="*/ 1081619 h 2163238"/>
                  <a:gd name="connsiteX3" fmla="*/ 1081619 w 1081619"/>
                  <a:gd name="connsiteY3" fmla="*/ 0 h 2163238"/>
                </a:gdLst>
                <a:ahLst/>
                <a:cxnLst>
                  <a:cxn ang="0">
                    <a:pos x="connsiteX0" y="connsiteY0"/>
                  </a:cxn>
                  <a:cxn ang="0">
                    <a:pos x="connsiteX1" y="connsiteY1"/>
                  </a:cxn>
                  <a:cxn ang="0">
                    <a:pos x="connsiteX2" y="connsiteY2"/>
                  </a:cxn>
                  <a:cxn ang="0">
                    <a:pos x="connsiteX3" y="connsiteY3"/>
                  </a:cxn>
                </a:cxnLst>
                <a:rect l="l" t="t" r="r" b="b"/>
                <a:pathLst>
                  <a:path w="1081619" h="2163238">
                    <a:moveTo>
                      <a:pt x="1081619" y="0"/>
                    </a:moveTo>
                    <a:lnTo>
                      <a:pt x="1081619" y="2163238"/>
                    </a:lnTo>
                    <a:cubicBezTo>
                      <a:pt x="484257" y="2163238"/>
                      <a:pt x="0" y="1678981"/>
                      <a:pt x="0" y="1081619"/>
                    </a:cubicBezTo>
                    <a:cubicBezTo>
                      <a:pt x="0" y="484257"/>
                      <a:pt x="484257" y="0"/>
                      <a:pt x="1081619" y="0"/>
                    </a:cubicBezTo>
                    <a:close/>
                  </a:path>
                </a:pathLst>
              </a:custGeom>
              <a:solidFill>
                <a:schemeClr val="accent3">
                  <a:lumMod val="75000"/>
                </a:schemeClr>
              </a:solidFill>
              <a:ln>
                <a:noFill/>
              </a:ln>
              <a:effectLst/>
            </p:spPr>
            <p:txBody>
              <a:bodyPr vert="horz" wrap="square" lIns="91440" tIns="91440" rIns="91440" bIns="91440" rtlCol="0">
                <a:noAutofit/>
              </a:bodyPr>
              <a:lstStyle/>
              <a:p>
                <a:pPr marL="0" marR="0" lvl="0" indent="0" algn="l" defTabSz="914400" rtl="0" eaLnBrk="1" fontAlgn="auto" latinLnBrk="0" hangingPunct="1">
                  <a:spcBef>
                    <a:spcPts val="0"/>
                  </a:spcBef>
                  <a:spcAft>
                    <a:spcPts val="600"/>
                  </a:spcAft>
                  <a:buClrTx/>
                  <a:buSzTx/>
                  <a:buFontTx/>
                  <a:buNone/>
                  <a:tabLst/>
                  <a:defRPr/>
                </a:pPr>
                <a:endParaRPr kumimoji="0" lang="en-IN" sz="1200" b="1" i="0" u="none" strike="noStrike" kern="1200" cap="none" spc="0" normalizeH="0" baseline="0" noProof="0">
                  <a:ln>
                    <a:noFill/>
                  </a:ln>
                  <a:solidFill>
                    <a:srgbClr val="000000"/>
                  </a:solidFill>
                  <a:effectLst/>
                  <a:uLnTx/>
                  <a:uFillTx/>
                  <a:ea typeface="+mn-ea"/>
                  <a:cs typeface="Segoe UI" panose="020B0502040204020203" pitchFamily="34" charset="0"/>
                </a:endParaRPr>
              </a:p>
            </p:txBody>
          </p:sp>
          <p:sp>
            <p:nvSpPr>
              <p:cNvPr id="12" name="Oval 11">
                <a:extLst>
                  <a:ext uri="{FF2B5EF4-FFF2-40B4-BE49-F238E27FC236}">
                    <a16:creationId xmlns:a16="http://schemas.microsoft.com/office/drawing/2014/main" id="{931CE3E0-8F5C-28B1-B3A7-03C50E9B4C15}"/>
                  </a:ext>
                </a:extLst>
              </p:cNvPr>
              <p:cNvSpPr/>
              <p:nvPr/>
            </p:nvSpPr>
            <p:spPr>
              <a:xfrm flipH="1">
                <a:off x="8138587" y="2161580"/>
                <a:ext cx="2163238" cy="2163238"/>
              </a:xfrm>
              <a:prstGeom prst="ellipse">
                <a:avLst/>
              </a:prstGeom>
              <a:solidFill>
                <a:srgbClr val="FCFCFC"/>
              </a:solidFill>
              <a:ln>
                <a:noFill/>
                <a:headEnd type="none" w="med" len="med"/>
                <a:tailEnd type="none" w="med" len="med"/>
              </a:ln>
              <a:effectLst>
                <a:outerShdw blurRad="235619" dist="38100" dir="2700000" algn="tl" rotWithShape="0">
                  <a:prstClr val="black">
                    <a:alpha val="19837"/>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14400">
                  <a:spcAft>
                    <a:spcPts val="800"/>
                  </a:spcAft>
                </a:pPr>
                <a:endParaRPr lang="en-IN" sz="1400">
                  <a:solidFill>
                    <a:schemeClr val="bg2"/>
                  </a:solidFill>
                  <a:cs typeface="Segoe UI" pitchFamily="34" charset="0"/>
                </a:endParaRPr>
              </a:p>
            </p:txBody>
          </p:sp>
          <p:sp>
            <p:nvSpPr>
              <p:cNvPr id="13" name="Arc 12">
                <a:extLst>
                  <a:ext uri="{FF2B5EF4-FFF2-40B4-BE49-F238E27FC236}">
                    <a16:creationId xmlns:a16="http://schemas.microsoft.com/office/drawing/2014/main" id="{65433092-9A6A-0670-6B7E-6E98C67F6BE5}"/>
                  </a:ext>
                </a:extLst>
              </p:cNvPr>
              <p:cNvSpPr/>
              <p:nvPr/>
            </p:nvSpPr>
            <p:spPr>
              <a:xfrm flipH="1">
                <a:off x="8067148" y="2090141"/>
                <a:ext cx="2306116" cy="2306116"/>
              </a:xfrm>
              <a:prstGeom prst="arc">
                <a:avLst>
                  <a:gd name="adj1" fmla="val 16434582"/>
                  <a:gd name="adj2" fmla="val 5283850"/>
                </a:avLst>
              </a:prstGeom>
              <a:ln w="6350">
                <a:solidFill>
                  <a:schemeClr val="bg1">
                    <a:lumMod val="65000"/>
                    <a:lumOff val="35000"/>
                    <a:alpha val="50000"/>
                  </a:schemeClr>
                </a:solidFill>
                <a:prstDash val="lgDash"/>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rgbClr val="FFFFFF"/>
                  </a:solidFill>
                  <a:cs typeface="Segoe UI" pitchFamily="34" charset="0"/>
                </a:endParaRPr>
              </a:p>
            </p:txBody>
          </p:sp>
        </p:grpSp>
        <p:sp>
          <p:nvSpPr>
            <p:cNvPr id="8" name="!!Rounded Rectangle 2">
              <a:extLst>
                <a:ext uri="{FF2B5EF4-FFF2-40B4-BE49-F238E27FC236}">
                  <a16:creationId xmlns:a16="http://schemas.microsoft.com/office/drawing/2014/main" id="{DED9C6E5-A197-2D6B-2612-128FE30A5F82}"/>
                </a:ext>
                <a:ext uri="{C183D7F6-B498-43B3-948B-1728B52AA6E4}">
                  <adec:decorative xmlns:adec="http://schemas.microsoft.com/office/drawing/2017/decorative" val="1"/>
                </a:ext>
              </a:extLst>
            </p:cNvPr>
            <p:cNvSpPr/>
            <p:nvPr/>
          </p:nvSpPr>
          <p:spPr>
            <a:xfrm>
              <a:off x="588963" y="5539741"/>
              <a:ext cx="11017249" cy="530859"/>
            </a:xfrm>
            <a:prstGeom prst="rect">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endParaRPr lang="en-US" sz="2400">
                <a:solidFill>
                  <a:srgbClr val="F2F2F2"/>
                </a:solidFill>
                <a:cs typeface="Segoe UI" pitchFamily="34" charset="0"/>
              </a:endParaRPr>
            </a:p>
          </p:txBody>
        </p:sp>
        <p:cxnSp>
          <p:nvCxnSpPr>
            <p:cNvPr id="9" name="Straight Connector 8">
              <a:extLst>
                <a:ext uri="{FF2B5EF4-FFF2-40B4-BE49-F238E27FC236}">
                  <a16:creationId xmlns:a16="http://schemas.microsoft.com/office/drawing/2014/main" id="{94729577-6A02-6D73-ED9C-D874EC5149B3}"/>
                </a:ext>
              </a:extLst>
            </p:cNvPr>
            <p:cNvCxnSpPr>
              <a:cxnSpLocks/>
            </p:cNvCxnSpPr>
            <p:nvPr/>
          </p:nvCxnSpPr>
          <p:spPr>
            <a:xfrm flipV="1">
              <a:off x="3619508" y="5641770"/>
              <a:ext cx="0" cy="326801"/>
            </a:xfrm>
            <a:prstGeom prst="line">
              <a:avLst/>
            </a:prstGeom>
            <a:ln w="12700" cap="rnd">
              <a:solidFill>
                <a:schemeClr val="tx1">
                  <a:alpha val="20000"/>
                </a:schemeClr>
              </a:solidFill>
              <a:headEnd type="none" w="sm" len="sm"/>
              <a:tailEnd type="none" w="lg" len="med"/>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96CC74F6-3406-F29A-A1F5-8A218D5DC97A}"/>
                </a:ext>
              </a:extLst>
            </p:cNvPr>
            <p:cNvCxnSpPr>
              <a:cxnSpLocks/>
            </p:cNvCxnSpPr>
            <p:nvPr/>
          </p:nvCxnSpPr>
          <p:spPr>
            <a:xfrm flipV="1">
              <a:off x="8218199" y="5641770"/>
              <a:ext cx="0" cy="326801"/>
            </a:xfrm>
            <a:prstGeom prst="line">
              <a:avLst/>
            </a:prstGeom>
            <a:ln w="12700" cap="rnd">
              <a:solidFill>
                <a:schemeClr val="tx1">
                  <a:alpha val="20000"/>
                </a:schemeClr>
              </a:solidFill>
              <a:headEnd type="none" w="sm" len="sm"/>
              <a:tailEnd type="none" w="lg" len="med"/>
            </a:ln>
          </p:spPr>
          <p:style>
            <a:lnRef idx="1">
              <a:schemeClr val="accent1"/>
            </a:lnRef>
            <a:fillRef idx="0">
              <a:schemeClr val="accent1"/>
            </a:fillRef>
            <a:effectRef idx="0">
              <a:schemeClr val="accent1"/>
            </a:effectRef>
            <a:fontRef idx="minor">
              <a:schemeClr val="tx1"/>
            </a:fontRef>
          </p:style>
        </p:cxnSp>
      </p:grpSp>
      <p:pic>
        <p:nvPicPr>
          <p:cNvPr id="20" name="Picture 19">
            <a:extLst>
              <a:ext uri="{FF2B5EF4-FFF2-40B4-BE49-F238E27FC236}">
                <a16:creationId xmlns:a16="http://schemas.microsoft.com/office/drawing/2014/main" id="{00B00041-9946-0220-6A0D-EC93D1CB3320}"/>
              </a:ext>
              <a:ext uri="{C183D7F6-B498-43B3-948B-1728B52AA6E4}">
                <adec:decorative xmlns:adec="http://schemas.microsoft.com/office/drawing/2017/decorative" val="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26448" y="2032781"/>
            <a:ext cx="668423" cy="668423"/>
          </a:xfrm>
          <a:prstGeom prst="rect">
            <a:avLst/>
          </a:prstGeom>
        </p:spPr>
      </p:pic>
      <p:sp>
        <p:nvSpPr>
          <p:cNvPr id="21" name="TextBox 20">
            <a:extLst>
              <a:ext uri="{FF2B5EF4-FFF2-40B4-BE49-F238E27FC236}">
                <a16:creationId xmlns:a16="http://schemas.microsoft.com/office/drawing/2014/main" id="{D209C26B-19F0-1895-E594-9A979BDD8E36}"/>
              </a:ext>
            </a:extLst>
          </p:cNvPr>
          <p:cNvSpPr txBox="1">
            <a:spLocks/>
          </p:cNvSpPr>
          <p:nvPr/>
        </p:nvSpPr>
        <p:spPr>
          <a:xfrm>
            <a:off x="1977915" y="2886736"/>
            <a:ext cx="1565488" cy="738664"/>
          </a:xfrm>
          <a:prstGeom prst="rect">
            <a:avLst/>
          </a:prstGeom>
        </p:spPr>
        <p:txBody>
          <a:bodyPr wrap="square" lIns="0" tIns="0" rIns="0" bIns="0">
            <a:spAutoFit/>
          </a:bodyPr>
          <a:lstStyle/>
          <a:p>
            <a:pPr marL="0" marR="0" lvl="0" indent="0" algn="ctr" defTabSz="932472" rtl="0" eaLnBrk="1" fontAlgn="base" latinLnBrk="0" hangingPunct="1">
              <a:spcBef>
                <a:spcPts val="0"/>
              </a:spcBef>
              <a:spcAft>
                <a:spcPct val="0"/>
              </a:spcAft>
              <a:buClrTx/>
              <a:buSzTx/>
              <a:buFontTx/>
              <a:buNone/>
              <a:tabLst/>
              <a:defRPr/>
            </a:pPr>
            <a:r>
              <a:rPr kumimoji="0" lang="en-US" sz="2400" b="0" i="0" u="none" strike="noStrike" kern="0" cap="none" spc="0" normalizeH="0" baseline="0" noProof="0">
                <a:ln>
                  <a:noFill/>
                </a:ln>
                <a:solidFill>
                  <a:schemeClr val="accent2">
                    <a:lumMod val="75000"/>
                  </a:schemeClr>
                </a:solidFill>
                <a:effectLst/>
                <a:uLnTx/>
                <a:uFillTx/>
                <a:cs typeface="Segoe Sans Display Semibold" pitchFamily="2" charset="0"/>
              </a:rPr>
              <a:t>Microsoft Fabric</a:t>
            </a:r>
          </a:p>
        </p:txBody>
      </p:sp>
      <p:sp>
        <p:nvSpPr>
          <p:cNvPr id="22" name="Plus Sign 21" descr="Plus symbol">
            <a:extLst>
              <a:ext uri="{FF2B5EF4-FFF2-40B4-BE49-F238E27FC236}">
                <a16:creationId xmlns:a16="http://schemas.microsoft.com/office/drawing/2014/main" id="{F440E56C-E6E5-63F2-F0CE-24D8FA77D8CA}"/>
              </a:ext>
            </a:extLst>
          </p:cNvPr>
          <p:cNvSpPr/>
          <p:nvPr/>
        </p:nvSpPr>
        <p:spPr>
          <a:xfrm>
            <a:off x="5666615" y="2275041"/>
            <a:ext cx="858270" cy="858270"/>
          </a:xfrm>
          <a:prstGeom prst="mathPlus">
            <a:avLst>
              <a:gd name="adj1" fmla="val 19942"/>
            </a:avLst>
          </a:prstGeom>
          <a:solidFill>
            <a:schemeClr val="bg1">
              <a:lumMod val="50000"/>
              <a:lumOff val="50000"/>
              <a:alpha val="2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spcBef>
                <a:spcPts val="0"/>
              </a:spcBef>
              <a:spcAft>
                <a:spcPts val="0"/>
              </a:spcAft>
              <a:buClrTx/>
              <a:buSzTx/>
              <a:buFontTx/>
              <a:buNone/>
              <a:tabLst/>
              <a:defRPr/>
            </a:pPr>
            <a:endParaRPr kumimoji="0" lang="en-IN" sz="1765" b="0" i="0" u="none" strike="noStrike" kern="1200" cap="none" spc="0" normalizeH="0" baseline="0" noProof="0">
              <a:ln>
                <a:noFill/>
              </a:ln>
              <a:solidFill>
                <a:srgbClr val="FFFFFF"/>
              </a:solidFill>
              <a:effectLst/>
              <a:uLnTx/>
              <a:uFillTx/>
              <a:ea typeface="+mn-ea"/>
              <a:cs typeface="+mn-cs"/>
            </a:endParaRPr>
          </a:p>
        </p:txBody>
      </p:sp>
      <p:pic>
        <p:nvPicPr>
          <p:cNvPr id="23" name="Picture 22">
            <a:extLst>
              <a:ext uri="{FF2B5EF4-FFF2-40B4-BE49-F238E27FC236}">
                <a16:creationId xmlns:a16="http://schemas.microsoft.com/office/drawing/2014/main" id="{9AC65D61-F30D-B842-CF36-8E2002069934}"/>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9101548" y="2032781"/>
            <a:ext cx="731520" cy="731520"/>
          </a:xfrm>
          <a:prstGeom prst="rect">
            <a:avLst/>
          </a:prstGeom>
        </p:spPr>
      </p:pic>
      <p:sp>
        <p:nvSpPr>
          <p:cNvPr id="24" name="TextBox 23">
            <a:extLst>
              <a:ext uri="{FF2B5EF4-FFF2-40B4-BE49-F238E27FC236}">
                <a16:creationId xmlns:a16="http://schemas.microsoft.com/office/drawing/2014/main" id="{F58118D9-2BC1-0EC9-8E50-D2B9216C27E3}"/>
              </a:ext>
            </a:extLst>
          </p:cNvPr>
          <p:cNvSpPr txBox="1">
            <a:spLocks/>
          </p:cNvSpPr>
          <p:nvPr/>
        </p:nvSpPr>
        <p:spPr>
          <a:xfrm>
            <a:off x="8697035" y="2866378"/>
            <a:ext cx="1540546" cy="738664"/>
          </a:xfrm>
          <a:prstGeom prst="rect">
            <a:avLst/>
          </a:prstGeom>
        </p:spPr>
        <p:txBody>
          <a:bodyPr wrap="square" lIns="0" tIns="0" rIns="0" bIns="0">
            <a:spAutoFit/>
          </a:bodyPr>
          <a:lstStyle/>
          <a:p>
            <a:pPr marL="0" marR="0" lvl="0" indent="0" algn="ctr" defTabSz="932472" rtl="0" eaLnBrk="1" fontAlgn="base" latinLnBrk="0" hangingPunct="1">
              <a:spcBef>
                <a:spcPts val="0"/>
              </a:spcBef>
              <a:spcAft>
                <a:spcPct val="0"/>
              </a:spcAft>
              <a:buClrTx/>
              <a:buSzTx/>
              <a:buFontTx/>
              <a:buNone/>
              <a:tabLst/>
              <a:defRPr/>
            </a:pPr>
            <a:r>
              <a:rPr kumimoji="0" lang="en-US" sz="2400" b="0" i="0" u="none" strike="noStrike" kern="0" cap="none" spc="0" normalizeH="0" baseline="0" noProof="0">
                <a:ln>
                  <a:noFill/>
                </a:ln>
                <a:solidFill>
                  <a:schemeClr val="accent3">
                    <a:lumMod val="75000"/>
                  </a:schemeClr>
                </a:solidFill>
                <a:effectLst/>
                <a:uLnTx/>
                <a:uFillTx/>
                <a:cs typeface="Segoe Sans Display Semibold" pitchFamily="2" charset="0"/>
              </a:rPr>
              <a:t>Microsoft Purview</a:t>
            </a:r>
          </a:p>
        </p:txBody>
      </p:sp>
      <p:sp>
        <p:nvSpPr>
          <p:cNvPr id="25" name="Text Placeholder 2">
            <a:extLst>
              <a:ext uri="{FF2B5EF4-FFF2-40B4-BE49-F238E27FC236}">
                <a16:creationId xmlns:a16="http://schemas.microsoft.com/office/drawing/2014/main" id="{FFBD2778-DDA8-4552-2B7C-2A7013A61519}"/>
              </a:ext>
            </a:extLst>
          </p:cNvPr>
          <p:cNvSpPr txBox="1">
            <a:spLocks/>
          </p:cNvSpPr>
          <p:nvPr/>
        </p:nvSpPr>
        <p:spPr>
          <a:xfrm>
            <a:off x="1056550" y="4584316"/>
            <a:ext cx="3829434" cy="810262"/>
          </a:xfrm>
          <a:prstGeom prst="rect">
            <a:avLst/>
          </a:prstGeom>
        </p:spPr>
        <p:txBody>
          <a:bodyPr lIns="0" tIns="0" rIns="0" bIns="0" anchor="t"/>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spcBef>
                <a:spcPct val="20000"/>
              </a:spcBef>
              <a:spcAft>
                <a:spcPts val="60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chemeClr val="bg1"/>
                </a:solidFill>
                <a:effectLst/>
                <a:uLnTx/>
                <a:uFillTx/>
                <a:cs typeface="Segoe Sans Display Semibold" pitchFamily="2" charset="0"/>
              </a:rPr>
              <a:t>Reshape how you access, manage, and act on data and insights by connecting every data source and analytics service together in Fabric</a:t>
            </a:r>
            <a:endParaRPr kumimoji="0" lang="en-US" sz="1200" b="0" i="0" u="none" strike="noStrike" kern="1200" cap="none" spc="0" normalizeH="0" baseline="0" noProof="0">
              <a:ln>
                <a:noFill/>
              </a:ln>
              <a:solidFill>
                <a:schemeClr val="bg1"/>
              </a:solidFill>
              <a:effectLst/>
              <a:uLnTx/>
              <a:uFillTx/>
              <a:cs typeface="Segoe Sans Display Semibold" pitchFamily="2" charset="0"/>
            </a:endParaRPr>
          </a:p>
        </p:txBody>
      </p:sp>
      <p:sp>
        <p:nvSpPr>
          <p:cNvPr id="26" name="Text Placeholder 2">
            <a:extLst>
              <a:ext uri="{FF2B5EF4-FFF2-40B4-BE49-F238E27FC236}">
                <a16:creationId xmlns:a16="http://schemas.microsoft.com/office/drawing/2014/main" id="{1AF6D2D5-9C32-3561-581C-D95E89ECA170}"/>
              </a:ext>
            </a:extLst>
          </p:cNvPr>
          <p:cNvSpPr txBox="1">
            <a:spLocks/>
          </p:cNvSpPr>
          <p:nvPr/>
        </p:nvSpPr>
        <p:spPr>
          <a:xfrm>
            <a:off x="7308570" y="4584316"/>
            <a:ext cx="3829434" cy="810262"/>
          </a:xfrm>
          <a:prstGeom prst="rect">
            <a:avLst/>
          </a:prstGeom>
        </p:spPr>
        <p:txBody>
          <a:bodyPr lIns="0" tIns="0" rIns="0" bIns="0" anchor="t"/>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spcBef>
                <a:spcPct val="20000"/>
              </a:spcBef>
              <a:spcAft>
                <a:spcPts val="60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chemeClr val="bg1"/>
                </a:solidFill>
                <a:effectLst/>
                <a:uLnTx/>
                <a:uFillTx/>
                <a:cs typeface="Segoe Sans Display Semibold" pitchFamily="2" charset="0"/>
              </a:rPr>
              <a:t> Keep your data safe and governed with unified data governance, information protection, and risk and compliance solutions</a:t>
            </a:r>
          </a:p>
        </p:txBody>
      </p:sp>
      <p:sp>
        <p:nvSpPr>
          <p:cNvPr id="27" name="!!TextBox 73">
            <a:extLst>
              <a:ext uri="{FF2B5EF4-FFF2-40B4-BE49-F238E27FC236}">
                <a16:creationId xmlns:a16="http://schemas.microsoft.com/office/drawing/2014/main" id="{4FAD1C9E-013B-BCAB-98CA-C2473DED2C49}"/>
              </a:ext>
            </a:extLst>
          </p:cNvPr>
          <p:cNvSpPr txBox="1">
            <a:spLocks/>
          </p:cNvSpPr>
          <p:nvPr/>
        </p:nvSpPr>
        <p:spPr>
          <a:xfrm>
            <a:off x="1447601" y="5655934"/>
            <a:ext cx="1458733" cy="246221"/>
          </a:xfrm>
          <a:prstGeom prst="rect">
            <a:avLst/>
          </a:prstGeom>
        </p:spPr>
        <p:txBody>
          <a:bodyPr wrap="none" lIns="0" tIns="0" rIns="0" bIns="0" anchor="ctr">
            <a:spAutoFit/>
          </a:bodyPr>
          <a:lstStyle/>
          <a:p>
            <a:pPr marL="0" marR="0" lvl="0" indent="0" algn="ctr" defTabSz="932472" rtl="0" eaLnBrk="1" fontAlgn="base" latinLnBrk="0" hangingPunct="1">
              <a:spcBef>
                <a:spcPts val="1200"/>
              </a:spcBef>
              <a:spcAft>
                <a:spcPct val="0"/>
              </a:spcAft>
              <a:buClrTx/>
              <a:buSzTx/>
              <a:buFontTx/>
              <a:buNone/>
              <a:tabLst/>
              <a:defRPr/>
            </a:pPr>
            <a:r>
              <a:rPr kumimoji="0" lang="en-US" sz="1600" b="0" i="0" u="none" strike="noStrike" kern="0" cap="none" spc="0" normalizeH="0" baseline="0" noProof="0">
                <a:ln>
                  <a:noFill/>
                </a:ln>
                <a:solidFill>
                  <a:schemeClr val="bg1"/>
                </a:solidFill>
                <a:effectLst/>
                <a:uLnTx/>
                <a:uFillTx/>
                <a:cs typeface="Segoe Sans Display Semibold" pitchFamily="2" charset="0"/>
              </a:rPr>
              <a:t>Data ownership</a:t>
            </a:r>
          </a:p>
        </p:txBody>
      </p:sp>
      <p:sp>
        <p:nvSpPr>
          <p:cNvPr id="28" name="!!TextBox 74">
            <a:extLst>
              <a:ext uri="{FF2B5EF4-FFF2-40B4-BE49-F238E27FC236}">
                <a16:creationId xmlns:a16="http://schemas.microsoft.com/office/drawing/2014/main" id="{AE4964A7-AC7F-51E1-A396-45B76C4581B2}"/>
              </a:ext>
            </a:extLst>
          </p:cNvPr>
          <p:cNvSpPr txBox="1">
            <a:spLocks/>
          </p:cNvSpPr>
          <p:nvPr/>
        </p:nvSpPr>
        <p:spPr>
          <a:xfrm>
            <a:off x="4307836" y="5655934"/>
            <a:ext cx="3222036" cy="246221"/>
          </a:xfrm>
          <a:prstGeom prst="rect">
            <a:avLst/>
          </a:prstGeom>
        </p:spPr>
        <p:txBody>
          <a:bodyPr wrap="none" lIns="0" tIns="0" rIns="0" bIns="0" anchor="ctr">
            <a:spAutoFit/>
          </a:bodyPr>
          <a:lstStyle/>
          <a:p>
            <a:pPr marL="0" marR="0" lvl="0" indent="0" algn="ctr" defTabSz="932472" rtl="0" eaLnBrk="1" fontAlgn="base" latinLnBrk="0" hangingPunct="1">
              <a:spcBef>
                <a:spcPts val="1200"/>
              </a:spcBef>
              <a:spcAft>
                <a:spcPct val="0"/>
              </a:spcAft>
              <a:buClrTx/>
              <a:buSzTx/>
              <a:buFontTx/>
              <a:buNone/>
              <a:tabLst/>
              <a:defRPr/>
            </a:pPr>
            <a:r>
              <a:rPr kumimoji="0" lang="en-US" sz="1600" b="0" i="0" u="none" strike="noStrike" kern="0" cap="none" spc="0" normalizeH="0" baseline="0" noProof="0">
                <a:ln>
                  <a:noFill/>
                </a:ln>
                <a:solidFill>
                  <a:schemeClr val="bg1"/>
                </a:solidFill>
                <a:effectLst/>
                <a:uLnTx/>
                <a:uFillTx/>
                <a:cs typeface="Segoe Sans Display Semibold" pitchFamily="2" charset="0"/>
              </a:rPr>
              <a:t>Unmatched security &amp; compliance</a:t>
            </a:r>
          </a:p>
        </p:txBody>
      </p:sp>
      <p:sp>
        <p:nvSpPr>
          <p:cNvPr id="29" name="!!TextBox 75">
            <a:extLst>
              <a:ext uri="{FF2B5EF4-FFF2-40B4-BE49-F238E27FC236}">
                <a16:creationId xmlns:a16="http://schemas.microsoft.com/office/drawing/2014/main" id="{C1C0E62E-82DA-947F-11C9-C8C3C4B50F97}"/>
              </a:ext>
            </a:extLst>
          </p:cNvPr>
          <p:cNvSpPr txBox="1">
            <a:spLocks/>
          </p:cNvSpPr>
          <p:nvPr/>
        </p:nvSpPr>
        <p:spPr>
          <a:xfrm>
            <a:off x="8931372" y="5655934"/>
            <a:ext cx="1816203" cy="246221"/>
          </a:xfrm>
          <a:prstGeom prst="rect">
            <a:avLst/>
          </a:prstGeom>
        </p:spPr>
        <p:txBody>
          <a:bodyPr wrap="none" lIns="0" tIns="0" rIns="0" bIns="0" anchor="ctr">
            <a:spAutoFit/>
          </a:bodyPr>
          <a:lstStyle/>
          <a:p>
            <a:pPr marL="0" marR="0" lvl="0" indent="0" algn="ctr" defTabSz="932472" rtl="0" eaLnBrk="1" fontAlgn="base" latinLnBrk="0" hangingPunct="1">
              <a:spcBef>
                <a:spcPts val="1200"/>
              </a:spcBef>
              <a:spcAft>
                <a:spcPct val="0"/>
              </a:spcAft>
              <a:buClrTx/>
              <a:buSzTx/>
              <a:buFontTx/>
              <a:buNone/>
              <a:tabLst/>
              <a:defRPr/>
            </a:pPr>
            <a:r>
              <a:rPr kumimoji="0" lang="en-US" sz="1600" b="0" i="0" u="none" strike="noStrike" kern="0" cap="none" spc="0" normalizeH="0" baseline="0" noProof="0">
                <a:ln>
                  <a:noFill/>
                </a:ln>
                <a:solidFill>
                  <a:schemeClr val="bg1"/>
                </a:solidFill>
                <a:effectLst/>
                <a:uLnTx/>
                <a:uFillTx/>
                <a:cs typeface="Segoe Sans Display Semibold" pitchFamily="2" charset="0"/>
              </a:rPr>
              <a:t>Unified governance</a:t>
            </a:r>
          </a:p>
        </p:txBody>
      </p:sp>
    </p:spTree>
    <p:extLst>
      <p:ext uri="{BB962C8B-B14F-4D97-AF65-F5344CB8AC3E}">
        <p14:creationId xmlns:p14="http://schemas.microsoft.com/office/powerpoint/2010/main" val="185946204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D2DC2E-DFA5-5ED0-43C6-22E939D2A76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73B7DF2-87AD-7770-1058-135C68ECF62E}"/>
              </a:ext>
            </a:extLst>
          </p:cNvPr>
          <p:cNvSpPr>
            <a:spLocks noGrp="1"/>
          </p:cNvSpPr>
          <p:nvPr>
            <p:ph type="title"/>
          </p:nvPr>
        </p:nvSpPr>
        <p:spPr>
          <a:xfrm>
            <a:off x="593821" y="390898"/>
            <a:ext cx="10271539" cy="369332"/>
          </a:xfrm>
        </p:spPr>
        <p:txBody>
          <a:bodyPr/>
          <a:lstStyle/>
          <a:p>
            <a:r>
              <a:rPr lang="en-IN">
                <a:latin typeface="+mn-lt"/>
              </a:rPr>
              <a:t>Gain full visibility and control with Microsoft Purview</a:t>
            </a:r>
            <a:endParaRPr lang="en-GB">
              <a:latin typeface="+mn-lt"/>
            </a:endParaRPr>
          </a:p>
        </p:txBody>
      </p:sp>
      <p:pic>
        <p:nvPicPr>
          <p:cNvPr id="4" name="Picture 3794">
            <a:extLst>
              <a:ext uri="{FF2B5EF4-FFF2-40B4-BE49-F238E27FC236}">
                <a16:creationId xmlns:a16="http://schemas.microsoft.com/office/drawing/2014/main" id="{11F08CAB-0764-8928-3B1E-C12CE7E695B5}"/>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a:xfrm>
            <a:off x="576262" y="929565"/>
            <a:ext cx="11068113" cy="4857686"/>
          </a:xfrm>
          <a:prstGeom prst="rect">
            <a:avLst/>
          </a:prstGeom>
          <a:noFill/>
        </p:spPr>
      </p:pic>
      <p:pic>
        <p:nvPicPr>
          <p:cNvPr id="5" name="Picture 3795">
            <a:extLst>
              <a:ext uri="{FF2B5EF4-FFF2-40B4-BE49-F238E27FC236}">
                <a16:creationId xmlns:a16="http://schemas.microsoft.com/office/drawing/2014/main" id="{8D49A744-96F4-8425-729A-5CC50BFEAD4D}"/>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a:xfrm>
            <a:off x="523875" y="839013"/>
            <a:ext cx="8410575" cy="5019675"/>
          </a:xfrm>
          <a:prstGeom prst="rect">
            <a:avLst/>
          </a:prstGeom>
          <a:noFill/>
        </p:spPr>
      </p:pic>
      <p:sp>
        <p:nvSpPr>
          <p:cNvPr id="6" name="Freeform 3796">
            <a:extLst>
              <a:ext uri="{FF2B5EF4-FFF2-40B4-BE49-F238E27FC236}">
                <a16:creationId xmlns:a16="http://schemas.microsoft.com/office/drawing/2014/main" id="{E36EE8A3-B8E4-A990-8521-C5A1A9A82C6F}"/>
              </a:ext>
            </a:extLst>
          </p:cNvPr>
          <p:cNvSpPr/>
          <p:nvPr/>
        </p:nvSpPr>
        <p:spPr>
          <a:xfrm>
            <a:off x="742950" y="1058088"/>
            <a:ext cx="7924800" cy="4533900"/>
          </a:xfrm>
          <a:custGeom>
            <a:avLst/>
            <a:gdLst/>
            <a:ahLst/>
            <a:cxnLst/>
            <a:rect l="0" t="0" r="0" b="0"/>
            <a:pathLst>
              <a:path w="7924800" h="4533900">
                <a:moveTo>
                  <a:pt x="0" y="98806"/>
                </a:moveTo>
                <a:cubicBezTo>
                  <a:pt x="0" y="44197"/>
                  <a:pt x="44234" y="0"/>
                  <a:pt x="98793" y="0"/>
                </a:cubicBezTo>
                <a:lnTo>
                  <a:pt x="7825993" y="0"/>
                </a:lnTo>
                <a:cubicBezTo>
                  <a:pt x="7880604" y="0"/>
                  <a:pt x="7924800" y="44197"/>
                  <a:pt x="7924800" y="98806"/>
                </a:cubicBezTo>
                <a:lnTo>
                  <a:pt x="7924800" y="4435107"/>
                </a:lnTo>
                <a:cubicBezTo>
                  <a:pt x="7924800" y="4489666"/>
                  <a:pt x="7880604" y="4533900"/>
                  <a:pt x="7825993" y="4533900"/>
                </a:cubicBezTo>
                <a:lnTo>
                  <a:pt x="98793" y="4533900"/>
                </a:lnTo>
                <a:cubicBezTo>
                  <a:pt x="44234" y="4533900"/>
                  <a:pt x="0" y="4489666"/>
                  <a:pt x="0" y="4435107"/>
                </a:cubicBezTo>
                <a:close/>
                <a:moveTo>
                  <a:pt x="4644644" y="5486400"/>
                </a:moveTo>
              </a:path>
            </a:pathLst>
          </a:custGeom>
          <a:solidFill>
            <a:schemeClr val="accent1">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7" name="Freeform 3797">
            <a:extLst>
              <a:ext uri="{FF2B5EF4-FFF2-40B4-BE49-F238E27FC236}">
                <a16:creationId xmlns:a16="http://schemas.microsoft.com/office/drawing/2014/main" id="{F6041003-F33D-0A40-1516-8699B23795DB}"/>
              </a:ext>
            </a:extLst>
          </p:cNvPr>
          <p:cNvSpPr/>
          <p:nvPr/>
        </p:nvSpPr>
        <p:spPr>
          <a:xfrm>
            <a:off x="742950" y="1058088"/>
            <a:ext cx="7924800" cy="304800"/>
          </a:xfrm>
          <a:custGeom>
            <a:avLst/>
            <a:gdLst/>
            <a:ahLst/>
            <a:cxnLst/>
            <a:rect l="0" t="0" r="0" b="0"/>
            <a:pathLst>
              <a:path w="7924800" h="304800">
                <a:moveTo>
                  <a:pt x="96596" y="0"/>
                </a:moveTo>
                <a:lnTo>
                  <a:pt x="7828153" y="0"/>
                </a:lnTo>
                <a:cubicBezTo>
                  <a:pt x="7881493" y="0"/>
                  <a:pt x="7924800" y="43308"/>
                  <a:pt x="7924800" y="96647"/>
                </a:cubicBezTo>
                <a:lnTo>
                  <a:pt x="7924800" y="304800"/>
                </a:lnTo>
                <a:lnTo>
                  <a:pt x="0" y="304800"/>
                </a:lnTo>
                <a:lnTo>
                  <a:pt x="0" y="96647"/>
                </a:lnTo>
                <a:cubicBezTo>
                  <a:pt x="0" y="43308"/>
                  <a:pt x="43243" y="0"/>
                  <a:pt x="96596" y="0"/>
                </a:cubicBezTo>
                <a:close/>
                <a:moveTo>
                  <a:pt x="4743450" y="5486400"/>
                </a:moveTo>
              </a:path>
            </a:pathLst>
          </a:custGeom>
          <a:solidFill>
            <a:srgbClr val="225B61">
              <a:alpha val="100000"/>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8" name="Freeform 3798">
            <a:extLst>
              <a:ext uri="{FF2B5EF4-FFF2-40B4-BE49-F238E27FC236}">
                <a16:creationId xmlns:a16="http://schemas.microsoft.com/office/drawing/2014/main" id="{A6881A60-829E-E857-D533-54CBB046BFE1}"/>
              </a:ext>
            </a:extLst>
          </p:cNvPr>
          <p:cNvSpPr/>
          <p:nvPr/>
        </p:nvSpPr>
        <p:spPr>
          <a:xfrm>
            <a:off x="2929001" y="1367715"/>
            <a:ext cx="0" cy="4226051"/>
          </a:xfrm>
          <a:custGeom>
            <a:avLst/>
            <a:gdLst/>
            <a:ahLst/>
            <a:cxnLst/>
            <a:rect l="0" t="0" r="0" b="0"/>
            <a:pathLst>
              <a:path h="4226051">
                <a:moveTo>
                  <a:pt x="0" y="0"/>
                </a:moveTo>
                <a:lnTo>
                  <a:pt x="0" y="4226051"/>
                </a:lnTo>
              </a:path>
            </a:pathLst>
          </a:custGeom>
          <a:noFill/>
          <a:ln w="6350" cap="flat" cmpd="sng">
            <a:solidFill>
              <a:srgbClr val="B9DCD2">
                <a:alpha val="100000"/>
              </a:srgbClr>
            </a:solidFill>
            <a:miter lim="127000"/>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9" name="Freeform 3799">
            <a:extLst>
              <a:ext uri="{FF2B5EF4-FFF2-40B4-BE49-F238E27FC236}">
                <a16:creationId xmlns:a16="http://schemas.microsoft.com/office/drawing/2014/main" id="{AC5E9041-CE3F-0B48-F42F-C10BA68A986E}"/>
              </a:ext>
            </a:extLst>
          </p:cNvPr>
          <p:cNvSpPr/>
          <p:nvPr/>
        </p:nvSpPr>
        <p:spPr>
          <a:xfrm>
            <a:off x="5014976" y="1367715"/>
            <a:ext cx="0" cy="4226051"/>
          </a:xfrm>
          <a:custGeom>
            <a:avLst/>
            <a:gdLst/>
            <a:ahLst/>
            <a:cxnLst/>
            <a:rect l="0" t="0" r="0" b="0"/>
            <a:pathLst>
              <a:path h="4226051">
                <a:moveTo>
                  <a:pt x="0" y="0"/>
                </a:moveTo>
                <a:lnTo>
                  <a:pt x="0" y="4226051"/>
                </a:lnTo>
              </a:path>
            </a:pathLst>
          </a:custGeom>
          <a:noFill/>
          <a:ln w="6350" cap="flat" cmpd="sng">
            <a:solidFill>
              <a:srgbClr val="B9DCD2">
                <a:alpha val="100000"/>
              </a:srgbClr>
            </a:solidFill>
            <a:miter lim="127000"/>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10" name="Freeform 3800">
            <a:extLst>
              <a:ext uri="{FF2B5EF4-FFF2-40B4-BE49-F238E27FC236}">
                <a16:creationId xmlns:a16="http://schemas.microsoft.com/office/drawing/2014/main" id="{8872B367-3536-8C36-B758-A1F99AD0FC8E}"/>
              </a:ext>
            </a:extLst>
          </p:cNvPr>
          <p:cNvSpPr/>
          <p:nvPr/>
        </p:nvSpPr>
        <p:spPr>
          <a:xfrm>
            <a:off x="6958076" y="1367715"/>
            <a:ext cx="0" cy="4226051"/>
          </a:xfrm>
          <a:custGeom>
            <a:avLst/>
            <a:gdLst/>
            <a:ahLst/>
            <a:cxnLst/>
            <a:rect l="0" t="0" r="0" b="0"/>
            <a:pathLst>
              <a:path h="4226051">
                <a:moveTo>
                  <a:pt x="0" y="0"/>
                </a:moveTo>
                <a:lnTo>
                  <a:pt x="0" y="4226051"/>
                </a:lnTo>
              </a:path>
            </a:pathLst>
          </a:custGeom>
          <a:noFill/>
          <a:ln w="6350" cap="flat" cmpd="sng">
            <a:solidFill>
              <a:srgbClr val="B9DCD2">
                <a:alpha val="100000"/>
              </a:srgbClr>
            </a:solidFill>
            <a:miter lim="127000"/>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11" name="Freeform 3801">
            <a:extLst>
              <a:ext uri="{FF2B5EF4-FFF2-40B4-BE49-F238E27FC236}">
                <a16:creationId xmlns:a16="http://schemas.microsoft.com/office/drawing/2014/main" id="{5E3F526A-3FFF-BB53-E539-D4096E580982}"/>
              </a:ext>
            </a:extLst>
          </p:cNvPr>
          <p:cNvSpPr/>
          <p:nvPr/>
        </p:nvSpPr>
        <p:spPr>
          <a:xfrm>
            <a:off x="9648825" y="1058088"/>
            <a:ext cx="1838325" cy="4533900"/>
          </a:xfrm>
          <a:custGeom>
            <a:avLst/>
            <a:gdLst/>
            <a:ahLst/>
            <a:cxnLst/>
            <a:rect l="0" t="0" r="0" b="0"/>
            <a:pathLst>
              <a:path w="1838325" h="4533900">
                <a:moveTo>
                  <a:pt x="0" y="88392"/>
                </a:moveTo>
                <a:cubicBezTo>
                  <a:pt x="0" y="39624"/>
                  <a:pt x="39623" y="0"/>
                  <a:pt x="88392" y="0"/>
                </a:cubicBezTo>
                <a:lnTo>
                  <a:pt x="1749932" y="0"/>
                </a:lnTo>
                <a:cubicBezTo>
                  <a:pt x="1798701" y="0"/>
                  <a:pt x="1838325" y="39624"/>
                  <a:pt x="1838325" y="88392"/>
                </a:cubicBezTo>
                <a:lnTo>
                  <a:pt x="1838325" y="4445458"/>
                </a:lnTo>
                <a:cubicBezTo>
                  <a:pt x="1838325" y="4494302"/>
                  <a:pt x="1798701" y="4533900"/>
                  <a:pt x="1749932" y="4533900"/>
                </a:cubicBezTo>
                <a:lnTo>
                  <a:pt x="88392" y="4533900"/>
                </a:lnTo>
                <a:cubicBezTo>
                  <a:pt x="39623" y="4533900"/>
                  <a:pt x="0" y="4494302"/>
                  <a:pt x="0" y="4445458"/>
                </a:cubicBezTo>
                <a:close/>
                <a:moveTo>
                  <a:pt x="-4250817" y="5486400"/>
                </a:moveTo>
              </a:path>
            </a:pathLst>
          </a:custGeom>
          <a:solidFill>
            <a:schemeClr val="accent3">
              <a:lumMod val="20000"/>
              <a:lumOff val="8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12" name="Freeform 3802">
            <a:extLst>
              <a:ext uri="{FF2B5EF4-FFF2-40B4-BE49-F238E27FC236}">
                <a16:creationId xmlns:a16="http://schemas.microsoft.com/office/drawing/2014/main" id="{99107FF0-93F4-914B-30CF-FF1DA7AC2EAF}"/>
              </a:ext>
            </a:extLst>
          </p:cNvPr>
          <p:cNvSpPr/>
          <p:nvPr/>
        </p:nvSpPr>
        <p:spPr>
          <a:xfrm>
            <a:off x="9791700" y="2420163"/>
            <a:ext cx="276225" cy="266828"/>
          </a:xfrm>
          <a:custGeom>
            <a:avLst/>
            <a:gdLst/>
            <a:ahLst/>
            <a:cxnLst/>
            <a:rect l="0" t="0" r="0" b="0"/>
            <a:pathLst>
              <a:path w="276225" h="266828">
                <a:moveTo>
                  <a:pt x="131571" y="0"/>
                </a:moveTo>
                <a:cubicBezTo>
                  <a:pt x="203707" y="0"/>
                  <a:pt x="262255" y="56135"/>
                  <a:pt x="263143" y="125730"/>
                </a:cubicBezTo>
                <a:cubicBezTo>
                  <a:pt x="255778" y="124206"/>
                  <a:pt x="248919" y="121540"/>
                  <a:pt x="243078" y="118491"/>
                </a:cubicBezTo>
                <a:cubicBezTo>
                  <a:pt x="242569" y="112777"/>
                  <a:pt x="241554" y="107189"/>
                  <a:pt x="240283" y="101728"/>
                </a:cubicBezTo>
                <a:lnTo>
                  <a:pt x="214756" y="101728"/>
                </a:lnTo>
                <a:cubicBezTo>
                  <a:pt x="211963" y="101092"/>
                  <a:pt x="209042" y="101092"/>
                  <a:pt x="206247" y="101728"/>
                </a:cubicBezTo>
                <a:lnTo>
                  <a:pt x="196088" y="101728"/>
                </a:lnTo>
                <a:cubicBezTo>
                  <a:pt x="196215" y="103252"/>
                  <a:pt x="196342" y="104775"/>
                  <a:pt x="196468" y="106427"/>
                </a:cubicBezTo>
                <a:cubicBezTo>
                  <a:pt x="192278" y="109855"/>
                  <a:pt x="185673" y="114681"/>
                  <a:pt x="177418" y="118746"/>
                </a:cubicBezTo>
                <a:cubicBezTo>
                  <a:pt x="177292" y="112904"/>
                  <a:pt x="176783" y="107189"/>
                  <a:pt x="176276" y="101728"/>
                </a:cubicBezTo>
                <a:lnTo>
                  <a:pt x="86868" y="101728"/>
                </a:lnTo>
                <a:cubicBezTo>
                  <a:pt x="85979" y="109855"/>
                  <a:pt x="85470" y="118365"/>
                  <a:pt x="85470" y="127128"/>
                </a:cubicBezTo>
                <a:cubicBezTo>
                  <a:pt x="85470" y="140590"/>
                  <a:pt x="86614" y="153416"/>
                  <a:pt x="88645" y="165228"/>
                </a:cubicBezTo>
                <a:lnTo>
                  <a:pt x="131571" y="165228"/>
                </a:lnTo>
                <a:lnTo>
                  <a:pt x="131571" y="184278"/>
                </a:lnTo>
                <a:lnTo>
                  <a:pt x="92836" y="184278"/>
                </a:lnTo>
                <a:cubicBezTo>
                  <a:pt x="101472" y="215011"/>
                  <a:pt x="116331" y="235204"/>
                  <a:pt x="131571" y="235204"/>
                </a:cubicBezTo>
                <a:cubicBezTo>
                  <a:pt x="135128" y="235204"/>
                  <a:pt x="138810" y="234061"/>
                  <a:pt x="142367" y="231903"/>
                </a:cubicBezTo>
                <a:cubicBezTo>
                  <a:pt x="146811" y="239522"/>
                  <a:pt x="152272" y="246127"/>
                  <a:pt x="158115" y="251715"/>
                </a:cubicBezTo>
                <a:cubicBezTo>
                  <a:pt x="149479" y="253366"/>
                  <a:pt x="140589" y="254254"/>
                  <a:pt x="131571" y="254254"/>
                </a:cubicBezTo>
                <a:cubicBezTo>
                  <a:pt x="58928" y="254254"/>
                  <a:pt x="0" y="197359"/>
                  <a:pt x="0" y="127128"/>
                </a:cubicBezTo>
                <a:cubicBezTo>
                  <a:pt x="0" y="56897"/>
                  <a:pt x="58928" y="0"/>
                  <a:pt x="131571" y="0"/>
                </a:cubicBezTo>
                <a:close/>
                <a:moveTo>
                  <a:pt x="-5667375" y="4124325"/>
                </a:moveTo>
                <a:moveTo>
                  <a:pt x="72517" y="184278"/>
                </a:moveTo>
                <a:lnTo>
                  <a:pt x="36703" y="184278"/>
                </a:lnTo>
                <a:cubicBezTo>
                  <a:pt x="49276" y="203835"/>
                  <a:pt x="68071" y="219075"/>
                  <a:pt x="90551" y="227711"/>
                </a:cubicBezTo>
                <a:cubicBezTo>
                  <a:pt x="83693" y="217297"/>
                  <a:pt x="77978" y="204216"/>
                  <a:pt x="73786" y="189358"/>
                </a:cubicBezTo>
                <a:lnTo>
                  <a:pt x="72517" y="184278"/>
                </a:lnTo>
                <a:close/>
                <a:moveTo>
                  <a:pt x="-5851653" y="4124325"/>
                </a:moveTo>
                <a:moveTo>
                  <a:pt x="67056" y="101728"/>
                </a:moveTo>
                <a:lnTo>
                  <a:pt x="22859" y="101728"/>
                </a:lnTo>
                <a:lnTo>
                  <a:pt x="22732" y="101854"/>
                </a:lnTo>
                <a:cubicBezTo>
                  <a:pt x="20828" y="109983"/>
                  <a:pt x="19684" y="118491"/>
                  <a:pt x="19684" y="127128"/>
                </a:cubicBezTo>
                <a:cubicBezTo>
                  <a:pt x="19684" y="140590"/>
                  <a:pt x="22225" y="153416"/>
                  <a:pt x="26923" y="165228"/>
                </a:cubicBezTo>
                <a:lnTo>
                  <a:pt x="68580" y="165228"/>
                </a:lnTo>
                <a:cubicBezTo>
                  <a:pt x="66802" y="153162"/>
                  <a:pt x="65785" y="140335"/>
                  <a:pt x="65785" y="127128"/>
                </a:cubicBezTo>
                <a:cubicBezTo>
                  <a:pt x="65785" y="118491"/>
                  <a:pt x="66167" y="109983"/>
                  <a:pt x="67056" y="101728"/>
                </a:cubicBezTo>
                <a:close/>
                <a:moveTo>
                  <a:pt x="-5769103" y="4124325"/>
                </a:moveTo>
                <a:moveTo>
                  <a:pt x="90551" y="26543"/>
                </a:moveTo>
                <a:lnTo>
                  <a:pt x="90169" y="26671"/>
                </a:lnTo>
                <a:cubicBezTo>
                  <a:pt x="63245" y="37085"/>
                  <a:pt x="41529" y="57278"/>
                  <a:pt x="29591" y="82678"/>
                </a:cubicBezTo>
                <a:lnTo>
                  <a:pt x="69722" y="82678"/>
                </a:lnTo>
                <a:cubicBezTo>
                  <a:pt x="73786" y="60325"/>
                  <a:pt x="81026" y="41022"/>
                  <a:pt x="90551" y="26543"/>
                </a:cubicBezTo>
                <a:close/>
                <a:moveTo>
                  <a:pt x="-5693918" y="4124325"/>
                </a:moveTo>
                <a:moveTo>
                  <a:pt x="131571" y="19050"/>
                </a:moveTo>
                <a:lnTo>
                  <a:pt x="130047" y="19178"/>
                </a:lnTo>
                <a:cubicBezTo>
                  <a:pt x="113410" y="20574"/>
                  <a:pt x="97281" y="46102"/>
                  <a:pt x="89789" y="82678"/>
                </a:cubicBezTo>
                <a:lnTo>
                  <a:pt x="173228" y="82678"/>
                </a:lnTo>
                <a:cubicBezTo>
                  <a:pt x="165861" y="46102"/>
                  <a:pt x="149859" y="20702"/>
                  <a:pt x="133222" y="19178"/>
                </a:cubicBezTo>
                <a:lnTo>
                  <a:pt x="131571" y="19050"/>
                </a:lnTo>
                <a:close/>
                <a:moveTo>
                  <a:pt x="-5686425" y="4124325"/>
                </a:moveTo>
                <a:moveTo>
                  <a:pt x="172593" y="26543"/>
                </a:moveTo>
                <a:lnTo>
                  <a:pt x="173990" y="28829"/>
                </a:lnTo>
                <a:cubicBezTo>
                  <a:pt x="182753" y="42927"/>
                  <a:pt x="189483" y="61468"/>
                  <a:pt x="193420" y="82678"/>
                </a:cubicBezTo>
                <a:lnTo>
                  <a:pt x="233426" y="82678"/>
                </a:lnTo>
                <a:cubicBezTo>
                  <a:pt x="222122" y="58293"/>
                  <a:pt x="201676" y="38862"/>
                  <a:pt x="176403" y="28067"/>
                </a:cubicBezTo>
                <a:lnTo>
                  <a:pt x="172593" y="26543"/>
                </a:lnTo>
                <a:close/>
                <a:moveTo>
                  <a:pt x="-5693918" y="4124325"/>
                </a:moveTo>
                <a:moveTo>
                  <a:pt x="269620" y="139573"/>
                </a:moveTo>
                <a:cubicBezTo>
                  <a:pt x="244602" y="137287"/>
                  <a:pt x="224535" y="123191"/>
                  <a:pt x="215518" y="115697"/>
                </a:cubicBezTo>
                <a:cubicBezTo>
                  <a:pt x="212725" y="113411"/>
                  <a:pt x="208280" y="113411"/>
                  <a:pt x="205358" y="115697"/>
                </a:cubicBezTo>
                <a:cubicBezTo>
                  <a:pt x="196468" y="123191"/>
                  <a:pt x="176403" y="137287"/>
                  <a:pt x="151256" y="139573"/>
                </a:cubicBezTo>
                <a:cubicBezTo>
                  <a:pt x="147701" y="139828"/>
                  <a:pt x="144653" y="142622"/>
                  <a:pt x="144653" y="146178"/>
                </a:cubicBezTo>
                <a:lnTo>
                  <a:pt x="144653" y="190628"/>
                </a:lnTo>
                <a:cubicBezTo>
                  <a:pt x="144653" y="244348"/>
                  <a:pt x="198501" y="263272"/>
                  <a:pt x="208788" y="266447"/>
                </a:cubicBezTo>
                <a:cubicBezTo>
                  <a:pt x="209931" y="266828"/>
                  <a:pt x="211073" y="266828"/>
                  <a:pt x="212090" y="266447"/>
                </a:cubicBezTo>
                <a:cubicBezTo>
                  <a:pt x="222377" y="263272"/>
                  <a:pt x="276225" y="244348"/>
                  <a:pt x="276225" y="190628"/>
                </a:cubicBezTo>
                <a:lnTo>
                  <a:pt x="276225" y="146178"/>
                </a:lnTo>
                <a:cubicBezTo>
                  <a:pt x="276225" y="142622"/>
                  <a:pt x="273304" y="139828"/>
                  <a:pt x="269620" y="139573"/>
                </a:cubicBezTo>
                <a:close/>
                <a:moveTo>
                  <a:pt x="-5806948" y="4124325"/>
                </a:moveTo>
              </a:path>
            </a:pathLst>
          </a:custGeom>
          <a:solidFill>
            <a:srgbClr val="0078D3">
              <a:alpha val="100000"/>
            </a:srgb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13" name="Freeform 3803">
            <a:extLst>
              <a:ext uri="{FF2B5EF4-FFF2-40B4-BE49-F238E27FC236}">
                <a16:creationId xmlns:a16="http://schemas.microsoft.com/office/drawing/2014/main" id="{8100802D-6163-159A-3F8B-297417408F8C}"/>
              </a:ext>
            </a:extLst>
          </p:cNvPr>
          <p:cNvSpPr/>
          <p:nvPr/>
        </p:nvSpPr>
        <p:spPr>
          <a:xfrm>
            <a:off x="9791700" y="3153588"/>
            <a:ext cx="276225" cy="276225"/>
          </a:xfrm>
          <a:custGeom>
            <a:avLst/>
            <a:gdLst/>
            <a:ahLst/>
            <a:cxnLst/>
            <a:rect l="0" t="0" r="0" b="0"/>
            <a:pathLst>
              <a:path w="276225" h="276225">
                <a:moveTo>
                  <a:pt x="203707" y="0"/>
                </a:moveTo>
                <a:cubicBezTo>
                  <a:pt x="228472" y="0"/>
                  <a:pt x="248666" y="20066"/>
                  <a:pt x="248666" y="44831"/>
                </a:cubicBezTo>
                <a:lnTo>
                  <a:pt x="248666" y="118110"/>
                </a:lnTo>
                <a:cubicBezTo>
                  <a:pt x="242951" y="112268"/>
                  <a:pt x="235839" y="107950"/>
                  <a:pt x="227838" y="105537"/>
                </a:cubicBezTo>
                <a:lnTo>
                  <a:pt x="227838" y="75947"/>
                </a:lnTo>
                <a:lnTo>
                  <a:pt x="20701" y="75947"/>
                </a:lnTo>
                <a:lnTo>
                  <a:pt x="20701" y="203708"/>
                </a:lnTo>
                <a:cubicBezTo>
                  <a:pt x="20701" y="217043"/>
                  <a:pt x="31495" y="227839"/>
                  <a:pt x="44831" y="227839"/>
                </a:cubicBezTo>
                <a:lnTo>
                  <a:pt x="138176" y="227839"/>
                </a:lnTo>
                <a:lnTo>
                  <a:pt x="138176" y="248667"/>
                </a:lnTo>
                <a:lnTo>
                  <a:pt x="44831" y="248667"/>
                </a:lnTo>
                <a:cubicBezTo>
                  <a:pt x="20066" y="248667"/>
                  <a:pt x="0" y="228474"/>
                  <a:pt x="0" y="203708"/>
                </a:cubicBezTo>
                <a:lnTo>
                  <a:pt x="0" y="44831"/>
                </a:lnTo>
                <a:cubicBezTo>
                  <a:pt x="0" y="20066"/>
                  <a:pt x="20066" y="0"/>
                  <a:pt x="44831" y="0"/>
                </a:cubicBezTo>
                <a:lnTo>
                  <a:pt x="203707" y="0"/>
                </a:lnTo>
                <a:close/>
                <a:moveTo>
                  <a:pt x="-6400800" y="3390900"/>
                </a:moveTo>
                <a:moveTo>
                  <a:pt x="203707" y="20702"/>
                </a:moveTo>
                <a:lnTo>
                  <a:pt x="44831" y="20702"/>
                </a:lnTo>
                <a:cubicBezTo>
                  <a:pt x="31495" y="20702"/>
                  <a:pt x="20701" y="31497"/>
                  <a:pt x="20701" y="44831"/>
                </a:cubicBezTo>
                <a:lnTo>
                  <a:pt x="20701" y="55246"/>
                </a:lnTo>
                <a:lnTo>
                  <a:pt x="227838" y="55246"/>
                </a:lnTo>
                <a:lnTo>
                  <a:pt x="227838" y="44831"/>
                </a:lnTo>
                <a:cubicBezTo>
                  <a:pt x="227838" y="31497"/>
                  <a:pt x="217043" y="20702"/>
                  <a:pt x="203707" y="20702"/>
                </a:cubicBezTo>
                <a:close/>
                <a:moveTo>
                  <a:pt x="-6421502" y="3390900"/>
                </a:moveTo>
                <a:moveTo>
                  <a:pt x="179578" y="165736"/>
                </a:moveTo>
                <a:lnTo>
                  <a:pt x="172593" y="165736"/>
                </a:lnTo>
                <a:cubicBezTo>
                  <a:pt x="161163" y="165736"/>
                  <a:pt x="151892" y="175006"/>
                  <a:pt x="151892" y="186436"/>
                </a:cubicBezTo>
                <a:lnTo>
                  <a:pt x="151892" y="255524"/>
                </a:lnTo>
                <a:cubicBezTo>
                  <a:pt x="151892" y="266955"/>
                  <a:pt x="161163" y="276225"/>
                  <a:pt x="172593" y="276225"/>
                </a:cubicBezTo>
                <a:lnTo>
                  <a:pt x="255523" y="276225"/>
                </a:lnTo>
                <a:cubicBezTo>
                  <a:pt x="266954" y="276225"/>
                  <a:pt x="276225" y="266955"/>
                  <a:pt x="276225" y="255524"/>
                </a:cubicBezTo>
                <a:lnTo>
                  <a:pt x="276225" y="186436"/>
                </a:lnTo>
                <a:cubicBezTo>
                  <a:pt x="276225" y="175006"/>
                  <a:pt x="266954" y="165736"/>
                  <a:pt x="255523" y="165736"/>
                </a:cubicBezTo>
                <a:lnTo>
                  <a:pt x="248666" y="165736"/>
                </a:lnTo>
                <a:lnTo>
                  <a:pt x="248666" y="151893"/>
                </a:lnTo>
                <a:cubicBezTo>
                  <a:pt x="248666" y="132842"/>
                  <a:pt x="233171" y="117348"/>
                  <a:pt x="214121" y="117348"/>
                </a:cubicBezTo>
                <a:cubicBezTo>
                  <a:pt x="194944" y="117348"/>
                  <a:pt x="179578" y="132842"/>
                  <a:pt x="179578" y="151893"/>
                </a:cubicBezTo>
                <a:lnTo>
                  <a:pt x="179578" y="165736"/>
                </a:lnTo>
                <a:close/>
                <a:moveTo>
                  <a:pt x="-6566536" y="3390900"/>
                </a:moveTo>
                <a:moveTo>
                  <a:pt x="200279" y="151893"/>
                </a:moveTo>
                <a:cubicBezTo>
                  <a:pt x="200279" y="144273"/>
                  <a:pt x="206502" y="138049"/>
                  <a:pt x="214121" y="138049"/>
                </a:cubicBezTo>
                <a:cubicBezTo>
                  <a:pt x="221742" y="138049"/>
                  <a:pt x="227838" y="144273"/>
                  <a:pt x="227838" y="151893"/>
                </a:cubicBezTo>
                <a:lnTo>
                  <a:pt x="227838" y="165736"/>
                </a:lnTo>
                <a:lnTo>
                  <a:pt x="200279" y="165736"/>
                </a:lnTo>
                <a:lnTo>
                  <a:pt x="200279" y="151893"/>
                </a:lnTo>
                <a:close/>
                <a:moveTo>
                  <a:pt x="-6552693" y="3390900"/>
                </a:moveTo>
                <a:moveTo>
                  <a:pt x="227838" y="220980"/>
                </a:moveTo>
                <a:cubicBezTo>
                  <a:pt x="227838" y="228600"/>
                  <a:pt x="221742" y="234824"/>
                  <a:pt x="214121" y="234824"/>
                </a:cubicBezTo>
                <a:cubicBezTo>
                  <a:pt x="206502" y="234824"/>
                  <a:pt x="200279" y="228600"/>
                  <a:pt x="200279" y="220980"/>
                </a:cubicBezTo>
                <a:cubicBezTo>
                  <a:pt x="200279" y="213361"/>
                  <a:pt x="206502" y="207137"/>
                  <a:pt x="214121" y="207137"/>
                </a:cubicBezTo>
                <a:cubicBezTo>
                  <a:pt x="221742" y="207137"/>
                  <a:pt x="227838" y="213361"/>
                  <a:pt x="227838" y="220980"/>
                </a:cubicBezTo>
                <a:close/>
                <a:moveTo>
                  <a:pt x="-6621780" y="3390900"/>
                </a:moveTo>
              </a:path>
            </a:pathLst>
          </a:custGeom>
          <a:solidFill>
            <a:srgbClr val="0078D3">
              <a:alpha val="100000"/>
            </a:srgb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14" name="Freeform 3804">
            <a:extLst>
              <a:ext uri="{FF2B5EF4-FFF2-40B4-BE49-F238E27FC236}">
                <a16:creationId xmlns:a16="http://schemas.microsoft.com/office/drawing/2014/main" id="{93E0D2FE-7838-3DDE-0E7D-81C82BDB97ED}"/>
              </a:ext>
            </a:extLst>
          </p:cNvPr>
          <p:cNvSpPr/>
          <p:nvPr/>
        </p:nvSpPr>
        <p:spPr>
          <a:xfrm>
            <a:off x="9867900" y="3867963"/>
            <a:ext cx="123825" cy="314325"/>
          </a:xfrm>
          <a:custGeom>
            <a:avLst/>
            <a:gdLst/>
            <a:ahLst/>
            <a:cxnLst/>
            <a:rect l="0" t="0" r="0" b="0"/>
            <a:pathLst>
              <a:path w="123825" h="314325">
                <a:moveTo>
                  <a:pt x="61976" y="0"/>
                </a:moveTo>
                <a:cubicBezTo>
                  <a:pt x="27685" y="0"/>
                  <a:pt x="0" y="27305"/>
                  <a:pt x="0" y="60961"/>
                </a:cubicBezTo>
                <a:cubicBezTo>
                  <a:pt x="0" y="106808"/>
                  <a:pt x="19304" y="163830"/>
                  <a:pt x="28956" y="189739"/>
                </a:cubicBezTo>
                <a:cubicBezTo>
                  <a:pt x="34163" y="203581"/>
                  <a:pt x="47497" y="212090"/>
                  <a:pt x="61976" y="212090"/>
                </a:cubicBezTo>
                <a:cubicBezTo>
                  <a:pt x="76327" y="212090"/>
                  <a:pt x="89661" y="203581"/>
                  <a:pt x="94868" y="189865"/>
                </a:cubicBezTo>
                <a:cubicBezTo>
                  <a:pt x="104520" y="164084"/>
                  <a:pt x="123825" y="107315"/>
                  <a:pt x="123825" y="60961"/>
                </a:cubicBezTo>
                <a:cubicBezTo>
                  <a:pt x="123825" y="27305"/>
                  <a:pt x="96139" y="0"/>
                  <a:pt x="61976" y="0"/>
                </a:cubicBezTo>
                <a:close/>
                <a:moveTo>
                  <a:pt x="-7191375" y="2676525"/>
                </a:moveTo>
                <a:moveTo>
                  <a:pt x="24003" y="60961"/>
                </a:moveTo>
                <a:cubicBezTo>
                  <a:pt x="24003" y="40259"/>
                  <a:pt x="40893" y="23623"/>
                  <a:pt x="61976" y="23623"/>
                </a:cubicBezTo>
                <a:cubicBezTo>
                  <a:pt x="82931" y="23623"/>
                  <a:pt x="99821" y="40259"/>
                  <a:pt x="99821" y="60961"/>
                </a:cubicBezTo>
                <a:cubicBezTo>
                  <a:pt x="99821" y="102617"/>
                  <a:pt x="82042" y="155830"/>
                  <a:pt x="72390" y="181611"/>
                </a:cubicBezTo>
                <a:cubicBezTo>
                  <a:pt x="70866" y="185674"/>
                  <a:pt x="66802" y="188596"/>
                  <a:pt x="61976" y="188596"/>
                </a:cubicBezTo>
                <a:cubicBezTo>
                  <a:pt x="57022" y="188596"/>
                  <a:pt x="52958" y="185674"/>
                  <a:pt x="51434" y="181611"/>
                </a:cubicBezTo>
                <a:cubicBezTo>
                  <a:pt x="41782" y="155702"/>
                  <a:pt x="24003" y="102108"/>
                  <a:pt x="24003" y="60961"/>
                </a:cubicBezTo>
                <a:close/>
                <a:moveTo>
                  <a:pt x="-7252336" y="2676525"/>
                </a:moveTo>
                <a:moveTo>
                  <a:pt x="61976" y="235712"/>
                </a:moveTo>
                <a:cubicBezTo>
                  <a:pt x="39878" y="235712"/>
                  <a:pt x="21970" y="253365"/>
                  <a:pt x="21970" y="275083"/>
                </a:cubicBezTo>
                <a:cubicBezTo>
                  <a:pt x="21970" y="296673"/>
                  <a:pt x="39878" y="314325"/>
                  <a:pt x="61976" y="314325"/>
                </a:cubicBezTo>
                <a:cubicBezTo>
                  <a:pt x="83946" y="314325"/>
                  <a:pt x="101854" y="296673"/>
                  <a:pt x="101854" y="275083"/>
                </a:cubicBezTo>
                <a:cubicBezTo>
                  <a:pt x="101854" y="253365"/>
                  <a:pt x="83946" y="235712"/>
                  <a:pt x="61976" y="235712"/>
                </a:cubicBezTo>
                <a:close/>
                <a:moveTo>
                  <a:pt x="-7427087" y="2676525"/>
                </a:moveTo>
                <a:moveTo>
                  <a:pt x="45973" y="275083"/>
                </a:moveTo>
                <a:cubicBezTo>
                  <a:pt x="45973" y="266320"/>
                  <a:pt x="53085" y="259334"/>
                  <a:pt x="61976" y="259334"/>
                </a:cubicBezTo>
                <a:cubicBezTo>
                  <a:pt x="70739" y="259334"/>
                  <a:pt x="77978" y="266320"/>
                  <a:pt x="77978" y="275083"/>
                </a:cubicBezTo>
                <a:cubicBezTo>
                  <a:pt x="77978" y="283718"/>
                  <a:pt x="70739" y="290703"/>
                  <a:pt x="61976" y="290703"/>
                </a:cubicBezTo>
                <a:cubicBezTo>
                  <a:pt x="53085" y="290703"/>
                  <a:pt x="45973" y="283718"/>
                  <a:pt x="45973" y="275083"/>
                </a:cubicBezTo>
                <a:close/>
                <a:moveTo>
                  <a:pt x="-7466458" y="2676525"/>
                </a:moveTo>
              </a:path>
            </a:pathLst>
          </a:custGeom>
          <a:solidFill>
            <a:srgbClr val="0078D3">
              <a:alpha val="100000"/>
            </a:srgb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pic>
        <p:nvPicPr>
          <p:cNvPr id="15" name="Picture 2286">
            <a:extLst>
              <a:ext uri="{FF2B5EF4-FFF2-40B4-BE49-F238E27FC236}">
                <a16:creationId xmlns:a16="http://schemas.microsoft.com/office/drawing/2014/main" id="{A54D4089-3292-55C9-AE3E-EBFFF8967DC5}"/>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a:xfrm>
            <a:off x="10953750" y="5058588"/>
            <a:ext cx="419100" cy="419100"/>
          </a:xfrm>
          <a:prstGeom prst="rect">
            <a:avLst/>
          </a:prstGeom>
          <a:noFill/>
        </p:spPr>
      </p:pic>
      <p:pic>
        <p:nvPicPr>
          <p:cNvPr id="16" name="Picture 3806">
            <a:extLst>
              <a:ext uri="{FF2B5EF4-FFF2-40B4-BE49-F238E27FC236}">
                <a16:creationId xmlns:a16="http://schemas.microsoft.com/office/drawing/2014/main" id="{1E393808-22DE-8018-0597-964DEB0302BA}"/>
              </a:ext>
            </a:extLst>
          </p:cNvPr>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a:xfrm>
            <a:off x="8769350" y="2140763"/>
            <a:ext cx="768350" cy="473075"/>
          </a:xfrm>
          <a:prstGeom prst="rect">
            <a:avLst/>
          </a:prstGeom>
          <a:noFill/>
        </p:spPr>
      </p:pic>
      <p:pic>
        <p:nvPicPr>
          <p:cNvPr id="17" name="Picture 3807">
            <a:extLst>
              <a:ext uri="{FF2B5EF4-FFF2-40B4-BE49-F238E27FC236}">
                <a16:creationId xmlns:a16="http://schemas.microsoft.com/office/drawing/2014/main" id="{C8BBE173-1CA3-E631-5415-FEBEC4DE286C}"/>
              </a:ext>
            </a:extLst>
          </p:cNvPr>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a:xfrm>
            <a:off x="8769350" y="2893238"/>
            <a:ext cx="768350" cy="473075"/>
          </a:xfrm>
          <a:prstGeom prst="rect">
            <a:avLst/>
          </a:prstGeom>
          <a:noFill/>
        </p:spPr>
      </p:pic>
      <p:sp>
        <p:nvSpPr>
          <p:cNvPr id="18" name="Freeform 3808">
            <a:extLst>
              <a:ext uri="{FF2B5EF4-FFF2-40B4-BE49-F238E27FC236}">
                <a16:creationId xmlns:a16="http://schemas.microsoft.com/office/drawing/2014/main" id="{0342AF31-4184-27AE-04C9-EE387876377A}"/>
              </a:ext>
            </a:extLst>
          </p:cNvPr>
          <p:cNvSpPr/>
          <p:nvPr/>
        </p:nvSpPr>
        <p:spPr>
          <a:xfrm>
            <a:off x="942975" y="1962963"/>
            <a:ext cx="180975" cy="180975"/>
          </a:xfrm>
          <a:custGeom>
            <a:avLst/>
            <a:gdLst/>
            <a:ahLst/>
            <a:cxnLst/>
            <a:rect l="0" t="0" r="0" b="0"/>
            <a:pathLst>
              <a:path w="180975" h="180975">
                <a:moveTo>
                  <a:pt x="73533" y="108585"/>
                </a:moveTo>
                <a:cubicBezTo>
                  <a:pt x="70345" y="112396"/>
                  <a:pt x="68402" y="117095"/>
                  <a:pt x="67957" y="122174"/>
                </a:cubicBezTo>
                <a:lnTo>
                  <a:pt x="20345" y="122174"/>
                </a:lnTo>
                <a:cubicBezTo>
                  <a:pt x="16598" y="122174"/>
                  <a:pt x="13576" y="125222"/>
                  <a:pt x="13576" y="128905"/>
                </a:cubicBezTo>
                <a:lnTo>
                  <a:pt x="13576" y="134112"/>
                </a:lnTo>
                <a:cubicBezTo>
                  <a:pt x="13576" y="138939"/>
                  <a:pt x="15303" y="143637"/>
                  <a:pt x="18453" y="147321"/>
                </a:cubicBezTo>
                <a:cubicBezTo>
                  <a:pt x="29108" y="159893"/>
                  <a:pt x="45466" y="166497"/>
                  <a:pt x="67957" y="167386"/>
                </a:cubicBezTo>
                <a:cubicBezTo>
                  <a:pt x="68389" y="172466"/>
                  <a:pt x="70421" y="177166"/>
                  <a:pt x="73533" y="180975"/>
                </a:cubicBezTo>
                <a:lnTo>
                  <a:pt x="72364" y="180975"/>
                </a:lnTo>
                <a:cubicBezTo>
                  <a:pt x="43903" y="180975"/>
                  <a:pt x="22313" y="172847"/>
                  <a:pt x="8127" y="156210"/>
                </a:cubicBezTo>
                <a:cubicBezTo>
                  <a:pt x="2882" y="149987"/>
                  <a:pt x="0" y="142241"/>
                  <a:pt x="0" y="134112"/>
                </a:cubicBezTo>
                <a:lnTo>
                  <a:pt x="0" y="128905"/>
                </a:lnTo>
                <a:cubicBezTo>
                  <a:pt x="0" y="118110"/>
                  <a:pt x="8369" y="109347"/>
                  <a:pt x="18961" y="108585"/>
                </a:cubicBezTo>
                <a:lnTo>
                  <a:pt x="20358" y="108585"/>
                </a:lnTo>
                <a:lnTo>
                  <a:pt x="73533" y="108585"/>
                </a:lnTo>
                <a:close/>
                <a:moveTo>
                  <a:pt x="3529965" y="4581525"/>
                </a:moveTo>
                <a:moveTo>
                  <a:pt x="115354" y="85979"/>
                </a:moveTo>
                <a:lnTo>
                  <a:pt x="142506" y="85979"/>
                </a:lnTo>
                <a:cubicBezTo>
                  <a:pt x="148374" y="85979"/>
                  <a:pt x="153187" y="90424"/>
                  <a:pt x="153771" y="96140"/>
                </a:cubicBezTo>
                <a:lnTo>
                  <a:pt x="153835" y="97283"/>
                </a:lnTo>
                <a:lnTo>
                  <a:pt x="153822" y="108585"/>
                </a:lnTo>
                <a:lnTo>
                  <a:pt x="165138" y="108585"/>
                </a:lnTo>
                <a:cubicBezTo>
                  <a:pt x="173888" y="108585"/>
                  <a:pt x="180975" y="115697"/>
                  <a:pt x="180975" y="124460"/>
                </a:cubicBezTo>
                <a:lnTo>
                  <a:pt x="180975" y="165100"/>
                </a:lnTo>
                <a:cubicBezTo>
                  <a:pt x="180975" y="173864"/>
                  <a:pt x="173888" y="180975"/>
                  <a:pt x="165138" y="180975"/>
                </a:cubicBezTo>
                <a:lnTo>
                  <a:pt x="92735" y="180975"/>
                </a:lnTo>
                <a:cubicBezTo>
                  <a:pt x="83985" y="180975"/>
                  <a:pt x="76898" y="173864"/>
                  <a:pt x="76898" y="165100"/>
                </a:cubicBezTo>
                <a:lnTo>
                  <a:pt x="76898" y="124460"/>
                </a:lnTo>
                <a:cubicBezTo>
                  <a:pt x="76898" y="115697"/>
                  <a:pt x="83985" y="108585"/>
                  <a:pt x="92735" y="108585"/>
                </a:cubicBezTo>
                <a:lnTo>
                  <a:pt x="104051" y="108585"/>
                </a:lnTo>
                <a:lnTo>
                  <a:pt x="104051" y="97283"/>
                </a:lnTo>
                <a:cubicBezTo>
                  <a:pt x="104051" y="91441"/>
                  <a:pt x="108496" y="86615"/>
                  <a:pt x="114211" y="85979"/>
                </a:cubicBezTo>
                <a:lnTo>
                  <a:pt x="115354" y="85979"/>
                </a:lnTo>
                <a:lnTo>
                  <a:pt x="142506" y="85979"/>
                </a:lnTo>
                <a:lnTo>
                  <a:pt x="115354" y="85979"/>
                </a:lnTo>
                <a:close/>
                <a:moveTo>
                  <a:pt x="3552571" y="4581525"/>
                </a:moveTo>
                <a:moveTo>
                  <a:pt x="165138" y="122174"/>
                </a:moveTo>
                <a:lnTo>
                  <a:pt x="92735" y="122174"/>
                </a:lnTo>
                <a:cubicBezTo>
                  <a:pt x="91478" y="122174"/>
                  <a:pt x="90474" y="123191"/>
                  <a:pt x="90474" y="124460"/>
                </a:cubicBezTo>
                <a:lnTo>
                  <a:pt x="90474" y="165100"/>
                </a:lnTo>
                <a:cubicBezTo>
                  <a:pt x="90474" y="166371"/>
                  <a:pt x="91478" y="167386"/>
                  <a:pt x="92735" y="167386"/>
                </a:cubicBezTo>
                <a:lnTo>
                  <a:pt x="165138" y="167386"/>
                </a:lnTo>
                <a:cubicBezTo>
                  <a:pt x="166382" y="167386"/>
                  <a:pt x="167398" y="166371"/>
                  <a:pt x="167398" y="165100"/>
                </a:cubicBezTo>
                <a:lnTo>
                  <a:pt x="167398" y="124460"/>
                </a:lnTo>
                <a:cubicBezTo>
                  <a:pt x="167398" y="123191"/>
                  <a:pt x="166382" y="122174"/>
                  <a:pt x="165138" y="122174"/>
                </a:cubicBezTo>
                <a:close/>
                <a:moveTo>
                  <a:pt x="3516376" y="4581525"/>
                </a:moveTo>
                <a:moveTo>
                  <a:pt x="140246" y="99568"/>
                </a:moveTo>
                <a:lnTo>
                  <a:pt x="117627" y="99568"/>
                </a:lnTo>
                <a:lnTo>
                  <a:pt x="117627" y="108585"/>
                </a:lnTo>
                <a:lnTo>
                  <a:pt x="140246" y="108585"/>
                </a:lnTo>
                <a:lnTo>
                  <a:pt x="140246" y="99568"/>
                </a:lnTo>
                <a:close/>
                <a:moveTo>
                  <a:pt x="3538982" y="4581525"/>
                </a:moveTo>
                <a:moveTo>
                  <a:pt x="72377" y="0"/>
                </a:moveTo>
                <a:cubicBezTo>
                  <a:pt x="97370" y="0"/>
                  <a:pt x="117627" y="20321"/>
                  <a:pt x="117627" y="45212"/>
                </a:cubicBezTo>
                <a:cubicBezTo>
                  <a:pt x="117627" y="70231"/>
                  <a:pt x="97370" y="90552"/>
                  <a:pt x="72377" y="90552"/>
                </a:cubicBezTo>
                <a:cubicBezTo>
                  <a:pt x="47383" y="90552"/>
                  <a:pt x="27127" y="70231"/>
                  <a:pt x="27127" y="45212"/>
                </a:cubicBezTo>
                <a:cubicBezTo>
                  <a:pt x="27127" y="20321"/>
                  <a:pt x="47383" y="0"/>
                  <a:pt x="72377" y="0"/>
                </a:cubicBezTo>
                <a:close/>
                <a:moveTo>
                  <a:pt x="3638550" y="4581525"/>
                </a:moveTo>
                <a:moveTo>
                  <a:pt x="72377" y="13590"/>
                </a:moveTo>
                <a:cubicBezTo>
                  <a:pt x="54889" y="13590"/>
                  <a:pt x="40703" y="27814"/>
                  <a:pt x="40703" y="45212"/>
                </a:cubicBezTo>
                <a:cubicBezTo>
                  <a:pt x="40703" y="62739"/>
                  <a:pt x="54889" y="76962"/>
                  <a:pt x="72377" y="76962"/>
                </a:cubicBezTo>
                <a:cubicBezTo>
                  <a:pt x="89877" y="76962"/>
                  <a:pt x="104051" y="62739"/>
                  <a:pt x="104051" y="45212"/>
                </a:cubicBezTo>
                <a:cubicBezTo>
                  <a:pt x="104051" y="27814"/>
                  <a:pt x="89877" y="13590"/>
                  <a:pt x="72377" y="13590"/>
                </a:cubicBezTo>
                <a:close/>
                <a:moveTo>
                  <a:pt x="3624960" y="4581525"/>
                </a:moveTo>
              </a:path>
            </a:pathLst>
          </a:custGeom>
          <a:solidFill>
            <a:srgbClr val="225B61">
              <a:alpha val="100000"/>
            </a:srgb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19" name="Freeform 3809">
            <a:extLst>
              <a:ext uri="{FF2B5EF4-FFF2-40B4-BE49-F238E27FC236}">
                <a16:creationId xmlns:a16="http://schemas.microsoft.com/office/drawing/2014/main" id="{D5B3A5C4-475D-656E-3924-BEDFF8B4A89C}"/>
              </a:ext>
            </a:extLst>
          </p:cNvPr>
          <p:cNvSpPr/>
          <p:nvPr/>
        </p:nvSpPr>
        <p:spPr>
          <a:xfrm>
            <a:off x="942492" y="2305483"/>
            <a:ext cx="181572" cy="220090"/>
          </a:xfrm>
          <a:custGeom>
            <a:avLst/>
            <a:gdLst/>
            <a:ahLst/>
            <a:cxnLst/>
            <a:rect l="0" t="0" r="0" b="0"/>
            <a:pathLst>
              <a:path w="181572" h="220090">
                <a:moveTo>
                  <a:pt x="73736" y="125476"/>
                </a:moveTo>
                <a:cubicBezTo>
                  <a:pt x="63932" y="125476"/>
                  <a:pt x="55994" y="133477"/>
                  <a:pt x="56147" y="143383"/>
                </a:cubicBezTo>
                <a:cubicBezTo>
                  <a:pt x="56286" y="153161"/>
                  <a:pt x="64135" y="160654"/>
                  <a:pt x="73482" y="160782"/>
                </a:cubicBezTo>
                <a:cubicBezTo>
                  <a:pt x="83312" y="160909"/>
                  <a:pt x="91326" y="152908"/>
                  <a:pt x="91326" y="143128"/>
                </a:cubicBezTo>
                <a:cubicBezTo>
                  <a:pt x="91326" y="133350"/>
                  <a:pt x="83464" y="125476"/>
                  <a:pt x="73736" y="125476"/>
                </a:cubicBezTo>
                <a:close/>
                <a:moveTo>
                  <a:pt x="3171037" y="4239005"/>
                </a:moveTo>
                <a:moveTo>
                  <a:pt x="73736" y="113791"/>
                </a:moveTo>
                <a:cubicBezTo>
                  <a:pt x="89929" y="113791"/>
                  <a:pt x="103060" y="126872"/>
                  <a:pt x="103060" y="143128"/>
                </a:cubicBezTo>
                <a:cubicBezTo>
                  <a:pt x="103060" y="159258"/>
                  <a:pt x="89929" y="172465"/>
                  <a:pt x="73736" y="172465"/>
                </a:cubicBezTo>
                <a:cubicBezTo>
                  <a:pt x="57544" y="172465"/>
                  <a:pt x="44412" y="159258"/>
                  <a:pt x="44412" y="143128"/>
                </a:cubicBezTo>
                <a:cubicBezTo>
                  <a:pt x="44412" y="126872"/>
                  <a:pt x="57544" y="113791"/>
                  <a:pt x="73736" y="113791"/>
                </a:cubicBezTo>
                <a:close/>
                <a:moveTo>
                  <a:pt x="3182722" y="4239005"/>
                </a:moveTo>
                <a:moveTo>
                  <a:pt x="73838" y="78485"/>
                </a:moveTo>
                <a:cubicBezTo>
                  <a:pt x="70282" y="78613"/>
                  <a:pt x="66738" y="78866"/>
                  <a:pt x="63233" y="79375"/>
                </a:cubicBezTo>
                <a:lnTo>
                  <a:pt x="62458" y="86486"/>
                </a:lnTo>
                <a:cubicBezTo>
                  <a:pt x="61608" y="94107"/>
                  <a:pt x="57340" y="100965"/>
                  <a:pt x="50609" y="104521"/>
                </a:cubicBezTo>
                <a:cubicBezTo>
                  <a:pt x="44209" y="107950"/>
                  <a:pt x="37046" y="107950"/>
                  <a:pt x="30924" y="105283"/>
                </a:cubicBezTo>
                <a:lnTo>
                  <a:pt x="23914" y="102234"/>
                </a:lnTo>
                <a:cubicBezTo>
                  <a:pt x="19431" y="107696"/>
                  <a:pt x="15862" y="113791"/>
                  <a:pt x="13360" y="120396"/>
                </a:cubicBezTo>
                <a:lnTo>
                  <a:pt x="19152" y="124586"/>
                </a:lnTo>
                <a:cubicBezTo>
                  <a:pt x="25273" y="129159"/>
                  <a:pt x="29121" y="136271"/>
                  <a:pt x="28829" y="143890"/>
                </a:cubicBezTo>
                <a:cubicBezTo>
                  <a:pt x="28524" y="151129"/>
                  <a:pt x="24994" y="157352"/>
                  <a:pt x="19621" y="161290"/>
                </a:cubicBezTo>
                <a:lnTo>
                  <a:pt x="13386" y="165989"/>
                </a:lnTo>
                <a:cubicBezTo>
                  <a:pt x="15888" y="172592"/>
                  <a:pt x="19456" y="178689"/>
                  <a:pt x="23939" y="184150"/>
                </a:cubicBezTo>
                <a:lnTo>
                  <a:pt x="31001" y="180975"/>
                </a:lnTo>
                <a:cubicBezTo>
                  <a:pt x="42405" y="176021"/>
                  <a:pt x="55689" y="181228"/>
                  <a:pt x="60680" y="192659"/>
                </a:cubicBezTo>
                <a:cubicBezTo>
                  <a:pt x="61582" y="194690"/>
                  <a:pt x="62154" y="196977"/>
                  <a:pt x="62408" y="199135"/>
                </a:cubicBezTo>
                <a:lnTo>
                  <a:pt x="63259" y="206883"/>
                </a:lnTo>
                <a:cubicBezTo>
                  <a:pt x="70205" y="208026"/>
                  <a:pt x="77318" y="208026"/>
                  <a:pt x="84290" y="206883"/>
                </a:cubicBezTo>
                <a:lnTo>
                  <a:pt x="85141" y="199135"/>
                </a:lnTo>
                <a:cubicBezTo>
                  <a:pt x="86512" y="186816"/>
                  <a:pt x="97650" y="177927"/>
                  <a:pt x="110020" y="179196"/>
                </a:cubicBezTo>
                <a:cubicBezTo>
                  <a:pt x="112281" y="179451"/>
                  <a:pt x="114490" y="180085"/>
                  <a:pt x="116560" y="180975"/>
                </a:cubicBezTo>
                <a:lnTo>
                  <a:pt x="123634" y="184150"/>
                </a:lnTo>
                <a:cubicBezTo>
                  <a:pt x="128092" y="178689"/>
                  <a:pt x="131648" y="172592"/>
                  <a:pt x="134163" y="165989"/>
                </a:cubicBezTo>
                <a:lnTo>
                  <a:pt x="127914" y="161416"/>
                </a:lnTo>
                <a:cubicBezTo>
                  <a:pt x="117894" y="154051"/>
                  <a:pt x="115735" y="139827"/>
                  <a:pt x="123101" y="129794"/>
                </a:cubicBezTo>
                <a:cubicBezTo>
                  <a:pt x="124460" y="128015"/>
                  <a:pt x="126085" y="126365"/>
                  <a:pt x="127914" y="124967"/>
                </a:cubicBezTo>
                <a:lnTo>
                  <a:pt x="134137" y="120396"/>
                </a:lnTo>
                <a:cubicBezTo>
                  <a:pt x="131623" y="113791"/>
                  <a:pt x="128067" y="107696"/>
                  <a:pt x="123584" y="102234"/>
                </a:cubicBezTo>
                <a:lnTo>
                  <a:pt x="116560" y="105409"/>
                </a:lnTo>
                <a:cubicBezTo>
                  <a:pt x="105169" y="110363"/>
                  <a:pt x="91859" y="105155"/>
                  <a:pt x="86868" y="93726"/>
                </a:cubicBezTo>
                <a:cubicBezTo>
                  <a:pt x="85966" y="91566"/>
                  <a:pt x="85369" y="89408"/>
                  <a:pt x="85115" y="87121"/>
                </a:cubicBezTo>
                <a:lnTo>
                  <a:pt x="84264" y="79502"/>
                </a:lnTo>
                <a:cubicBezTo>
                  <a:pt x="80797" y="78994"/>
                  <a:pt x="77318" y="78613"/>
                  <a:pt x="73838" y="78613"/>
                </a:cubicBezTo>
                <a:close/>
                <a:moveTo>
                  <a:pt x="3218028" y="4239005"/>
                </a:moveTo>
                <a:moveTo>
                  <a:pt x="73761" y="66675"/>
                </a:moveTo>
                <a:lnTo>
                  <a:pt x="73838" y="66802"/>
                </a:lnTo>
                <a:cubicBezTo>
                  <a:pt x="79553" y="66802"/>
                  <a:pt x="85242" y="67436"/>
                  <a:pt x="90830" y="68707"/>
                </a:cubicBezTo>
                <a:cubicBezTo>
                  <a:pt x="93281" y="69215"/>
                  <a:pt x="95161" y="71246"/>
                  <a:pt x="95440" y="73786"/>
                </a:cubicBezTo>
                <a:lnTo>
                  <a:pt x="96723" y="85344"/>
                </a:lnTo>
                <a:cubicBezTo>
                  <a:pt x="97091" y="88772"/>
                  <a:pt x="98819" y="91947"/>
                  <a:pt x="101727" y="93726"/>
                </a:cubicBezTo>
                <a:cubicBezTo>
                  <a:pt x="104940" y="95758"/>
                  <a:pt x="108699" y="95884"/>
                  <a:pt x="111823" y="94488"/>
                </a:cubicBezTo>
                <a:lnTo>
                  <a:pt x="122783" y="89661"/>
                </a:lnTo>
                <a:cubicBezTo>
                  <a:pt x="125082" y="88646"/>
                  <a:pt x="127762" y="89280"/>
                  <a:pt x="129476" y="91059"/>
                </a:cubicBezTo>
                <a:cubicBezTo>
                  <a:pt x="137338" y="99567"/>
                  <a:pt x="143205" y="109601"/>
                  <a:pt x="146634" y="120650"/>
                </a:cubicBezTo>
                <a:cubicBezTo>
                  <a:pt x="147396" y="123063"/>
                  <a:pt x="146558" y="125729"/>
                  <a:pt x="144539" y="127253"/>
                </a:cubicBezTo>
                <a:lnTo>
                  <a:pt x="134810" y="134365"/>
                </a:lnTo>
                <a:cubicBezTo>
                  <a:pt x="129997" y="137921"/>
                  <a:pt x="128968" y="144652"/>
                  <a:pt x="132499" y="149478"/>
                </a:cubicBezTo>
                <a:cubicBezTo>
                  <a:pt x="133159" y="150367"/>
                  <a:pt x="133934" y="151129"/>
                  <a:pt x="134810" y="151765"/>
                </a:cubicBezTo>
                <a:lnTo>
                  <a:pt x="144539" y="159003"/>
                </a:lnTo>
                <a:cubicBezTo>
                  <a:pt x="146558" y="160527"/>
                  <a:pt x="147396" y="163067"/>
                  <a:pt x="146634" y="165480"/>
                </a:cubicBezTo>
                <a:cubicBezTo>
                  <a:pt x="143205" y="176529"/>
                  <a:pt x="137338" y="186690"/>
                  <a:pt x="129476" y="195071"/>
                </a:cubicBezTo>
                <a:cubicBezTo>
                  <a:pt x="127762" y="196850"/>
                  <a:pt x="125082" y="197484"/>
                  <a:pt x="122809" y="196469"/>
                </a:cubicBezTo>
                <a:lnTo>
                  <a:pt x="112128" y="191770"/>
                </a:lnTo>
                <a:cubicBezTo>
                  <a:pt x="109017" y="190500"/>
                  <a:pt x="105385" y="190372"/>
                  <a:pt x="102400" y="192023"/>
                </a:cubicBezTo>
                <a:cubicBezTo>
                  <a:pt x="99098" y="193802"/>
                  <a:pt x="97091" y="196977"/>
                  <a:pt x="96723" y="200405"/>
                </a:cubicBezTo>
                <a:lnTo>
                  <a:pt x="95390" y="212344"/>
                </a:lnTo>
                <a:cubicBezTo>
                  <a:pt x="95110" y="214884"/>
                  <a:pt x="93281" y="216915"/>
                  <a:pt x="90830" y="217423"/>
                </a:cubicBezTo>
                <a:cubicBezTo>
                  <a:pt x="79553" y="220090"/>
                  <a:pt x="67793" y="220090"/>
                  <a:pt x="56515" y="217423"/>
                </a:cubicBezTo>
                <a:cubicBezTo>
                  <a:pt x="54089" y="216915"/>
                  <a:pt x="52260" y="214884"/>
                  <a:pt x="51981" y="212344"/>
                </a:cubicBezTo>
                <a:lnTo>
                  <a:pt x="50673" y="200405"/>
                </a:lnTo>
                <a:cubicBezTo>
                  <a:pt x="50000" y="194436"/>
                  <a:pt x="44640" y="190246"/>
                  <a:pt x="38722" y="190880"/>
                </a:cubicBezTo>
                <a:cubicBezTo>
                  <a:pt x="37643" y="191008"/>
                  <a:pt x="36614" y="191261"/>
                  <a:pt x="35611" y="191642"/>
                </a:cubicBezTo>
                <a:lnTo>
                  <a:pt x="24613" y="196469"/>
                </a:lnTo>
                <a:cubicBezTo>
                  <a:pt x="22314" y="197484"/>
                  <a:pt x="19647" y="196977"/>
                  <a:pt x="17920" y="195071"/>
                </a:cubicBezTo>
                <a:cubicBezTo>
                  <a:pt x="10058" y="186563"/>
                  <a:pt x="4191" y="176529"/>
                  <a:pt x="762" y="165480"/>
                </a:cubicBezTo>
                <a:cubicBezTo>
                  <a:pt x="0" y="163067"/>
                  <a:pt x="825" y="160401"/>
                  <a:pt x="2857" y="158877"/>
                </a:cubicBezTo>
                <a:lnTo>
                  <a:pt x="12586" y="151765"/>
                </a:lnTo>
                <a:cubicBezTo>
                  <a:pt x="17399" y="148209"/>
                  <a:pt x="18428" y="141477"/>
                  <a:pt x="14910" y="136652"/>
                </a:cubicBezTo>
                <a:cubicBezTo>
                  <a:pt x="14262" y="135763"/>
                  <a:pt x="13487" y="135001"/>
                  <a:pt x="12586" y="134239"/>
                </a:cubicBezTo>
                <a:lnTo>
                  <a:pt x="2857" y="127127"/>
                </a:lnTo>
                <a:cubicBezTo>
                  <a:pt x="825" y="125602"/>
                  <a:pt x="0" y="123063"/>
                  <a:pt x="762" y="120650"/>
                </a:cubicBezTo>
                <a:cubicBezTo>
                  <a:pt x="4191" y="109601"/>
                  <a:pt x="10058" y="99440"/>
                  <a:pt x="17920" y="91059"/>
                </a:cubicBezTo>
                <a:cubicBezTo>
                  <a:pt x="19647" y="89153"/>
                  <a:pt x="22314" y="88646"/>
                  <a:pt x="24613" y="89534"/>
                </a:cubicBezTo>
                <a:lnTo>
                  <a:pt x="35573" y="94360"/>
                </a:lnTo>
                <a:cubicBezTo>
                  <a:pt x="41059" y="96773"/>
                  <a:pt x="47447" y="94234"/>
                  <a:pt x="49822" y="88772"/>
                </a:cubicBezTo>
                <a:cubicBezTo>
                  <a:pt x="50254" y="87757"/>
                  <a:pt x="50533" y="86740"/>
                  <a:pt x="50647" y="85597"/>
                </a:cubicBezTo>
                <a:lnTo>
                  <a:pt x="51981" y="73659"/>
                </a:lnTo>
                <a:cubicBezTo>
                  <a:pt x="52260" y="71120"/>
                  <a:pt x="54140" y="69088"/>
                  <a:pt x="56616" y="68579"/>
                </a:cubicBezTo>
                <a:cubicBezTo>
                  <a:pt x="62205" y="67436"/>
                  <a:pt x="67919" y="66675"/>
                  <a:pt x="73761" y="66675"/>
                </a:cubicBezTo>
                <a:close/>
                <a:moveTo>
                  <a:pt x="3229838" y="4239005"/>
                </a:moveTo>
                <a:moveTo>
                  <a:pt x="134379" y="30607"/>
                </a:moveTo>
                <a:cubicBezTo>
                  <a:pt x="128422" y="32892"/>
                  <a:pt x="125565" y="39751"/>
                  <a:pt x="127991" y="45720"/>
                </a:cubicBezTo>
                <a:cubicBezTo>
                  <a:pt x="130404" y="51689"/>
                  <a:pt x="137185" y="54609"/>
                  <a:pt x="143154" y="52196"/>
                </a:cubicBezTo>
                <a:cubicBezTo>
                  <a:pt x="149123" y="49784"/>
                  <a:pt x="152006" y="42926"/>
                  <a:pt x="149568" y="36957"/>
                </a:cubicBezTo>
                <a:cubicBezTo>
                  <a:pt x="147168" y="30988"/>
                  <a:pt x="140348" y="28066"/>
                  <a:pt x="134379" y="30607"/>
                </a:cubicBezTo>
                <a:close/>
                <a:moveTo>
                  <a:pt x="3265906" y="4239005"/>
                </a:moveTo>
                <a:moveTo>
                  <a:pt x="125870" y="634"/>
                </a:moveTo>
                <a:cubicBezTo>
                  <a:pt x="127863" y="0"/>
                  <a:pt x="130048" y="889"/>
                  <a:pt x="131051" y="2666"/>
                </a:cubicBezTo>
                <a:lnTo>
                  <a:pt x="131826" y="4064"/>
                </a:lnTo>
                <a:cubicBezTo>
                  <a:pt x="132524" y="5460"/>
                  <a:pt x="133452" y="6603"/>
                  <a:pt x="134531" y="7746"/>
                </a:cubicBezTo>
                <a:cubicBezTo>
                  <a:pt x="140449" y="13461"/>
                  <a:pt x="149898" y="13334"/>
                  <a:pt x="155664" y="7492"/>
                </a:cubicBezTo>
                <a:lnTo>
                  <a:pt x="156743" y="6350"/>
                </a:lnTo>
                <a:cubicBezTo>
                  <a:pt x="158242" y="4826"/>
                  <a:pt x="160630" y="4571"/>
                  <a:pt x="162408" y="5715"/>
                </a:cubicBezTo>
                <a:cubicBezTo>
                  <a:pt x="164185" y="6858"/>
                  <a:pt x="165887" y="8254"/>
                  <a:pt x="167488" y="9652"/>
                </a:cubicBezTo>
                <a:cubicBezTo>
                  <a:pt x="169100" y="11048"/>
                  <a:pt x="169443" y="13461"/>
                  <a:pt x="168313" y="15366"/>
                </a:cubicBezTo>
                <a:lnTo>
                  <a:pt x="167488" y="16636"/>
                </a:lnTo>
                <a:cubicBezTo>
                  <a:pt x="166713" y="18034"/>
                  <a:pt x="166116" y="19430"/>
                  <a:pt x="165735" y="20827"/>
                </a:cubicBezTo>
                <a:cubicBezTo>
                  <a:pt x="163728" y="28828"/>
                  <a:pt x="168567" y="36957"/>
                  <a:pt x="176543" y="38989"/>
                </a:cubicBezTo>
                <a:lnTo>
                  <a:pt x="178117" y="39370"/>
                </a:lnTo>
                <a:cubicBezTo>
                  <a:pt x="180200" y="39877"/>
                  <a:pt x="181572" y="41783"/>
                  <a:pt x="181445" y="43941"/>
                </a:cubicBezTo>
                <a:cubicBezTo>
                  <a:pt x="181330" y="46101"/>
                  <a:pt x="181026" y="48259"/>
                  <a:pt x="180543" y="50419"/>
                </a:cubicBezTo>
                <a:cubicBezTo>
                  <a:pt x="180073" y="52451"/>
                  <a:pt x="178194" y="53975"/>
                  <a:pt x="176060" y="53847"/>
                </a:cubicBezTo>
                <a:lnTo>
                  <a:pt x="174460" y="53847"/>
                </a:lnTo>
                <a:cubicBezTo>
                  <a:pt x="172949" y="53847"/>
                  <a:pt x="171450" y="53975"/>
                  <a:pt x="170002" y="54355"/>
                </a:cubicBezTo>
                <a:cubicBezTo>
                  <a:pt x="162077" y="56641"/>
                  <a:pt x="157467" y="64896"/>
                  <a:pt x="159702" y="72897"/>
                </a:cubicBezTo>
                <a:lnTo>
                  <a:pt x="160147" y="74421"/>
                </a:lnTo>
                <a:cubicBezTo>
                  <a:pt x="160718" y="76453"/>
                  <a:pt x="159893" y="78613"/>
                  <a:pt x="157886" y="79628"/>
                </a:cubicBezTo>
                <a:cubicBezTo>
                  <a:pt x="155892" y="80645"/>
                  <a:pt x="153759" y="81407"/>
                  <a:pt x="151727" y="82041"/>
                </a:cubicBezTo>
                <a:cubicBezTo>
                  <a:pt x="149695" y="82803"/>
                  <a:pt x="147510" y="81788"/>
                  <a:pt x="146520" y="80009"/>
                </a:cubicBezTo>
                <a:lnTo>
                  <a:pt x="145732" y="78485"/>
                </a:lnTo>
                <a:cubicBezTo>
                  <a:pt x="145008" y="77215"/>
                  <a:pt x="144107" y="76072"/>
                  <a:pt x="143053" y="74929"/>
                </a:cubicBezTo>
                <a:cubicBezTo>
                  <a:pt x="137147" y="69215"/>
                  <a:pt x="127698" y="69341"/>
                  <a:pt x="121933" y="75184"/>
                </a:cubicBezTo>
                <a:lnTo>
                  <a:pt x="120828" y="76327"/>
                </a:lnTo>
                <a:cubicBezTo>
                  <a:pt x="119316" y="77851"/>
                  <a:pt x="116967" y="78104"/>
                  <a:pt x="115163" y="76961"/>
                </a:cubicBezTo>
                <a:cubicBezTo>
                  <a:pt x="113360" y="75819"/>
                  <a:pt x="111658" y="74421"/>
                  <a:pt x="110045" y="73025"/>
                </a:cubicBezTo>
                <a:cubicBezTo>
                  <a:pt x="108445" y="71627"/>
                  <a:pt x="108090" y="69215"/>
                  <a:pt x="109220" y="67309"/>
                </a:cubicBezTo>
                <a:lnTo>
                  <a:pt x="110045" y="66040"/>
                </a:lnTo>
                <a:cubicBezTo>
                  <a:pt x="110846" y="64642"/>
                  <a:pt x="111455" y="63246"/>
                  <a:pt x="111798" y="61848"/>
                </a:cubicBezTo>
                <a:cubicBezTo>
                  <a:pt x="113830" y="53847"/>
                  <a:pt x="108991" y="45720"/>
                  <a:pt x="101003" y="43688"/>
                </a:cubicBezTo>
                <a:lnTo>
                  <a:pt x="99454" y="43307"/>
                </a:lnTo>
                <a:cubicBezTo>
                  <a:pt x="97371" y="42798"/>
                  <a:pt x="95986" y="40894"/>
                  <a:pt x="96113" y="38734"/>
                </a:cubicBezTo>
                <a:cubicBezTo>
                  <a:pt x="96241" y="36576"/>
                  <a:pt x="96545" y="34416"/>
                  <a:pt x="97015" y="32258"/>
                </a:cubicBezTo>
                <a:cubicBezTo>
                  <a:pt x="97498" y="30226"/>
                  <a:pt x="99352" y="28702"/>
                  <a:pt x="101473" y="28702"/>
                </a:cubicBezTo>
                <a:lnTo>
                  <a:pt x="103060" y="28828"/>
                </a:lnTo>
                <a:cubicBezTo>
                  <a:pt x="105092" y="28828"/>
                  <a:pt x="107112" y="28447"/>
                  <a:pt x="109017" y="27813"/>
                </a:cubicBezTo>
                <a:cubicBezTo>
                  <a:pt x="116218" y="25019"/>
                  <a:pt x="119850" y="16890"/>
                  <a:pt x="117767" y="9525"/>
                </a:cubicBezTo>
                <a:lnTo>
                  <a:pt x="117424" y="8254"/>
                </a:lnTo>
                <a:cubicBezTo>
                  <a:pt x="116840" y="6222"/>
                  <a:pt x="117767" y="4064"/>
                  <a:pt x="119647" y="3175"/>
                </a:cubicBezTo>
                <a:cubicBezTo>
                  <a:pt x="120650" y="2540"/>
                  <a:pt x="121679" y="2159"/>
                  <a:pt x="122733" y="1651"/>
                </a:cubicBezTo>
                <a:cubicBezTo>
                  <a:pt x="123761" y="1270"/>
                  <a:pt x="124816" y="889"/>
                  <a:pt x="125870" y="634"/>
                </a:cubicBezTo>
                <a:close/>
                <a:moveTo>
                  <a:pt x="3295879" y="4239005"/>
                </a:moveTo>
              </a:path>
            </a:pathLst>
          </a:custGeom>
          <a:solidFill>
            <a:srgbClr val="225B61">
              <a:alpha val="100000"/>
            </a:srgb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20" name="Freeform 3810">
            <a:extLst>
              <a:ext uri="{FF2B5EF4-FFF2-40B4-BE49-F238E27FC236}">
                <a16:creationId xmlns:a16="http://schemas.microsoft.com/office/drawing/2014/main" id="{49738973-1FAF-826D-6232-E99F2C3F9F76}"/>
              </a:ext>
            </a:extLst>
          </p:cNvPr>
          <p:cNvSpPr/>
          <p:nvPr/>
        </p:nvSpPr>
        <p:spPr>
          <a:xfrm>
            <a:off x="942975" y="3048813"/>
            <a:ext cx="180975" cy="200025"/>
          </a:xfrm>
          <a:custGeom>
            <a:avLst/>
            <a:gdLst/>
            <a:ahLst/>
            <a:cxnLst/>
            <a:rect l="0" t="0" r="0" b="0"/>
            <a:pathLst>
              <a:path w="180975" h="200025">
                <a:moveTo>
                  <a:pt x="166687" y="171450"/>
                </a:moveTo>
                <a:cubicBezTo>
                  <a:pt x="166687" y="174117"/>
                  <a:pt x="164553" y="176149"/>
                  <a:pt x="161925" y="176149"/>
                </a:cubicBezTo>
                <a:lnTo>
                  <a:pt x="107327" y="176149"/>
                </a:lnTo>
                <a:cubicBezTo>
                  <a:pt x="104584" y="181484"/>
                  <a:pt x="101130" y="186310"/>
                  <a:pt x="97066" y="190500"/>
                </a:cubicBezTo>
                <a:lnTo>
                  <a:pt x="161925" y="190500"/>
                </a:lnTo>
                <a:cubicBezTo>
                  <a:pt x="172440" y="190500"/>
                  <a:pt x="180975" y="181991"/>
                  <a:pt x="180975" y="171450"/>
                </a:cubicBezTo>
                <a:lnTo>
                  <a:pt x="180975" y="74549"/>
                </a:lnTo>
                <a:cubicBezTo>
                  <a:pt x="180975" y="69470"/>
                  <a:pt x="178968" y="64643"/>
                  <a:pt x="175386" y="61087"/>
                </a:cubicBezTo>
                <a:lnTo>
                  <a:pt x="119875" y="5589"/>
                </a:lnTo>
                <a:cubicBezTo>
                  <a:pt x="119735" y="5461"/>
                  <a:pt x="119570" y="5335"/>
                  <a:pt x="119405" y="5208"/>
                </a:cubicBezTo>
                <a:cubicBezTo>
                  <a:pt x="119291" y="5080"/>
                  <a:pt x="119176" y="4954"/>
                  <a:pt x="119062" y="4954"/>
                </a:cubicBezTo>
                <a:cubicBezTo>
                  <a:pt x="118389" y="4318"/>
                  <a:pt x="117716" y="3684"/>
                  <a:pt x="116979" y="3175"/>
                </a:cubicBezTo>
                <a:cubicBezTo>
                  <a:pt x="116738" y="3048"/>
                  <a:pt x="116471" y="2922"/>
                  <a:pt x="116205" y="2795"/>
                </a:cubicBezTo>
                <a:cubicBezTo>
                  <a:pt x="116052" y="2667"/>
                  <a:pt x="115900" y="2667"/>
                  <a:pt x="115760" y="2541"/>
                </a:cubicBezTo>
                <a:cubicBezTo>
                  <a:pt x="115595" y="2414"/>
                  <a:pt x="115442" y="2414"/>
                  <a:pt x="115277" y="2286"/>
                </a:cubicBezTo>
                <a:cubicBezTo>
                  <a:pt x="114769" y="2033"/>
                  <a:pt x="114249" y="1652"/>
                  <a:pt x="113703" y="1397"/>
                </a:cubicBezTo>
                <a:cubicBezTo>
                  <a:pt x="111823" y="635"/>
                  <a:pt x="109804" y="254"/>
                  <a:pt x="107759" y="128"/>
                </a:cubicBezTo>
                <a:cubicBezTo>
                  <a:pt x="107569" y="128"/>
                  <a:pt x="107378" y="128"/>
                  <a:pt x="107200" y="128"/>
                </a:cubicBezTo>
                <a:cubicBezTo>
                  <a:pt x="106933" y="0"/>
                  <a:pt x="106680" y="0"/>
                  <a:pt x="106413" y="0"/>
                </a:cubicBezTo>
                <a:lnTo>
                  <a:pt x="47625" y="0"/>
                </a:lnTo>
                <a:cubicBezTo>
                  <a:pt x="37109" y="0"/>
                  <a:pt x="28575" y="8510"/>
                  <a:pt x="28575" y="19050"/>
                </a:cubicBezTo>
                <a:lnTo>
                  <a:pt x="28575" y="90424"/>
                </a:lnTo>
                <a:cubicBezTo>
                  <a:pt x="33096" y="88647"/>
                  <a:pt x="37884" y="87249"/>
                  <a:pt x="42862" y="86487"/>
                </a:cubicBezTo>
                <a:lnTo>
                  <a:pt x="42862" y="19050"/>
                </a:lnTo>
                <a:cubicBezTo>
                  <a:pt x="42862" y="16384"/>
                  <a:pt x="44996" y="14224"/>
                  <a:pt x="47625" y="14224"/>
                </a:cubicBezTo>
                <a:lnTo>
                  <a:pt x="104775" y="14224"/>
                </a:lnTo>
                <a:lnTo>
                  <a:pt x="104775" y="57150"/>
                </a:lnTo>
                <a:cubicBezTo>
                  <a:pt x="104775" y="67691"/>
                  <a:pt x="113309" y="76200"/>
                  <a:pt x="123825" y="76200"/>
                </a:cubicBezTo>
                <a:lnTo>
                  <a:pt x="166687" y="76200"/>
                </a:lnTo>
                <a:lnTo>
                  <a:pt x="166687" y="171450"/>
                </a:lnTo>
                <a:close/>
                <a:moveTo>
                  <a:pt x="2381250" y="3495675"/>
                </a:moveTo>
                <a:moveTo>
                  <a:pt x="119062" y="25020"/>
                </a:moveTo>
                <a:lnTo>
                  <a:pt x="156006" y="61849"/>
                </a:lnTo>
                <a:lnTo>
                  <a:pt x="123825" y="61849"/>
                </a:lnTo>
                <a:cubicBezTo>
                  <a:pt x="121196" y="61849"/>
                  <a:pt x="119062" y="59817"/>
                  <a:pt x="119062" y="57150"/>
                </a:cubicBezTo>
                <a:lnTo>
                  <a:pt x="119062" y="25020"/>
                </a:lnTo>
                <a:close/>
                <a:moveTo>
                  <a:pt x="2527680" y="3495675"/>
                </a:moveTo>
                <a:moveTo>
                  <a:pt x="104775" y="147702"/>
                </a:moveTo>
                <a:cubicBezTo>
                  <a:pt x="104775" y="118746"/>
                  <a:pt x="81318" y="95250"/>
                  <a:pt x="52387" y="95250"/>
                </a:cubicBezTo>
                <a:cubicBezTo>
                  <a:pt x="23456" y="95250"/>
                  <a:pt x="0" y="118746"/>
                  <a:pt x="0" y="147702"/>
                </a:cubicBezTo>
                <a:cubicBezTo>
                  <a:pt x="0" y="176530"/>
                  <a:pt x="23456" y="200025"/>
                  <a:pt x="52387" y="200025"/>
                </a:cubicBezTo>
                <a:cubicBezTo>
                  <a:pt x="81318" y="200025"/>
                  <a:pt x="104775" y="176530"/>
                  <a:pt x="104775" y="147702"/>
                </a:cubicBezTo>
                <a:close/>
                <a:moveTo>
                  <a:pt x="2404998" y="3495675"/>
                </a:moveTo>
                <a:moveTo>
                  <a:pt x="57150" y="152400"/>
                </a:moveTo>
                <a:lnTo>
                  <a:pt x="57162" y="176277"/>
                </a:lnTo>
                <a:cubicBezTo>
                  <a:pt x="57162" y="178816"/>
                  <a:pt x="55029" y="180975"/>
                  <a:pt x="52400" y="180975"/>
                </a:cubicBezTo>
                <a:cubicBezTo>
                  <a:pt x="49771" y="180975"/>
                  <a:pt x="47637" y="178816"/>
                  <a:pt x="47637" y="176277"/>
                </a:cubicBezTo>
                <a:lnTo>
                  <a:pt x="47637" y="152400"/>
                </a:lnTo>
                <a:lnTo>
                  <a:pt x="23774" y="152400"/>
                </a:lnTo>
                <a:cubicBezTo>
                  <a:pt x="21145" y="152400"/>
                  <a:pt x="19011" y="150241"/>
                  <a:pt x="19011" y="147702"/>
                </a:cubicBezTo>
                <a:cubicBezTo>
                  <a:pt x="19011" y="145035"/>
                  <a:pt x="21145" y="142875"/>
                  <a:pt x="23774" y="142875"/>
                </a:cubicBezTo>
                <a:lnTo>
                  <a:pt x="47625" y="142875"/>
                </a:lnTo>
                <a:lnTo>
                  <a:pt x="47625" y="118999"/>
                </a:lnTo>
                <a:cubicBezTo>
                  <a:pt x="47625" y="116460"/>
                  <a:pt x="49758" y="114300"/>
                  <a:pt x="52387" y="114300"/>
                </a:cubicBezTo>
                <a:cubicBezTo>
                  <a:pt x="55016" y="114300"/>
                  <a:pt x="57150" y="116460"/>
                  <a:pt x="57150" y="118999"/>
                </a:cubicBezTo>
                <a:lnTo>
                  <a:pt x="57150" y="142875"/>
                </a:lnTo>
                <a:lnTo>
                  <a:pt x="80924" y="142875"/>
                </a:lnTo>
                <a:cubicBezTo>
                  <a:pt x="83553" y="142875"/>
                  <a:pt x="85686" y="145035"/>
                  <a:pt x="85686" y="147702"/>
                </a:cubicBezTo>
                <a:cubicBezTo>
                  <a:pt x="85686" y="150241"/>
                  <a:pt x="83553" y="152400"/>
                  <a:pt x="80924" y="152400"/>
                </a:cubicBezTo>
                <a:lnTo>
                  <a:pt x="57150" y="152400"/>
                </a:lnTo>
                <a:close/>
                <a:moveTo>
                  <a:pt x="2400300" y="3495675"/>
                </a:moveTo>
              </a:path>
            </a:pathLst>
          </a:custGeom>
          <a:solidFill>
            <a:srgbClr val="225B61">
              <a:alpha val="100000"/>
            </a:srgb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21" name="Freeform 3811">
            <a:extLst>
              <a:ext uri="{FF2B5EF4-FFF2-40B4-BE49-F238E27FC236}">
                <a16:creationId xmlns:a16="http://schemas.microsoft.com/office/drawing/2014/main" id="{229E035C-0AD2-8E85-E594-42036D3DC465}"/>
              </a:ext>
            </a:extLst>
          </p:cNvPr>
          <p:cNvSpPr/>
          <p:nvPr/>
        </p:nvSpPr>
        <p:spPr>
          <a:xfrm rot="2">
            <a:off x="952960" y="3569367"/>
            <a:ext cx="48488" cy="51539"/>
          </a:xfrm>
          <a:custGeom>
            <a:avLst/>
            <a:gdLst/>
            <a:ahLst/>
            <a:cxnLst/>
            <a:rect l="0" t="0" r="0" b="0"/>
            <a:pathLst>
              <a:path w="154968" h="158400">
                <a:moveTo>
                  <a:pt x="154968" y="138494"/>
                </a:moveTo>
                <a:cubicBezTo>
                  <a:pt x="93550" y="111633"/>
                  <a:pt x="44960" y="61989"/>
                  <a:pt x="19446" y="0"/>
                </a:cubicBezTo>
                <a:cubicBezTo>
                  <a:pt x="13058" y="1473"/>
                  <a:pt x="6543" y="2350"/>
                  <a:pt x="0" y="2616"/>
                </a:cubicBezTo>
                <a:cubicBezTo>
                  <a:pt x="27561" y="73216"/>
                  <a:pt x="82755" y="129489"/>
                  <a:pt x="152809" y="158400"/>
                </a:cubicBezTo>
                <a:cubicBezTo>
                  <a:pt x="152898" y="151709"/>
                  <a:pt x="153621" y="145047"/>
                  <a:pt x="154968" y="138494"/>
                </a:cubicBezTo>
                <a:close/>
                <a:moveTo>
                  <a:pt x="11940" y="273672"/>
                </a:moveTo>
              </a:path>
            </a:pathLst>
          </a:custGeom>
          <a:solidFill>
            <a:srgbClr val="000000">
              <a:alpha val="100000"/>
            </a:srgbClr>
          </a:solidFill>
          <a:ln w="3973">
            <a:noFill/>
          </a:ln>
          <a:effectDag name="">
            <a:xfrm kx="3"/>
          </a:effectDag>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pic>
        <p:nvPicPr>
          <p:cNvPr id="22" name="Picture 3812">
            <a:extLst>
              <a:ext uri="{FF2B5EF4-FFF2-40B4-BE49-F238E27FC236}">
                <a16:creationId xmlns:a16="http://schemas.microsoft.com/office/drawing/2014/main" id="{C9EED980-75DB-C632-7C09-433FB151332E}"/>
              </a:ext>
            </a:extLst>
          </p:cNvPr>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a:xfrm>
            <a:off x="947407" y="3564950"/>
            <a:ext cx="58242" cy="61918"/>
          </a:xfrm>
          <a:prstGeom prst="rect">
            <a:avLst/>
          </a:prstGeom>
          <a:noFill/>
        </p:spPr>
      </p:pic>
      <p:sp>
        <p:nvSpPr>
          <p:cNvPr id="23" name="Freeform 3813">
            <a:extLst>
              <a:ext uri="{FF2B5EF4-FFF2-40B4-BE49-F238E27FC236}">
                <a16:creationId xmlns:a16="http://schemas.microsoft.com/office/drawing/2014/main" id="{C2CD6A52-A8D6-E9C5-F4FF-45E4E1FED297}"/>
              </a:ext>
            </a:extLst>
          </p:cNvPr>
          <p:cNvSpPr/>
          <p:nvPr/>
        </p:nvSpPr>
        <p:spPr>
          <a:xfrm rot="2">
            <a:off x="1065621" y="3569367"/>
            <a:ext cx="48475" cy="51539"/>
          </a:xfrm>
          <a:custGeom>
            <a:avLst/>
            <a:gdLst/>
            <a:ahLst/>
            <a:cxnLst/>
            <a:rect l="0" t="0" r="0" b="0"/>
            <a:pathLst>
              <a:path w="154927" h="158400">
                <a:moveTo>
                  <a:pt x="135433" y="0"/>
                </a:moveTo>
                <a:cubicBezTo>
                  <a:pt x="109957" y="62014"/>
                  <a:pt x="61404" y="111709"/>
                  <a:pt x="0" y="138621"/>
                </a:cubicBezTo>
                <a:cubicBezTo>
                  <a:pt x="1333" y="145123"/>
                  <a:pt x="2045" y="151752"/>
                  <a:pt x="2134" y="158400"/>
                </a:cubicBezTo>
                <a:cubicBezTo>
                  <a:pt x="72174" y="129502"/>
                  <a:pt x="127381" y="73228"/>
                  <a:pt x="154927" y="2629"/>
                </a:cubicBezTo>
                <a:cubicBezTo>
                  <a:pt x="148361" y="2362"/>
                  <a:pt x="141834" y="1486"/>
                  <a:pt x="135433" y="0"/>
                </a:cubicBezTo>
                <a:close/>
                <a:moveTo>
                  <a:pt x="-209626" y="273672"/>
                </a:moveTo>
              </a:path>
            </a:pathLst>
          </a:custGeom>
          <a:solidFill>
            <a:srgbClr val="000000">
              <a:alpha val="100000"/>
            </a:srgbClr>
          </a:solidFill>
          <a:ln w="3973">
            <a:noFill/>
          </a:ln>
          <a:effectDag name="">
            <a:xfrm kx="3"/>
          </a:effectDag>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pic>
        <p:nvPicPr>
          <p:cNvPr id="24" name="Picture 3814">
            <a:extLst>
              <a:ext uri="{FF2B5EF4-FFF2-40B4-BE49-F238E27FC236}">
                <a16:creationId xmlns:a16="http://schemas.microsoft.com/office/drawing/2014/main" id="{402004A1-2963-D65C-DBE1-AEDB42728B54}"/>
              </a:ext>
            </a:extLst>
          </p:cNvPr>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a:xfrm>
            <a:off x="1061453" y="3564954"/>
            <a:ext cx="58215" cy="61914"/>
          </a:xfrm>
          <a:prstGeom prst="rect">
            <a:avLst/>
          </a:prstGeom>
          <a:noFill/>
        </p:spPr>
      </p:pic>
      <p:sp>
        <p:nvSpPr>
          <p:cNvPr id="25" name="Freeform 3815">
            <a:extLst>
              <a:ext uri="{FF2B5EF4-FFF2-40B4-BE49-F238E27FC236}">
                <a16:creationId xmlns:a16="http://schemas.microsoft.com/office/drawing/2014/main" id="{FAEE2C77-3697-392F-8B7D-7C2EDE541B92}"/>
              </a:ext>
            </a:extLst>
          </p:cNvPr>
          <p:cNvSpPr/>
          <p:nvPr/>
        </p:nvSpPr>
        <p:spPr>
          <a:xfrm rot="2">
            <a:off x="954141" y="3454557"/>
            <a:ext cx="47998" cy="48798"/>
          </a:xfrm>
          <a:custGeom>
            <a:avLst/>
            <a:gdLst/>
            <a:ahLst/>
            <a:cxnLst/>
            <a:rect l="0" t="0" r="0" b="0"/>
            <a:pathLst>
              <a:path w="153403" h="149975">
                <a:moveTo>
                  <a:pt x="149543" y="0"/>
                </a:moveTo>
                <a:cubicBezTo>
                  <a:pt x="82474" y="27483"/>
                  <a:pt x="28817" y="80087"/>
                  <a:pt x="0" y="146584"/>
                </a:cubicBezTo>
                <a:cubicBezTo>
                  <a:pt x="6566" y="147092"/>
                  <a:pt x="13056" y="148222"/>
                  <a:pt x="19406" y="149975"/>
                </a:cubicBezTo>
                <a:cubicBezTo>
                  <a:pt x="46165" y="91136"/>
                  <a:pt x="93967" y="44450"/>
                  <a:pt x="153403" y="19101"/>
                </a:cubicBezTo>
                <a:cubicBezTo>
                  <a:pt x="151511" y="12866"/>
                  <a:pt x="150228" y="6477"/>
                  <a:pt x="149543" y="0"/>
                </a:cubicBezTo>
                <a:close/>
                <a:moveTo>
                  <a:pt x="499517" y="626529"/>
                </a:moveTo>
              </a:path>
            </a:pathLst>
          </a:custGeom>
          <a:solidFill>
            <a:srgbClr val="000000">
              <a:alpha val="100000"/>
            </a:srgbClr>
          </a:solidFill>
          <a:ln w="3973">
            <a:noFill/>
          </a:ln>
          <a:effectDag name="">
            <a:xfrm kx="3"/>
          </a:effectDag>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pic>
        <p:nvPicPr>
          <p:cNvPr id="26" name="Picture 3816">
            <a:extLst>
              <a:ext uri="{FF2B5EF4-FFF2-40B4-BE49-F238E27FC236}">
                <a16:creationId xmlns:a16="http://schemas.microsoft.com/office/drawing/2014/main" id="{EC8F2338-1E12-E3A4-4EA3-39481F82A19A}"/>
              </a:ext>
            </a:extLst>
          </p:cNvPr>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a:xfrm>
            <a:off x="948494" y="3448866"/>
            <a:ext cx="58129" cy="59062"/>
          </a:xfrm>
          <a:prstGeom prst="rect">
            <a:avLst/>
          </a:prstGeom>
          <a:noFill/>
        </p:spPr>
      </p:pic>
      <p:sp>
        <p:nvSpPr>
          <p:cNvPr id="27" name="Freeform 3817">
            <a:extLst>
              <a:ext uri="{FF2B5EF4-FFF2-40B4-BE49-F238E27FC236}">
                <a16:creationId xmlns:a16="http://schemas.microsoft.com/office/drawing/2014/main" id="{EB296441-99A1-5AB8-3615-B81053849E9A}"/>
              </a:ext>
            </a:extLst>
          </p:cNvPr>
          <p:cNvSpPr/>
          <p:nvPr/>
        </p:nvSpPr>
        <p:spPr>
          <a:xfrm rot="2">
            <a:off x="1064918" y="3454557"/>
            <a:ext cx="47987" cy="48798"/>
          </a:xfrm>
          <a:custGeom>
            <a:avLst/>
            <a:gdLst/>
            <a:ahLst/>
            <a:cxnLst/>
            <a:rect l="0" t="0" r="0" b="0"/>
            <a:pathLst>
              <a:path w="153365" h="149975">
                <a:moveTo>
                  <a:pt x="3874" y="0"/>
                </a:moveTo>
                <a:cubicBezTo>
                  <a:pt x="3188" y="6465"/>
                  <a:pt x="1892" y="12840"/>
                  <a:pt x="0" y="19050"/>
                </a:cubicBezTo>
                <a:cubicBezTo>
                  <a:pt x="59462" y="44425"/>
                  <a:pt x="107264" y="91123"/>
                  <a:pt x="133998" y="149975"/>
                </a:cubicBezTo>
                <a:cubicBezTo>
                  <a:pt x="140335" y="148235"/>
                  <a:pt x="146812" y="147092"/>
                  <a:pt x="153365" y="146584"/>
                </a:cubicBezTo>
                <a:cubicBezTo>
                  <a:pt x="124562" y="80087"/>
                  <a:pt x="70917" y="27496"/>
                  <a:pt x="3874" y="0"/>
                </a:cubicBezTo>
                <a:close/>
                <a:moveTo>
                  <a:pt x="145479" y="626529"/>
                </a:moveTo>
              </a:path>
            </a:pathLst>
          </a:custGeom>
          <a:solidFill>
            <a:srgbClr val="000000">
              <a:alpha val="100000"/>
            </a:srgbClr>
          </a:solidFill>
          <a:ln w="3973">
            <a:noFill/>
          </a:ln>
          <a:effectDag name="">
            <a:xfrm kx="3"/>
          </a:effectDag>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pic>
        <p:nvPicPr>
          <p:cNvPr id="28" name="Picture 3818">
            <a:extLst>
              <a:ext uri="{FF2B5EF4-FFF2-40B4-BE49-F238E27FC236}">
                <a16:creationId xmlns:a16="http://schemas.microsoft.com/office/drawing/2014/main" id="{E7B1A098-D3EB-4340-D51A-376A4D21C608}"/>
              </a:ext>
            </a:extLst>
          </p:cNvPr>
          <p:cNvPicPr>
            <a:picLocks noChangeArrowheads="1"/>
          </p:cNvPicPr>
          <p:nvPr/>
        </p:nvPicPr>
        <p:blipFill>
          <a:blip r:embed="rId11">
            <a:extLst>
              <a:ext uri="{28A0092B-C50C-407E-A947-70E740481C1C}">
                <a14:useLocalDpi xmlns:a14="http://schemas.microsoft.com/office/drawing/2010/main" val="0"/>
              </a:ext>
            </a:extLst>
          </a:blip>
          <a:srcRect/>
          <a:stretch>
            <a:fillRect/>
          </a:stretch>
        </p:blipFill>
        <p:spPr>
          <a:xfrm>
            <a:off x="1060475" y="3448866"/>
            <a:ext cx="58108" cy="59066"/>
          </a:xfrm>
          <a:prstGeom prst="rect">
            <a:avLst/>
          </a:prstGeom>
          <a:noFill/>
        </p:spPr>
      </p:pic>
      <p:pic>
        <p:nvPicPr>
          <p:cNvPr id="29" name="Picture 3819">
            <a:extLst>
              <a:ext uri="{FF2B5EF4-FFF2-40B4-BE49-F238E27FC236}">
                <a16:creationId xmlns:a16="http://schemas.microsoft.com/office/drawing/2014/main" id="{0AB29ABC-A47C-0119-12BD-1EF3B218BA08}"/>
              </a:ext>
            </a:extLst>
          </p:cNvPr>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a:xfrm>
            <a:off x="923932" y="3507462"/>
            <a:ext cx="55323" cy="57533"/>
          </a:xfrm>
          <a:prstGeom prst="rect">
            <a:avLst/>
          </a:prstGeom>
          <a:noFill/>
        </p:spPr>
      </p:pic>
      <p:pic>
        <p:nvPicPr>
          <p:cNvPr id="30" name="Picture 3820">
            <a:extLst>
              <a:ext uri="{FF2B5EF4-FFF2-40B4-BE49-F238E27FC236}">
                <a16:creationId xmlns:a16="http://schemas.microsoft.com/office/drawing/2014/main" id="{A2CC8DE4-6F25-6147-8F44-1025E994B5FA}"/>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a:xfrm>
            <a:off x="1087850" y="3507462"/>
            <a:ext cx="55322" cy="57533"/>
          </a:xfrm>
          <a:prstGeom prst="rect">
            <a:avLst/>
          </a:prstGeom>
          <a:noFill/>
        </p:spPr>
      </p:pic>
      <p:pic>
        <p:nvPicPr>
          <p:cNvPr id="31" name="Picture 3821">
            <a:extLst>
              <a:ext uri="{FF2B5EF4-FFF2-40B4-BE49-F238E27FC236}">
                <a16:creationId xmlns:a16="http://schemas.microsoft.com/office/drawing/2014/main" id="{6E057279-53A1-5DEB-AFB0-755CE53CBCE3}"/>
              </a:ext>
            </a:extLst>
          </p:cNvPr>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a:xfrm>
            <a:off x="1005891" y="3592690"/>
            <a:ext cx="55322" cy="57531"/>
          </a:xfrm>
          <a:prstGeom prst="rect">
            <a:avLst/>
          </a:prstGeom>
          <a:noFill/>
        </p:spPr>
      </p:pic>
      <p:pic>
        <p:nvPicPr>
          <p:cNvPr id="32" name="Picture 3822">
            <a:extLst>
              <a:ext uri="{FF2B5EF4-FFF2-40B4-BE49-F238E27FC236}">
                <a16:creationId xmlns:a16="http://schemas.microsoft.com/office/drawing/2014/main" id="{E568D614-6D02-567F-3E22-1EAB8F031E4E}"/>
              </a:ext>
            </a:extLst>
          </p:cNvPr>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a:xfrm>
            <a:off x="1005891" y="3422234"/>
            <a:ext cx="55322" cy="57533"/>
          </a:xfrm>
          <a:prstGeom prst="rect">
            <a:avLst/>
          </a:prstGeom>
          <a:noFill/>
        </p:spPr>
      </p:pic>
      <p:sp>
        <p:nvSpPr>
          <p:cNvPr id="33" name="Freeform 3823">
            <a:extLst>
              <a:ext uri="{FF2B5EF4-FFF2-40B4-BE49-F238E27FC236}">
                <a16:creationId xmlns:a16="http://schemas.microsoft.com/office/drawing/2014/main" id="{5ED51418-3758-09DD-E8CC-7D3ABAEC947A}"/>
              </a:ext>
            </a:extLst>
          </p:cNvPr>
          <p:cNvSpPr/>
          <p:nvPr/>
        </p:nvSpPr>
        <p:spPr>
          <a:xfrm>
            <a:off x="910463" y="3801288"/>
            <a:ext cx="223024" cy="190500"/>
          </a:xfrm>
          <a:custGeom>
            <a:avLst/>
            <a:gdLst/>
            <a:ahLst/>
            <a:cxnLst/>
            <a:rect l="0" t="0" r="0" b="0"/>
            <a:pathLst>
              <a:path w="223024" h="190500">
                <a:moveTo>
                  <a:pt x="59486" y="0"/>
                </a:moveTo>
                <a:cubicBezTo>
                  <a:pt x="43967" y="0"/>
                  <a:pt x="30479" y="10542"/>
                  <a:pt x="26860" y="25527"/>
                </a:cubicBezTo>
                <a:lnTo>
                  <a:pt x="5029" y="115571"/>
                </a:lnTo>
                <a:cubicBezTo>
                  <a:pt x="0" y="136399"/>
                  <a:pt x="12852" y="157227"/>
                  <a:pt x="33743" y="162180"/>
                </a:cubicBezTo>
                <a:cubicBezTo>
                  <a:pt x="36728" y="162942"/>
                  <a:pt x="39789" y="163323"/>
                  <a:pt x="42849" y="163323"/>
                </a:cubicBezTo>
                <a:lnTo>
                  <a:pt x="184124" y="163323"/>
                </a:lnTo>
                <a:cubicBezTo>
                  <a:pt x="205612" y="163323"/>
                  <a:pt x="223024" y="145924"/>
                  <a:pt x="223012" y="124587"/>
                </a:cubicBezTo>
                <a:cubicBezTo>
                  <a:pt x="223012" y="121540"/>
                  <a:pt x="222643" y="118618"/>
                  <a:pt x="221932" y="115571"/>
                </a:cubicBezTo>
                <a:lnTo>
                  <a:pt x="200126" y="25527"/>
                </a:lnTo>
                <a:cubicBezTo>
                  <a:pt x="196494" y="10542"/>
                  <a:pt x="182994" y="0"/>
                  <a:pt x="167487" y="0"/>
                </a:cubicBezTo>
                <a:lnTo>
                  <a:pt x="59474" y="0"/>
                </a:lnTo>
                <a:close/>
                <a:moveTo>
                  <a:pt x="1832737" y="2743200"/>
                </a:moveTo>
                <a:moveTo>
                  <a:pt x="42837" y="29337"/>
                </a:moveTo>
                <a:cubicBezTo>
                  <a:pt x="44691" y="21718"/>
                  <a:pt x="51574" y="16383"/>
                  <a:pt x="59486" y="16383"/>
                </a:cubicBezTo>
                <a:lnTo>
                  <a:pt x="167487" y="16383"/>
                </a:lnTo>
                <a:cubicBezTo>
                  <a:pt x="175399" y="16383"/>
                  <a:pt x="182283" y="21718"/>
                  <a:pt x="184137" y="29337"/>
                </a:cubicBezTo>
                <a:lnTo>
                  <a:pt x="205968" y="119380"/>
                </a:lnTo>
                <a:cubicBezTo>
                  <a:pt x="208876" y="131446"/>
                  <a:pt x="201447" y="143511"/>
                  <a:pt x="189382" y="146305"/>
                </a:cubicBezTo>
                <a:cubicBezTo>
                  <a:pt x="187667" y="146812"/>
                  <a:pt x="185889" y="146940"/>
                  <a:pt x="184111" y="146940"/>
                </a:cubicBezTo>
                <a:lnTo>
                  <a:pt x="42862" y="146940"/>
                </a:lnTo>
                <a:cubicBezTo>
                  <a:pt x="30454" y="146940"/>
                  <a:pt x="20396" y="136906"/>
                  <a:pt x="20396" y="124587"/>
                </a:cubicBezTo>
                <a:cubicBezTo>
                  <a:pt x="20396" y="122936"/>
                  <a:pt x="20612" y="121158"/>
                  <a:pt x="21031" y="119380"/>
                </a:cubicBezTo>
                <a:lnTo>
                  <a:pt x="42837" y="29337"/>
                </a:lnTo>
                <a:close/>
                <a:moveTo>
                  <a:pt x="1803400" y="2743200"/>
                </a:moveTo>
                <a:moveTo>
                  <a:pt x="55956" y="174118"/>
                </a:moveTo>
                <a:cubicBezTo>
                  <a:pt x="51422" y="174118"/>
                  <a:pt x="47739" y="177800"/>
                  <a:pt x="47739" y="182373"/>
                </a:cubicBezTo>
                <a:cubicBezTo>
                  <a:pt x="47739" y="186818"/>
                  <a:pt x="51422" y="190500"/>
                  <a:pt x="55956" y="190500"/>
                </a:cubicBezTo>
                <a:lnTo>
                  <a:pt x="171018" y="190500"/>
                </a:lnTo>
                <a:cubicBezTo>
                  <a:pt x="175564" y="190500"/>
                  <a:pt x="179235" y="186818"/>
                  <a:pt x="179235" y="182373"/>
                </a:cubicBezTo>
                <a:cubicBezTo>
                  <a:pt x="179235" y="177800"/>
                  <a:pt x="175564" y="174118"/>
                  <a:pt x="171018" y="174118"/>
                </a:cubicBezTo>
                <a:lnTo>
                  <a:pt x="55956" y="174118"/>
                </a:lnTo>
                <a:close/>
                <a:moveTo>
                  <a:pt x="1658619" y="2743200"/>
                </a:moveTo>
              </a:path>
            </a:pathLst>
          </a:custGeom>
          <a:solidFill>
            <a:srgbClr val="225B61">
              <a:alpha val="100000"/>
            </a:srgb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34" name="Freeform 3824">
            <a:extLst>
              <a:ext uri="{FF2B5EF4-FFF2-40B4-BE49-F238E27FC236}">
                <a16:creationId xmlns:a16="http://schemas.microsoft.com/office/drawing/2014/main" id="{D71BF2C2-E527-F326-B6F7-10299E3925CE}"/>
              </a:ext>
            </a:extLst>
          </p:cNvPr>
          <p:cNvSpPr/>
          <p:nvPr/>
        </p:nvSpPr>
        <p:spPr>
          <a:xfrm>
            <a:off x="3057525" y="1943405"/>
            <a:ext cx="180975" cy="210186"/>
          </a:xfrm>
          <a:custGeom>
            <a:avLst/>
            <a:gdLst/>
            <a:ahLst/>
            <a:cxnLst/>
            <a:rect l="0" t="0" r="0" b="0"/>
            <a:pathLst>
              <a:path w="180975" h="210186">
                <a:moveTo>
                  <a:pt x="0" y="39751"/>
                </a:moveTo>
                <a:cubicBezTo>
                  <a:pt x="0" y="35433"/>
                  <a:pt x="3429" y="32005"/>
                  <a:pt x="7492" y="32005"/>
                </a:cubicBezTo>
                <a:cubicBezTo>
                  <a:pt x="34289" y="32005"/>
                  <a:pt x="60451" y="22099"/>
                  <a:pt x="85979" y="2032"/>
                </a:cubicBezTo>
                <a:cubicBezTo>
                  <a:pt x="88645" y="0"/>
                  <a:pt x="92329" y="0"/>
                  <a:pt x="94995" y="2032"/>
                </a:cubicBezTo>
                <a:cubicBezTo>
                  <a:pt x="120523" y="22099"/>
                  <a:pt x="146685" y="32005"/>
                  <a:pt x="173482" y="32005"/>
                </a:cubicBezTo>
                <a:cubicBezTo>
                  <a:pt x="177545" y="32005"/>
                  <a:pt x="180975" y="35433"/>
                  <a:pt x="180975" y="39751"/>
                </a:cubicBezTo>
                <a:lnTo>
                  <a:pt x="180975" y="94743"/>
                </a:lnTo>
                <a:cubicBezTo>
                  <a:pt x="180975" y="147193"/>
                  <a:pt x="151257" y="185674"/>
                  <a:pt x="93217" y="209550"/>
                </a:cubicBezTo>
                <a:cubicBezTo>
                  <a:pt x="91439" y="210186"/>
                  <a:pt x="89535" y="210186"/>
                  <a:pt x="87757" y="209550"/>
                </a:cubicBezTo>
                <a:cubicBezTo>
                  <a:pt x="29717" y="185674"/>
                  <a:pt x="0" y="147193"/>
                  <a:pt x="0" y="94743"/>
                </a:cubicBezTo>
                <a:lnTo>
                  <a:pt x="0" y="39751"/>
                </a:lnTo>
                <a:close/>
                <a:moveTo>
                  <a:pt x="1503807" y="4601083"/>
                </a:moveTo>
                <a:moveTo>
                  <a:pt x="15113" y="47372"/>
                </a:moveTo>
                <a:lnTo>
                  <a:pt x="15113" y="94743"/>
                </a:lnTo>
                <a:cubicBezTo>
                  <a:pt x="15113" y="139447"/>
                  <a:pt x="39751" y="172086"/>
                  <a:pt x="90551" y="193675"/>
                </a:cubicBezTo>
                <a:cubicBezTo>
                  <a:pt x="141223" y="172086"/>
                  <a:pt x="165861" y="139447"/>
                  <a:pt x="165861" y="94743"/>
                </a:cubicBezTo>
                <a:lnTo>
                  <a:pt x="165861" y="47372"/>
                </a:lnTo>
                <a:cubicBezTo>
                  <a:pt x="139954" y="45848"/>
                  <a:pt x="114807" y="36068"/>
                  <a:pt x="90551" y="18035"/>
                </a:cubicBezTo>
                <a:cubicBezTo>
                  <a:pt x="66167" y="36068"/>
                  <a:pt x="41020" y="45848"/>
                  <a:pt x="15113" y="47372"/>
                </a:cubicBezTo>
                <a:close/>
                <a:moveTo>
                  <a:pt x="1496186" y="4601083"/>
                </a:moveTo>
              </a:path>
            </a:pathLst>
          </a:custGeom>
          <a:solidFill>
            <a:srgbClr val="225B61">
              <a:alpha val="100000"/>
            </a:srgb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35" name="Freeform 3825">
            <a:extLst>
              <a:ext uri="{FF2B5EF4-FFF2-40B4-BE49-F238E27FC236}">
                <a16:creationId xmlns:a16="http://schemas.microsoft.com/office/drawing/2014/main" id="{0DA1B475-00B4-F835-ABBF-CD2F3142B61A}"/>
              </a:ext>
            </a:extLst>
          </p:cNvPr>
          <p:cNvSpPr/>
          <p:nvPr/>
        </p:nvSpPr>
        <p:spPr>
          <a:xfrm>
            <a:off x="3056508" y="2304974"/>
            <a:ext cx="182499" cy="192405"/>
          </a:xfrm>
          <a:custGeom>
            <a:avLst/>
            <a:gdLst/>
            <a:ahLst/>
            <a:cxnLst/>
            <a:rect l="0" t="0" r="0" b="0"/>
            <a:pathLst>
              <a:path w="182499" h="192405">
                <a:moveTo>
                  <a:pt x="116840" y="96774"/>
                </a:moveTo>
                <a:cubicBezTo>
                  <a:pt x="122302" y="102362"/>
                  <a:pt x="125349" y="109220"/>
                  <a:pt x="127509" y="118618"/>
                </a:cubicBezTo>
                <a:lnTo>
                  <a:pt x="128524" y="123063"/>
                </a:lnTo>
                <a:lnTo>
                  <a:pt x="130175" y="132335"/>
                </a:lnTo>
                <a:cubicBezTo>
                  <a:pt x="131065" y="136653"/>
                  <a:pt x="131699" y="139066"/>
                  <a:pt x="132715" y="141224"/>
                </a:cubicBezTo>
                <a:cubicBezTo>
                  <a:pt x="135637" y="147701"/>
                  <a:pt x="140717" y="154560"/>
                  <a:pt x="148083" y="161418"/>
                </a:cubicBezTo>
                <a:cubicBezTo>
                  <a:pt x="151003" y="164085"/>
                  <a:pt x="151258" y="168784"/>
                  <a:pt x="148464" y="171705"/>
                </a:cubicBezTo>
                <a:cubicBezTo>
                  <a:pt x="145796" y="174753"/>
                  <a:pt x="141224" y="174880"/>
                  <a:pt x="138303" y="172212"/>
                </a:cubicBezTo>
                <a:cubicBezTo>
                  <a:pt x="129540" y="164085"/>
                  <a:pt x="123318" y="155703"/>
                  <a:pt x="119508" y="147193"/>
                </a:cubicBezTo>
                <a:cubicBezTo>
                  <a:pt x="118111" y="143892"/>
                  <a:pt x="117221" y="140843"/>
                  <a:pt x="116206" y="135636"/>
                </a:cubicBezTo>
                <a:lnTo>
                  <a:pt x="114174" y="124842"/>
                </a:lnTo>
                <a:lnTo>
                  <a:pt x="114046" y="124206"/>
                </a:lnTo>
                <a:cubicBezTo>
                  <a:pt x="112268" y="115951"/>
                  <a:pt x="110109" y="110744"/>
                  <a:pt x="106553" y="107061"/>
                </a:cubicBezTo>
                <a:cubicBezTo>
                  <a:pt x="99696" y="99949"/>
                  <a:pt x="83821" y="101855"/>
                  <a:pt x="79630" y="108586"/>
                </a:cubicBezTo>
                <a:cubicBezTo>
                  <a:pt x="74168" y="117222"/>
                  <a:pt x="72771" y="132080"/>
                  <a:pt x="77090" y="146939"/>
                </a:cubicBezTo>
                <a:cubicBezTo>
                  <a:pt x="80392" y="158369"/>
                  <a:pt x="84837" y="169673"/>
                  <a:pt x="90297" y="180722"/>
                </a:cubicBezTo>
                <a:cubicBezTo>
                  <a:pt x="92075" y="184405"/>
                  <a:pt x="90678" y="188849"/>
                  <a:pt x="87122" y="190628"/>
                </a:cubicBezTo>
                <a:cubicBezTo>
                  <a:pt x="83567" y="192405"/>
                  <a:pt x="79249" y="191009"/>
                  <a:pt x="77471" y="187325"/>
                </a:cubicBezTo>
                <a:cubicBezTo>
                  <a:pt x="71502" y="175387"/>
                  <a:pt x="66802" y="163323"/>
                  <a:pt x="63246" y="151004"/>
                </a:cubicBezTo>
                <a:cubicBezTo>
                  <a:pt x="57786" y="132335"/>
                  <a:pt x="59564" y="113285"/>
                  <a:pt x="67437" y="100711"/>
                </a:cubicBezTo>
                <a:cubicBezTo>
                  <a:pt x="76581" y="85980"/>
                  <a:pt x="103506" y="82805"/>
                  <a:pt x="116840" y="96774"/>
                </a:cubicBezTo>
                <a:close/>
                <a:moveTo>
                  <a:pt x="1086232" y="4239514"/>
                </a:moveTo>
                <a:moveTo>
                  <a:pt x="94108" y="119380"/>
                </a:moveTo>
                <a:cubicBezTo>
                  <a:pt x="98044" y="119254"/>
                  <a:pt x="101474" y="122429"/>
                  <a:pt x="101600" y="126493"/>
                </a:cubicBezTo>
                <a:cubicBezTo>
                  <a:pt x="102109" y="141605"/>
                  <a:pt x="106934" y="156211"/>
                  <a:pt x="115443" y="168656"/>
                </a:cubicBezTo>
                <a:lnTo>
                  <a:pt x="117349" y="171197"/>
                </a:lnTo>
                <a:lnTo>
                  <a:pt x="120269" y="175006"/>
                </a:lnTo>
                <a:cubicBezTo>
                  <a:pt x="122683" y="178181"/>
                  <a:pt x="122047" y="182880"/>
                  <a:pt x="118999" y="185293"/>
                </a:cubicBezTo>
                <a:cubicBezTo>
                  <a:pt x="116078" y="187580"/>
                  <a:pt x="112015" y="187199"/>
                  <a:pt x="109474" y="184786"/>
                </a:cubicBezTo>
                <a:lnTo>
                  <a:pt x="108840" y="184024"/>
                </a:lnTo>
                <a:lnTo>
                  <a:pt x="105918" y="180086"/>
                </a:lnTo>
                <a:cubicBezTo>
                  <a:pt x="94362" y="164847"/>
                  <a:pt x="87758" y="146305"/>
                  <a:pt x="87122" y="127000"/>
                </a:cubicBezTo>
                <a:cubicBezTo>
                  <a:pt x="86996" y="122936"/>
                  <a:pt x="90171" y="119507"/>
                  <a:pt x="94108" y="119380"/>
                </a:cubicBezTo>
                <a:close/>
                <a:moveTo>
                  <a:pt x="1063626" y="4239514"/>
                </a:moveTo>
                <a:moveTo>
                  <a:pt x="58293" y="69724"/>
                </a:moveTo>
                <a:cubicBezTo>
                  <a:pt x="78740" y="54484"/>
                  <a:pt x="105284" y="55245"/>
                  <a:pt x="123190" y="66930"/>
                </a:cubicBezTo>
                <a:cubicBezTo>
                  <a:pt x="132208" y="72772"/>
                  <a:pt x="138939" y="79630"/>
                  <a:pt x="143511" y="87376"/>
                </a:cubicBezTo>
                <a:cubicBezTo>
                  <a:pt x="145543" y="90932"/>
                  <a:pt x="144399" y="95378"/>
                  <a:pt x="140843" y="97410"/>
                </a:cubicBezTo>
                <a:cubicBezTo>
                  <a:pt x="137415" y="99568"/>
                  <a:pt x="133096" y="98299"/>
                  <a:pt x="131065" y="94869"/>
                </a:cubicBezTo>
                <a:cubicBezTo>
                  <a:pt x="127762" y="89155"/>
                  <a:pt x="122556" y="83948"/>
                  <a:pt x="115443" y="79249"/>
                </a:cubicBezTo>
                <a:cubicBezTo>
                  <a:pt x="102236" y="70739"/>
                  <a:pt x="82169" y="70105"/>
                  <a:pt x="66930" y="81535"/>
                </a:cubicBezTo>
                <a:cubicBezTo>
                  <a:pt x="51181" y="93345"/>
                  <a:pt x="44577" y="113666"/>
                  <a:pt x="46483" y="135129"/>
                </a:cubicBezTo>
                <a:cubicBezTo>
                  <a:pt x="47625" y="147067"/>
                  <a:pt x="51181" y="159259"/>
                  <a:pt x="57277" y="171578"/>
                </a:cubicBezTo>
                <a:cubicBezTo>
                  <a:pt x="59056" y="175134"/>
                  <a:pt x="57531" y="179579"/>
                  <a:pt x="53975" y="181356"/>
                </a:cubicBezTo>
                <a:cubicBezTo>
                  <a:pt x="50419" y="183135"/>
                  <a:pt x="46102" y="181737"/>
                  <a:pt x="44324" y="178055"/>
                </a:cubicBezTo>
                <a:cubicBezTo>
                  <a:pt x="37465" y="164211"/>
                  <a:pt x="33402" y="150368"/>
                  <a:pt x="32131" y="136525"/>
                </a:cubicBezTo>
                <a:cubicBezTo>
                  <a:pt x="29718" y="110363"/>
                  <a:pt x="37974" y="85091"/>
                  <a:pt x="58293" y="69724"/>
                </a:cubicBezTo>
                <a:close/>
                <a:moveTo>
                  <a:pt x="1113282" y="4239514"/>
                </a:moveTo>
                <a:moveTo>
                  <a:pt x="146812" y="111761"/>
                </a:moveTo>
                <a:cubicBezTo>
                  <a:pt x="150749" y="111634"/>
                  <a:pt x="154178" y="114681"/>
                  <a:pt x="154433" y="118745"/>
                </a:cubicBezTo>
                <a:cubicBezTo>
                  <a:pt x="154687" y="124587"/>
                  <a:pt x="156084" y="129413"/>
                  <a:pt x="158624" y="133350"/>
                </a:cubicBezTo>
                <a:cubicBezTo>
                  <a:pt x="160783" y="136653"/>
                  <a:pt x="162687" y="138430"/>
                  <a:pt x="164084" y="139193"/>
                </a:cubicBezTo>
                <a:lnTo>
                  <a:pt x="164719" y="139447"/>
                </a:lnTo>
                <a:cubicBezTo>
                  <a:pt x="168530" y="140589"/>
                  <a:pt x="170689" y="144654"/>
                  <a:pt x="169546" y="148591"/>
                </a:cubicBezTo>
                <a:cubicBezTo>
                  <a:pt x="168275" y="152400"/>
                  <a:pt x="164339" y="154686"/>
                  <a:pt x="160528" y="153417"/>
                </a:cubicBezTo>
                <a:cubicBezTo>
                  <a:pt x="155194" y="151893"/>
                  <a:pt x="150749" y="147701"/>
                  <a:pt x="146559" y="141351"/>
                </a:cubicBezTo>
                <a:cubicBezTo>
                  <a:pt x="142621" y="135255"/>
                  <a:pt x="140336" y="127889"/>
                  <a:pt x="139955" y="119507"/>
                </a:cubicBezTo>
                <a:cubicBezTo>
                  <a:pt x="139700" y="115443"/>
                  <a:pt x="142875" y="112014"/>
                  <a:pt x="146812" y="111761"/>
                </a:cubicBezTo>
                <a:close/>
                <a:moveTo>
                  <a:pt x="1071245" y="4239514"/>
                </a:moveTo>
                <a:moveTo>
                  <a:pt x="75058" y="37593"/>
                </a:moveTo>
                <a:cubicBezTo>
                  <a:pt x="76581" y="41275"/>
                  <a:pt x="75058" y="45593"/>
                  <a:pt x="71374" y="47244"/>
                </a:cubicBezTo>
                <a:cubicBezTo>
                  <a:pt x="53594" y="55373"/>
                  <a:pt x="40640" y="66930"/>
                  <a:pt x="32005" y="82043"/>
                </a:cubicBezTo>
                <a:cubicBezTo>
                  <a:pt x="21337" y="100838"/>
                  <a:pt x="18415" y="122810"/>
                  <a:pt x="20828" y="141479"/>
                </a:cubicBezTo>
                <a:cubicBezTo>
                  <a:pt x="21337" y="145416"/>
                  <a:pt x="18543" y="149099"/>
                  <a:pt x="14606" y="149606"/>
                </a:cubicBezTo>
                <a:cubicBezTo>
                  <a:pt x="10668" y="150114"/>
                  <a:pt x="6986" y="147320"/>
                  <a:pt x="6477" y="143384"/>
                </a:cubicBezTo>
                <a:cubicBezTo>
                  <a:pt x="3684" y="121793"/>
                  <a:pt x="6986" y="96648"/>
                  <a:pt x="19559" y="74676"/>
                </a:cubicBezTo>
                <a:cubicBezTo>
                  <a:pt x="29592" y="56897"/>
                  <a:pt x="45086" y="43180"/>
                  <a:pt x="65406" y="33910"/>
                </a:cubicBezTo>
                <a:cubicBezTo>
                  <a:pt x="69089" y="32259"/>
                  <a:pt x="73406" y="33910"/>
                  <a:pt x="75058" y="37593"/>
                </a:cubicBezTo>
                <a:close/>
                <a:moveTo>
                  <a:pt x="1145413" y="4239514"/>
                </a:moveTo>
                <a:moveTo>
                  <a:pt x="97537" y="29845"/>
                </a:moveTo>
                <a:cubicBezTo>
                  <a:pt x="115190" y="30226"/>
                  <a:pt x="132715" y="38481"/>
                  <a:pt x="150242" y="54230"/>
                </a:cubicBezTo>
                <a:cubicBezTo>
                  <a:pt x="167768" y="70105"/>
                  <a:pt x="178309" y="91568"/>
                  <a:pt x="181865" y="118492"/>
                </a:cubicBezTo>
                <a:cubicBezTo>
                  <a:pt x="182499" y="122555"/>
                  <a:pt x="179706" y="126238"/>
                  <a:pt x="175768" y="126747"/>
                </a:cubicBezTo>
                <a:cubicBezTo>
                  <a:pt x="171831" y="127381"/>
                  <a:pt x="168149" y="124461"/>
                  <a:pt x="167640" y="120524"/>
                </a:cubicBezTo>
                <a:cubicBezTo>
                  <a:pt x="164465" y="96901"/>
                  <a:pt x="155449" y="78613"/>
                  <a:pt x="140590" y="65151"/>
                </a:cubicBezTo>
                <a:cubicBezTo>
                  <a:pt x="125603" y="51562"/>
                  <a:pt x="111125" y="44831"/>
                  <a:pt x="97283" y="44578"/>
                </a:cubicBezTo>
                <a:cubicBezTo>
                  <a:pt x="93346" y="44450"/>
                  <a:pt x="90171" y="41149"/>
                  <a:pt x="90171" y="37085"/>
                </a:cubicBezTo>
                <a:cubicBezTo>
                  <a:pt x="90297" y="33020"/>
                  <a:pt x="93599" y="29845"/>
                  <a:pt x="97537" y="29845"/>
                </a:cubicBezTo>
                <a:close/>
                <a:moveTo>
                  <a:pt x="1153161" y="4239514"/>
                </a:moveTo>
                <a:moveTo>
                  <a:pt x="31369" y="30099"/>
                </a:moveTo>
                <a:cubicBezTo>
                  <a:pt x="34037" y="33020"/>
                  <a:pt x="33783" y="37719"/>
                  <a:pt x="30734" y="40386"/>
                </a:cubicBezTo>
                <a:cubicBezTo>
                  <a:pt x="28194" y="42673"/>
                  <a:pt x="25527" y="45467"/>
                  <a:pt x="22606" y="48768"/>
                </a:cubicBezTo>
                <a:cubicBezTo>
                  <a:pt x="19940" y="51817"/>
                  <a:pt x="17272" y="55754"/>
                  <a:pt x="14478" y="60580"/>
                </a:cubicBezTo>
                <a:cubicBezTo>
                  <a:pt x="12446" y="64136"/>
                  <a:pt x="8128" y="65279"/>
                  <a:pt x="4572" y="63247"/>
                </a:cubicBezTo>
                <a:cubicBezTo>
                  <a:pt x="1143" y="61214"/>
                  <a:pt x="0" y="56769"/>
                  <a:pt x="2033" y="53213"/>
                </a:cubicBezTo>
                <a:cubicBezTo>
                  <a:pt x="5208" y="47625"/>
                  <a:pt x="8509" y="42799"/>
                  <a:pt x="11812" y="38989"/>
                </a:cubicBezTo>
                <a:cubicBezTo>
                  <a:pt x="14987" y="35306"/>
                  <a:pt x="18162" y="32131"/>
                  <a:pt x="21209" y="29464"/>
                </a:cubicBezTo>
                <a:cubicBezTo>
                  <a:pt x="24131" y="26798"/>
                  <a:pt x="28702" y="27051"/>
                  <a:pt x="31369" y="30099"/>
                </a:cubicBezTo>
                <a:close/>
                <a:moveTo>
                  <a:pt x="1152907" y="4239514"/>
                </a:moveTo>
                <a:moveTo>
                  <a:pt x="94869" y="1017"/>
                </a:moveTo>
                <a:cubicBezTo>
                  <a:pt x="115952" y="2032"/>
                  <a:pt x="133605" y="7874"/>
                  <a:pt x="148083" y="19178"/>
                </a:cubicBezTo>
                <a:cubicBezTo>
                  <a:pt x="151258" y="21718"/>
                  <a:pt x="151893" y="26289"/>
                  <a:pt x="149352" y="29464"/>
                </a:cubicBezTo>
                <a:cubicBezTo>
                  <a:pt x="146940" y="32767"/>
                  <a:pt x="142494" y="33274"/>
                  <a:pt x="139319" y="30861"/>
                </a:cubicBezTo>
                <a:cubicBezTo>
                  <a:pt x="127255" y="21463"/>
                  <a:pt x="112396" y="16511"/>
                  <a:pt x="94108" y="15749"/>
                </a:cubicBezTo>
                <a:cubicBezTo>
                  <a:pt x="75819" y="14860"/>
                  <a:pt x="60834" y="18416"/>
                  <a:pt x="48768" y="25274"/>
                </a:cubicBezTo>
                <a:cubicBezTo>
                  <a:pt x="45086" y="27305"/>
                  <a:pt x="40894" y="26289"/>
                  <a:pt x="38736" y="22861"/>
                </a:cubicBezTo>
                <a:cubicBezTo>
                  <a:pt x="36703" y="19431"/>
                  <a:pt x="37593" y="14860"/>
                  <a:pt x="41149" y="12828"/>
                </a:cubicBezTo>
                <a:cubicBezTo>
                  <a:pt x="56008" y="3937"/>
                  <a:pt x="73787" y="0"/>
                  <a:pt x="94869" y="1017"/>
                </a:cubicBezTo>
                <a:close/>
                <a:moveTo>
                  <a:pt x="1181989" y="4239514"/>
                </a:moveTo>
              </a:path>
            </a:pathLst>
          </a:custGeom>
          <a:solidFill>
            <a:srgbClr val="225B61">
              <a:alpha val="100000"/>
            </a:srgb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36" name="Freeform 3826">
            <a:extLst>
              <a:ext uri="{FF2B5EF4-FFF2-40B4-BE49-F238E27FC236}">
                <a16:creationId xmlns:a16="http://schemas.microsoft.com/office/drawing/2014/main" id="{72E7EC6B-EBB1-F2FA-EFD8-627D6235E022}"/>
              </a:ext>
            </a:extLst>
          </p:cNvPr>
          <p:cNvSpPr/>
          <p:nvPr/>
        </p:nvSpPr>
        <p:spPr>
          <a:xfrm>
            <a:off x="3057525" y="2658288"/>
            <a:ext cx="180975" cy="209550"/>
          </a:xfrm>
          <a:custGeom>
            <a:avLst/>
            <a:gdLst/>
            <a:ahLst/>
            <a:cxnLst/>
            <a:rect l="0" t="0" r="0" b="0"/>
            <a:pathLst>
              <a:path w="180975" h="209550">
                <a:moveTo>
                  <a:pt x="98044" y="0"/>
                </a:moveTo>
                <a:cubicBezTo>
                  <a:pt x="110489" y="0"/>
                  <a:pt x="120650" y="10034"/>
                  <a:pt x="120650" y="22479"/>
                </a:cubicBezTo>
                <a:lnTo>
                  <a:pt x="120650" y="88139"/>
                </a:lnTo>
                <a:cubicBezTo>
                  <a:pt x="114426" y="91186"/>
                  <a:pt x="109092" y="95885"/>
                  <a:pt x="105536" y="101728"/>
                </a:cubicBezTo>
                <a:lnTo>
                  <a:pt x="105536" y="22479"/>
                </a:lnTo>
                <a:cubicBezTo>
                  <a:pt x="105536" y="18289"/>
                  <a:pt x="102235" y="14986"/>
                  <a:pt x="98044" y="14986"/>
                </a:cubicBezTo>
                <a:lnTo>
                  <a:pt x="22605" y="14986"/>
                </a:lnTo>
                <a:cubicBezTo>
                  <a:pt x="18414" y="14986"/>
                  <a:pt x="15113" y="18289"/>
                  <a:pt x="15113" y="22479"/>
                </a:cubicBezTo>
                <a:lnTo>
                  <a:pt x="15113" y="177166"/>
                </a:lnTo>
                <a:cubicBezTo>
                  <a:pt x="15113" y="181229"/>
                  <a:pt x="18414" y="184659"/>
                  <a:pt x="22605" y="184659"/>
                </a:cubicBezTo>
                <a:lnTo>
                  <a:pt x="80391" y="184659"/>
                </a:lnTo>
                <a:lnTo>
                  <a:pt x="80391" y="194565"/>
                </a:lnTo>
                <a:cubicBezTo>
                  <a:pt x="80391" y="196342"/>
                  <a:pt x="80645" y="197993"/>
                  <a:pt x="80898" y="199517"/>
                </a:cubicBezTo>
                <a:lnTo>
                  <a:pt x="22605" y="199517"/>
                </a:lnTo>
                <a:cubicBezTo>
                  <a:pt x="10160" y="199517"/>
                  <a:pt x="0" y="189485"/>
                  <a:pt x="0" y="177166"/>
                </a:cubicBezTo>
                <a:lnTo>
                  <a:pt x="0" y="22479"/>
                </a:lnTo>
                <a:cubicBezTo>
                  <a:pt x="0" y="10034"/>
                  <a:pt x="10160" y="0"/>
                  <a:pt x="22605" y="0"/>
                </a:cubicBezTo>
                <a:lnTo>
                  <a:pt x="98044" y="0"/>
                </a:lnTo>
                <a:close/>
                <a:moveTo>
                  <a:pt x="828675" y="3886200"/>
                </a:moveTo>
                <a:moveTo>
                  <a:pt x="110617" y="119761"/>
                </a:moveTo>
                <a:cubicBezTo>
                  <a:pt x="110617" y="106046"/>
                  <a:pt x="121792" y="94870"/>
                  <a:pt x="135635" y="94742"/>
                </a:cubicBezTo>
                <a:cubicBezTo>
                  <a:pt x="135635" y="94742"/>
                  <a:pt x="135763" y="94742"/>
                  <a:pt x="135763" y="94742"/>
                </a:cubicBezTo>
                <a:cubicBezTo>
                  <a:pt x="149605" y="94742"/>
                  <a:pt x="160908" y="105918"/>
                  <a:pt x="160908" y="119761"/>
                </a:cubicBezTo>
                <a:lnTo>
                  <a:pt x="160908" y="129667"/>
                </a:lnTo>
                <a:lnTo>
                  <a:pt x="165861" y="129667"/>
                </a:lnTo>
                <a:cubicBezTo>
                  <a:pt x="174244" y="129667"/>
                  <a:pt x="180975" y="136398"/>
                  <a:pt x="180975" y="144654"/>
                </a:cubicBezTo>
                <a:lnTo>
                  <a:pt x="180975" y="194565"/>
                </a:lnTo>
                <a:cubicBezTo>
                  <a:pt x="180975" y="202820"/>
                  <a:pt x="174244" y="209550"/>
                  <a:pt x="165861" y="209550"/>
                </a:cubicBezTo>
                <a:lnTo>
                  <a:pt x="105536" y="209550"/>
                </a:lnTo>
                <a:cubicBezTo>
                  <a:pt x="97282" y="209550"/>
                  <a:pt x="90551" y="202820"/>
                  <a:pt x="90551" y="194565"/>
                </a:cubicBezTo>
                <a:lnTo>
                  <a:pt x="90551" y="144654"/>
                </a:lnTo>
                <a:cubicBezTo>
                  <a:pt x="90551" y="136398"/>
                  <a:pt x="97282" y="129667"/>
                  <a:pt x="105536" y="129667"/>
                </a:cubicBezTo>
                <a:lnTo>
                  <a:pt x="110617" y="129667"/>
                </a:lnTo>
                <a:lnTo>
                  <a:pt x="110617" y="119761"/>
                </a:lnTo>
                <a:close/>
                <a:moveTo>
                  <a:pt x="708914" y="3886200"/>
                </a:moveTo>
                <a:moveTo>
                  <a:pt x="125729" y="119761"/>
                </a:moveTo>
                <a:lnTo>
                  <a:pt x="125729" y="129667"/>
                </a:lnTo>
                <a:lnTo>
                  <a:pt x="145795" y="129667"/>
                </a:lnTo>
                <a:lnTo>
                  <a:pt x="145795" y="119761"/>
                </a:lnTo>
                <a:cubicBezTo>
                  <a:pt x="145795" y="114173"/>
                  <a:pt x="141223" y="109729"/>
                  <a:pt x="135763" y="109729"/>
                </a:cubicBezTo>
                <a:cubicBezTo>
                  <a:pt x="130175" y="109729"/>
                  <a:pt x="125729" y="114173"/>
                  <a:pt x="125729" y="119761"/>
                </a:cubicBezTo>
                <a:close/>
                <a:moveTo>
                  <a:pt x="708914" y="3886200"/>
                </a:moveTo>
                <a:moveTo>
                  <a:pt x="145795" y="169672"/>
                </a:moveTo>
                <a:cubicBezTo>
                  <a:pt x="145795" y="164085"/>
                  <a:pt x="141223" y="159640"/>
                  <a:pt x="135763" y="159640"/>
                </a:cubicBezTo>
                <a:cubicBezTo>
                  <a:pt x="130175" y="159640"/>
                  <a:pt x="125729" y="164085"/>
                  <a:pt x="125729" y="169672"/>
                </a:cubicBezTo>
                <a:cubicBezTo>
                  <a:pt x="125729" y="175134"/>
                  <a:pt x="130175" y="179579"/>
                  <a:pt x="135763" y="179579"/>
                </a:cubicBezTo>
                <a:cubicBezTo>
                  <a:pt x="141223" y="179579"/>
                  <a:pt x="145795" y="175134"/>
                  <a:pt x="145795" y="169672"/>
                </a:cubicBezTo>
                <a:close/>
                <a:moveTo>
                  <a:pt x="659003" y="3886200"/>
                </a:moveTo>
                <a:moveTo>
                  <a:pt x="80391" y="162179"/>
                </a:moveTo>
                <a:lnTo>
                  <a:pt x="80391" y="162179"/>
                </a:lnTo>
                <a:cubicBezTo>
                  <a:pt x="80391" y="166243"/>
                  <a:pt x="77089" y="169672"/>
                  <a:pt x="72898" y="169672"/>
                </a:cubicBezTo>
                <a:lnTo>
                  <a:pt x="47751" y="169672"/>
                </a:lnTo>
                <a:cubicBezTo>
                  <a:pt x="43560" y="169672"/>
                  <a:pt x="40258" y="166371"/>
                  <a:pt x="40258" y="162179"/>
                </a:cubicBezTo>
                <a:cubicBezTo>
                  <a:pt x="40258" y="158116"/>
                  <a:pt x="43560" y="154686"/>
                  <a:pt x="47751" y="154686"/>
                </a:cubicBezTo>
                <a:lnTo>
                  <a:pt x="72898" y="154686"/>
                </a:lnTo>
                <a:cubicBezTo>
                  <a:pt x="77089" y="154686"/>
                  <a:pt x="80391" y="157989"/>
                  <a:pt x="80391" y="162179"/>
                </a:cubicBezTo>
                <a:close/>
                <a:moveTo>
                  <a:pt x="666496" y="3886200"/>
                </a:moveTo>
              </a:path>
            </a:pathLst>
          </a:custGeom>
          <a:solidFill>
            <a:srgbClr val="225B61">
              <a:alpha val="100000"/>
            </a:srgb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37" name="Freeform 3827">
            <a:extLst>
              <a:ext uri="{FF2B5EF4-FFF2-40B4-BE49-F238E27FC236}">
                <a16:creationId xmlns:a16="http://schemas.microsoft.com/office/drawing/2014/main" id="{F6F79A36-B349-9767-7E38-54B5811C516B}"/>
              </a:ext>
            </a:extLst>
          </p:cNvPr>
          <p:cNvSpPr/>
          <p:nvPr/>
        </p:nvSpPr>
        <p:spPr>
          <a:xfrm>
            <a:off x="3057525" y="3029763"/>
            <a:ext cx="180975" cy="228600"/>
          </a:xfrm>
          <a:custGeom>
            <a:avLst/>
            <a:gdLst/>
            <a:ahLst/>
            <a:cxnLst/>
            <a:rect l="0" t="0" r="0" b="0"/>
            <a:pathLst>
              <a:path w="180975" h="228600">
                <a:moveTo>
                  <a:pt x="90551" y="0"/>
                </a:moveTo>
                <a:cubicBezTo>
                  <a:pt x="115442" y="0"/>
                  <a:pt x="135763" y="20447"/>
                  <a:pt x="135763" y="45721"/>
                </a:cubicBezTo>
                <a:lnTo>
                  <a:pt x="135763" y="68580"/>
                </a:lnTo>
                <a:lnTo>
                  <a:pt x="155575" y="68580"/>
                </a:lnTo>
                <a:cubicBezTo>
                  <a:pt x="169545" y="68580"/>
                  <a:pt x="180975" y="80137"/>
                  <a:pt x="180975" y="94361"/>
                </a:cubicBezTo>
                <a:lnTo>
                  <a:pt x="180975" y="202947"/>
                </a:lnTo>
                <a:cubicBezTo>
                  <a:pt x="180975" y="217043"/>
                  <a:pt x="169545" y="228600"/>
                  <a:pt x="155575" y="228600"/>
                </a:cubicBezTo>
                <a:lnTo>
                  <a:pt x="25400" y="228600"/>
                </a:lnTo>
                <a:cubicBezTo>
                  <a:pt x="11429" y="228600"/>
                  <a:pt x="0" y="217043"/>
                  <a:pt x="0" y="202947"/>
                </a:cubicBezTo>
                <a:lnTo>
                  <a:pt x="0" y="94361"/>
                </a:lnTo>
                <a:cubicBezTo>
                  <a:pt x="0" y="80137"/>
                  <a:pt x="11429" y="68580"/>
                  <a:pt x="25400" y="68580"/>
                </a:cubicBezTo>
                <a:lnTo>
                  <a:pt x="45211" y="68580"/>
                </a:lnTo>
                <a:lnTo>
                  <a:pt x="45211" y="45721"/>
                </a:lnTo>
                <a:cubicBezTo>
                  <a:pt x="45211" y="20447"/>
                  <a:pt x="65532" y="0"/>
                  <a:pt x="90551" y="0"/>
                </a:cubicBezTo>
                <a:close/>
                <a:moveTo>
                  <a:pt x="457200" y="3514725"/>
                </a:moveTo>
                <a:moveTo>
                  <a:pt x="155575" y="85725"/>
                </a:moveTo>
                <a:lnTo>
                  <a:pt x="25400" y="85725"/>
                </a:lnTo>
                <a:cubicBezTo>
                  <a:pt x="20701" y="85725"/>
                  <a:pt x="17017" y="89535"/>
                  <a:pt x="17017" y="94361"/>
                </a:cubicBezTo>
                <a:lnTo>
                  <a:pt x="17017" y="202947"/>
                </a:lnTo>
                <a:cubicBezTo>
                  <a:pt x="17017" y="207646"/>
                  <a:pt x="20701" y="211455"/>
                  <a:pt x="25400" y="211455"/>
                </a:cubicBezTo>
                <a:lnTo>
                  <a:pt x="155575" y="211455"/>
                </a:lnTo>
                <a:cubicBezTo>
                  <a:pt x="160273" y="211455"/>
                  <a:pt x="163957" y="207646"/>
                  <a:pt x="163957" y="202947"/>
                </a:cubicBezTo>
                <a:lnTo>
                  <a:pt x="163957" y="94361"/>
                </a:lnTo>
                <a:cubicBezTo>
                  <a:pt x="163957" y="89535"/>
                  <a:pt x="160273" y="85725"/>
                  <a:pt x="155575" y="85725"/>
                </a:cubicBezTo>
                <a:close/>
                <a:moveTo>
                  <a:pt x="371475" y="3514725"/>
                </a:moveTo>
                <a:moveTo>
                  <a:pt x="90551" y="131446"/>
                </a:moveTo>
                <a:cubicBezTo>
                  <a:pt x="99822" y="131446"/>
                  <a:pt x="107442" y="139066"/>
                  <a:pt x="107442" y="148591"/>
                </a:cubicBezTo>
                <a:cubicBezTo>
                  <a:pt x="107442" y="158116"/>
                  <a:pt x="99822" y="165735"/>
                  <a:pt x="90551" y="165735"/>
                </a:cubicBezTo>
                <a:cubicBezTo>
                  <a:pt x="81152" y="165735"/>
                  <a:pt x="73532" y="158116"/>
                  <a:pt x="73532" y="148591"/>
                </a:cubicBezTo>
                <a:cubicBezTo>
                  <a:pt x="73532" y="139066"/>
                  <a:pt x="81152" y="131446"/>
                  <a:pt x="90551" y="131446"/>
                </a:cubicBezTo>
                <a:close/>
                <a:moveTo>
                  <a:pt x="325754" y="3514725"/>
                </a:moveTo>
                <a:moveTo>
                  <a:pt x="90551" y="17146"/>
                </a:moveTo>
                <a:cubicBezTo>
                  <a:pt x="74929" y="17146"/>
                  <a:pt x="62229" y="29972"/>
                  <a:pt x="62229" y="45721"/>
                </a:cubicBezTo>
                <a:lnTo>
                  <a:pt x="62229" y="68580"/>
                </a:lnTo>
                <a:lnTo>
                  <a:pt x="118745" y="68580"/>
                </a:lnTo>
                <a:lnTo>
                  <a:pt x="118745" y="45721"/>
                </a:lnTo>
                <a:cubicBezTo>
                  <a:pt x="118745" y="29972"/>
                  <a:pt x="106045" y="17146"/>
                  <a:pt x="90551" y="17146"/>
                </a:cubicBezTo>
                <a:close/>
                <a:moveTo>
                  <a:pt x="440054" y="3514725"/>
                </a:moveTo>
              </a:path>
            </a:pathLst>
          </a:custGeom>
          <a:solidFill>
            <a:srgbClr val="225B61">
              <a:alpha val="100000"/>
            </a:srgb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38" name="Freeform 3828">
            <a:extLst>
              <a:ext uri="{FF2B5EF4-FFF2-40B4-BE49-F238E27FC236}">
                <a16:creationId xmlns:a16="http://schemas.microsoft.com/office/drawing/2014/main" id="{B4A25AB9-6D74-91C1-5EBC-B27A488DDCE0}"/>
              </a:ext>
            </a:extLst>
          </p:cNvPr>
          <p:cNvSpPr/>
          <p:nvPr/>
        </p:nvSpPr>
        <p:spPr>
          <a:xfrm>
            <a:off x="3057525" y="3410763"/>
            <a:ext cx="180975" cy="180975"/>
          </a:xfrm>
          <a:custGeom>
            <a:avLst/>
            <a:gdLst/>
            <a:ahLst/>
            <a:cxnLst/>
            <a:rect l="0" t="0" r="0" b="0"/>
            <a:pathLst>
              <a:path w="180975" h="180975">
                <a:moveTo>
                  <a:pt x="146811" y="44831"/>
                </a:moveTo>
                <a:cubicBezTo>
                  <a:pt x="146811" y="51055"/>
                  <a:pt x="141732" y="56134"/>
                  <a:pt x="135508" y="56134"/>
                </a:cubicBezTo>
                <a:cubicBezTo>
                  <a:pt x="129285" y="56134"/>
                  <a:pt x="124205" y="51055"/>
                  <a:pt x="124205" y="44831"/>
                </a:cubicBezTo>
                <a:cubicBezTo>
                  <a:pt x="124205" y="38481"/>
                  <a:pt x="129285" y="33528"/>
                  <a:pt x="135508" y="33528"/>
                </a:cubicBezTo>
                <a:cubicBezTo>
                  <a:pt x="141732" y="33528"/>
                  <a:pt x="146811" y="38481"/>
                  <a:pt x="146811" y="44831"/>
                </a:cubicBezTo>
                <a:close/>
                <a:moveTo>
                  <a:pt x="31369" y="3133725"/>
                </a:moveTo>
                <a:moveTo>
                  <a:pt x="122047" y="0"/>
                </a:moveTo>
                <a:cubicBezTo>
                  <a:pt x="89407" y="0"/>
                  <a:pt x="62992" y="26543"/>
                  <a:pt x="62992" y="59309"/>
                </a:cubicBezTo>
                <a:cubicBezTo>
                  <a:pt x="62992" y="62739"/>
                  <a:pt x="63500" y="66168"/>
                  <a:pt x="64007" y="69215"/>
                </a:cubicBezTo>
                <a:cubicBezTo>
                  <a:pt x="64135" y="70231"/>
                  <a:pt x="63880" y="70993"/>
                  <a:pt x="63373" y="71502"/>
                </a:cubicBezTo>
                <a:lnTo>
                  <a:pt x="7239" y="127890"/>
                </a:lnTo>
                <a:cubicBezTo>
                  <a:pt x="2667" y="132589"/>
                  <a:pt x="0" y="138939"/>
                  <a:pt x="0" y="145543"/>
                </a:cubicBezTo>
                <a:lnTo>
                  <a:pt x="0" y="165100"/>
                </a:lnTo>
                <a:cubicBezTo>
                  <a:pt x="0" y="173864"/>
                  <a:pt x="7111" y="180975"/>
                  <a:pt x="15748" y="180975"/>
                </a:cubicBezTo>
                <a:lnTo>
                  <a:pt x="38226" y="180975"/>
                </a:lnTo>
                <a:cubicBezTo>
                  <a:pt x="46989" y="180975"/>
                  <a:pt x="53975" y="173864"/>
                  <a:pt x="53975" y="165100"/>
                </a:cubicBezTo>
                <a:lnTo>
                  <a:pt x="53975" y="153798"/>
                </a:lnTo>
                <a:lnTo>
                  <a:pt x="69723" y="153798"/>
                </a:lnTo>
                <a:cubicBezTo>
                  <a:pt x="75945" y="153798"/>
                  <a:pt x="81026" y="148718"/>
                  <a:pt x="81026" y="142495"/>
                </a:cubicBezTo>
                <a:lnTo>
                  <a:pt x="81026" y="126746"/>
                </a:lnTo>
                <a:lnTo>
                  <a:pt x="96773" y="126746"/>
                </a:lnTo>
                <a:cubicBezTo>
                  <a:pt x="102870" y="126746"/>
                  <a:pt x="107823" y="121793"/>
                  <a:pt x="108076" y="115824"/>
                </a:cubicBezTo>
                <a:cubicBezTo>
                  <a:pt x="112522" y="116968"/>
                  <a:pt x="117220" y="117602"/>
                  <a:pt x="122047" y="117602"/>
                </a:cubicBezTo>
                <a:cubicBezTo>
                  <a:pt x="154558" y="117602"/>
                  <a:pt x="180975" y="91059"/>
                  <a:pt x="180975" y="58421"/>
                </a:cubicBezTo>
                <a:cubicBezTo>
                  <a:pt x="180975" y="25527"/>
                  <a:pt x="154432" y="0"/>
                  <a:pt x="122047" y="0"/>
                </a:cubicBezTo>
                <a:close/>
                <a:moveTo>
                  <a:pt x="76200" y="3133725"/>
                </a:moveTo>
                <a:moveTo>
                  <a:pt x="76580" y="59309"/>
                </a:moveTo>
                <a:cubicBezTo>
                  <a:pt x="76580" y="34036"/>
                  <a:pt x="96901" y="13590"/>
                  <a:pt x="122047" y="13590"/>
                </a:cubicBezTo>
                <a:cubicBezTo>
                  <a:pt x="147192" y="13590"/>
                  <a:pt x="167513" y="33274"/>
                  <a:pt x="167513" y="58421"/>
                </a:cubicBezTo>
                <a:cubicBezTo>
                  <a:pt x="167513" y="83567"/>
                  <a:pt x="147066" y="104014"/>
                  <a:pt x="122047" y="104014"/>
                </a:cubicBezTo>
                <a:cubicBezTo>
                  <a:pt x="115823" y="104014"/>
                  <a:pt x="109601" y="102490"/>
                  <a:pt x="104013" y="100077"/>
                </a:cubicBezTo>
                <a:cubicBezTo>
                  <a:pt x="101854" y="99187"/>
                  <a:pt x="99441" y="99442"/>
                  <a:pt x="97535" y="100711"/>
                </a:cubicBezTo>
                <a:cubicBezTo>
                  <a:pt x="95630" y="101855"/>
                  <a:pt x="94488" y="104014"/>
                  <a:pt x="94488" y="106299"/>
                </a:cubicBezTo>
                <a:lnTo>
                  <a:pt x="94488" y="113158"/>
                </a:lnTo>
                <a:lnTo>
                  <a:pt x="78739" y="113158"/>
                </a:lnTo>
                <a:cubicBezTo>
                  <a:pt x="72517" y="113158"/>
                  <a:pt x="67564" y="118111"/>
                  <a:pt x="67564" y="124461"/>
                </a:cubicBezTo>
                <a:lnTo>
                  <a:pt x="67564" y="140208"/>
                </a:lnTo>
                <a:lnTo>
                  <a:pt x="51816" y="140208"/>
                </a:lnTo>
                <a:cubicBezTo>
                  <a:pt x="45592" y="140208"/>
                  <a:pt x="40513" y="145289"/>
                  <a:pt x="40513" y="151511"/>
                </a:cubicBezTo>
                <a:lnTo>
                  <a:pt x="40513" y="165100"/>
                </a:lnTo>
                <a:cubicBezTo>
                  <a:pt x="40513" y="166371"/>
                  <a:pt x="39497" y="167386"/>
                  <a:pt x="38226" y="167386"/>
                </a:cubicBezTo>
                <a:lnTo>
                  <a:pt x="15748" y="167386"/>
                </a:lnTo>
                <a:cubicBezTo>
                  <a:pt x="14477" y="167386"/>
                  <a:pt x="13461" y="166371"/>
                  <a:pt x="13461" y="165100"/>
                </a:cubicBezTo>
                <a:lnTo>
                  <a:pt x="13461" y="145543"/>
                </a:lnTo>
                <a:cubicBezTo>
                  <a:pt x="13461" y="142495"/>
                  <a:pt x="14732" y="139574"/>
                  <a:pt x="16764" y="137542"/>
                </a:cubicBezTo>
                <a:lnTo>
                  <a:pt x="72898" y="81027"/>
                </a:lnTo>
                <a:cubicBezTo>
                  <a:pt x="76707" y="77343"/>
                  <a:pt x="78232" y="72009"/>
                  <a:pt x="77342" y="66930"/>
                </a:cubicBezTo>
                <a:cubicBezTo>
                  <a:pt x="76835" y="64136"/>
                  <a:pt x="76580" y="61596"/>
                  <a:pt x="76580" y="59309"/>
                </a:cubicBezTo>
                <a:close/>
                <a:moveTo>
                  <a:pt x="16891" y="3133725"/>
                </a:moveTo>
              </a:path>
            </a:pathLst>
          </a:custGeom>
          <a:solidFill>
            <a:srgbClr val="225B61">
              <a:alpha val="100000"/>
            </a:srgb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39" name="Freeform 3829">
            <a:extLst>
              <a:ext uri="{FF2B5EF4-FFF2-40B4-BE49-F238E27FC236}">
                <a16:creationId xmlns:a16="http://schemas.microsoft.com/office/drawing/2014/main" id="{6C7184E2-DE08-2E57-5199-AA18410C06AF}"/>
              </a:ext>
            </a:extLst>
          </p:cNvPr>
          <p:cNvSpPr/>
          <p:nvPr/>
        </p:nvSpPr>
        <p:spPr>
          <a:xfrm>
            <a:off x="3055747" y="3753663"/>
            <a:ext cx="184276" cy="163323"/>
          </a:xfrm>
          <a:custGeom>
            <a:avLst/>
            <a:gdLst/>
            <a:ahLst/>
            <a:cxnLst/>
            <a:rect l="0" t="0" r="0" b="0"/>
            <a:pathLst>
              <a:path w="184276" h="163323">
                <a:moveTo>
                  <a:pt x="69976" y="0"/>
                </a:moveTo>
                <a:cubicBezTo>
                  <a:pt x="32638" y="0"/>
                  <a:pt x="2285" y="30227"/>
                  <a:pt x="2285" y="67437"/>
                </a:cubicBezTo>
                <a:cubicBezTo>
                  <a:pt x="2285" y="77598"/>
                  <a:pt x="4572" y="87377"/>
                  <a:pt x="8635" y="96012"/>
                </a:cubicBezTo>
                <a:cubicBezTo>
                  <a:pt x="6350" y="105030"/>
                  <a:pt x="3810" y="114936"/>
                  <a:pt x="2158" y="121540"/>
                </a:cubicBezTo>
                <a:cubicBezTo>
                  <a:pt x="0" y="129795"/>
                  <a:pt x="7492" y="137287"/>
                  <a:pt x="15748" y="135255"/>
                </a:cubicBezTo>
                <a:cubicBezTo>
                  <a:pt x="22479" y="133605"/>
                  <a:pt x="32892" y="131192"/>
                  <a:pt x="42163" y="128905"/>
                </a:cubicBezTo>
                <a:cubicBezTo>
                  <a:pt x="50673" y="132715"/>
                  <a:pt x="60070" y="134874"/>
                  <a:pt x="69976" y="134874"/>
                </a:cubicBezTo>
                <a:cubicBezTo>
                  <a:pt x="107314" y="134874"/>
                  <a:pt x="137667" y="104649"/>
                  <a:pt x="137667" y="67437"/>
                </a:cubicBezTo>
                <a:cubicBezTo>
                  <a:pt x="137667" y="30227"/>
                  <a:pt x="107314" y="0"/>
                  <a:pt x="69976" y="0"/>
                </a:cubicBezTo>
                <a:close/>
                <a:moveTo>
                  <a:pt x="-264922" y="2790825"/>
                </a:moveTo>
                <a:moveTo>
                  <a:pt x="15875" y="67437"/>
                </a:moveTo>
                <a:cubicBezTo>
                  <a:pt x="15875" y="37593"/>
                  <a:pt x="40132" y="13462"/>
                  <a:pt x="69976" y="13462"/>
                </a:cubicBezTo>
                <a:cubicBezTo>
                  <a:pt x="99822" y="13462"/>
                  <a:pt x="124079" y="37593"/>
                  <a:pt x="124079" y="67437"/>
                </a:cubicBezTo>
                <a:cubicBezTo>
                  <a:pt x="124079" y="97283"/>
                  <a:pt x="99822" y="121412"/>
                  <a:pt x="69976" y="121412"/>
                </a:cubicBezTo>
                <a:cubicBezTo>
                  <a:pt x="61341" y="121412"/>
                  <a:pt x="53085" y="119380"/>
                  <a:pt x="45847" y="115824"/>
                </a:cubicBezTo>
                <a:lnTo>
                  <a:pt x="43688" y="114681"/>
                </a:lnTo>
                <a:lnTo>
                  <a:pt x="41275" y="115317"/>
                </a:lnTo>
                <a:cubicBezTo>
                  <a:pt x="33020" y="117221"/>
                  <a:pt x="23367" y="119508"/>
                  <a:pt x="16129" y="121286"/>
                </a:cubicBezTo>
                <a:cubicBezTo>
                  <a:pt x="17907" y="114300"/>
                  <a:pt x="20320" y="105030"/>
                  <a:pt x="22351" y="96902"/>
                </a:cubicBezTo>
                <a:lnTo>
                  <a:pt x="22986" y="94489"/>
                </a:lnTo>
                <a:lnTo>
                  <a:pt x="21844" y="92202"/>
                </a:lnTo>
                <a:cubicBezTo>
                  <a:pt x="18033" y="84709"/>
                  <a:pt x="15875" y="76327"/>
                  <a:pt x="15875" y="67437"/>
                </a:cubicBezTo>
                <a:close/>
                <a:moveTo>
                  <a:pt x="-332359" y="2790825"/>
                </a:moveTo>
                <a:moveTo>
                  <a:pt x="115061" y="161925"/>
                </a:moveTo>
                <a:cubicBezTo>
                  <a:pt x="97282" y="161925"/>
                  <a:pt x="81153" y="155068"/>
                  <a:pt x="69088" y="143892"/>
                </a:cubicBezTo>
                <a:cubicBezTo>
                  <a:pt x="69342" y="143892"/>
                  <a:pt x="69723" y="143892"/>
                  <a:pt x="69976" y="143892"/>
                </a:cubicBezTo>
                <a:cubicBezTo>
                  <a:pt x="76454" y="143892"/>
                  <a:pt x="82804" y="143130"/>
                  <a:pt x="88773" y="141605"/>
                </a:cubicBezTo>
                <a:cubicBezTo>
                  <a:pt x="96520" y="145924"/>
                  <a:pt x="105536" y="148336"/>
                  <a:pt x="115061" y="148336"/>
                </a:cubicBezTo>
                <a:cubicBezTo>
                  <a:pt x="123698" y="148336"/>
                  <a:pt x="131953" y="146431"/>
                  <a:pt x="139192" y="142749"/>
                </a:cubicBezTo>
                <a:lnTo>
                  <a:pt x="141351" y="141733"/>
                </a:lnTo>
                <a:lnTo>
                  <a:pt x="143763" y="142240"/>
                </a:lnTo>
                <a:cubicBezTo>
                  <a:pt x="152019" y="144273"/>
                  <a:pt x="161417" y="146305"/>
                  <a:pt x="168401" y="147702"/>
                </a:cubicBezTo>
                <a:cubicBezTo>
                  <a:pt x="166878" y="140971"/>
                  <a:pt x="164719" y="131953"/>
                  <a:pt x="162686" y="123952"/>
                </a:cubicBezTo>
                <a:lnTo>
                  <a:pt x="162051" y="121412"/>
                </a:lnTo>
                <a:lnTo>
                  <a:pt x="163195" y="119127"/>
                </a:lnTo>
                <a:cubicBezTo>
                  <a:pt x="167004" y="111761"/>
                  <a:pt x="169163" y="103378"/>
                  <a:pt x="169163" y="94489"/>
                </a:cubicBezTo>
                <a:cubicBezTo>
                  <a:pt x="169163" y="75439"/>
                  <a:pt x="159385" y="58674"/>
                  <a:pt x="144398" y="49023"/>
                </a:cubicBezTo>
                <a:cubicBezTo>
                  <a:pt x="142875" y="42546"/>
                  <a:pt x="140335" y="36449"/>
                  <a:pt x="137160" y="30734"/>
                </a:cubicBezTo>
                <a:cubicBezTo>
                  <a:pt x="163703" y="39878"/>
                  <a:pt x="182753" y="64898"/>
                  <a:pt x="182753" y="94489"/>
                </a:cubicBezTo>
                <a:cubicBezTo>
                  <a:pt x="182753" y="104649"/>
                  <a:pt x="180467" y="114300"/>
                  <a:pt x="176403" y="122936"/>
                </a:cubicBezTo>
                <a:cubicBezTo>
                  <a:pt x="178688" y="132080"/>
                  <a:pt x="180975" y="141859"/>
                  <a:pt x="182498" y="148209"/>
                </a:cubicBezTo>
                <a:cubicBezTo>
                  <a:pt x="184276" y="156211"/>
                  <a:pt x="177292" y="163323"/>
                  <a:pt x="169163" y="161671"/>
                </a:cubicBezTo>
                <a:cubicBezTo>
                  <a:pt x="162686" y="160274"/>
                  <a:pt x="152400" y="158115"/>
                  <a:pt x="143001" y="155956"/>
                </a:cubicBezTo>
                <a:cubicBezTo>
                  <a:pt x="134492" y="159767"/>
                  <a:pt x="124967" y="161925"/>
                  <a:pt x="115061" y="161925"/>
                </a:cubicBezTo>
                <a:close/>
                <a:moveTo>
                  <a:pt x="-426847" y="2790825"/>
                </a:moveTo>
              </a:path>
            </a:pathLst>
          </a:custGeom>
          <a:solidFill>
            <a:srgbClr val="225B61">
              <a:alpha val="100000"/>
            </a:srgb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40" name="Freeform 3830">
            <a:extLst>
              <a:ext uri="{FF2B5EF4-FFF2-40B4-BE49-F238E27FC236}">
                <a16:creationId xmlns:a16="http://schemas.microsoft.com/office/drawing/2014/main" id="{24F05275-5E7E-92B9-E45C-DDC88B2B9F39}"/>
              </a:ext>
            </a:extLst>
          </p:cNvPr>
          <p:cNvSpPr/>
          <p:nvPr/>
        </p:nvSpPr>
        <p:spPr>
          <a:xfrm>
            <a:off x="3057525" y="4077513"/>
            <a:ext cx="180975" cy="259589"/>
          </a:xfrm>
          <a:custGeom>
            <a:avLst/>
            <a:gdLst/>
            <a:ahLst/>
            <a:cxnLst/>
            <a:rect l="0" t="0" r="0" b="0"/>
            <a:pathLst>
              <a:path w="180975" h="259589">
                <a:moveTo>
                  <a:pt x="93472" y="46864"/>
                </a:moveTo>
                <a:lnTo>
                  <a:pt x="105282" y="70612"/>
                </a:lnTo>
                <a:lnTo>
                  <a:pt x="131698" y="74423"/>
                </a:lnTo>
                <a:cubicBezTo>
                  <a:pt x="134366" y="74803"/>
                  <a:pt x="135508" y="78105"/>
                  <a:pt x="133476" y="80011"/>
                </a:cubicBezTo>
                <a:lnTo>
                  <a:pt x="114426" y="98552"/>
                </a:lnTo>
                <a:lnTo>
                  <a:pt x="118872" y="124715"/>
                </a:lnTo>
                <a:cubicBezTo>
                  <a:pt x="119379" y="127381"/>
                  <a:pt x="116585" y="129414"/>
                  <a:pt x="114045" y="128143"/>
                </a:cubicBezTo>
                <a:lnTo>
                  <a:pt x="90551" y="115824"/>
                </a:lnTo>
                <a:lnTo>
                  <a:pt x="66929" y="128143"/>
                </a:lnTo>
                <a:cubicBezTo>
                  <a:pt x="64389" y="129414"/>
                  <a:pt x="61595" y="127381"/>
                  <a:pt x="62102" y="124715"/>
                </a:cubicBezTo>
                <a:lnTo>
                  <a:pt x="66675" y="98552"/>
                </a:lnTo>
                <a:lnTo>
                  <a:pt x="47498" y="80011"/>
                </a:lnTo>
                <a:cubicBezTo>
                  <a:pt x="45466" y="78105"/>
                  <a:pt x="46608" y="74803"/>
                  <a:pt x="49276" y="74423"/>
                </a:cubicBezTo>
                <a:lnTo>
                  <a:pt x="75692" y="70612"/>
                </a:lnTo>
                <a:lnTo>
                  <a:pt x="87502" y="46864"/>
                </a:lnTo>
                <a:cubicBezTo>
                  <a:pt x="88773" y="44450"/>
                  <a:pt x="92201" y="44450"/>
                  <a:pt x="93472" y="46864"/>
                </a:cubicBezTo>
                <a:close/>
                <a:moveTo>
                  <a:pt x="-637414" y="2466975"/>
                </a:moveTo>
                <a:moveTo>
                  <a:pt x="180975" y="90043"/>
                </a:moveTo>
                <a:cubicBezTo>
                  <a:pt x="180975" y="40259"/>
                  <a:pt x="140461" y="0"/>
                  <a:pt x="90551" y="0"/>
                </a:cubicBezTo>
                <a:cubicBezTo>
                  <a:pt x="40513" y="0"/>
                  <a:pt x="0" y="40259"/>
                  <a:pt x="0" y="90043"/>
                </a:cubicBezTo>
                <a:cubicBezTo>
                  <a:pt x="0" y="114555"/>
                  <a:pt x="9905" y="136780"/>
                  <a:pt x="25907" y="153036"/>
                </a:cubicBezTo>
                <a:lnTo>
                  <a:pt x="25907" y="247524"/>
                </a:lnTo>
                <a:lnTo>
                  <a:pt x="25907" y="248921"/>
                </a:lnTo>
                <a:cubicBezTo>
                  <a:pt x="26923" y="255778"/>
                  <a:pt x="35051" y="259589"/>
                  <a:pt x="41148" y="255398"/>
                </a:cubicBezTo>
                <a:lnTo>
                  <a:pt x="90423" y="220853"/>
                </a:lnTo>
                <a:lnTo>
                  <a:pt x="139826" y="255398"/>
                </a:lnTo>
                <a:lnTo>
                  <a:pt x="140970" y="256159"/>
                </a:lnTo>
                <a:cubicBezTo>
                  <a:pt x="147320" y="259334"/>
                  <a:pt x="155067" y="254890"/>
                  <a:pt x="155067" y="247524"/>
                </a:cubicBezTo>
                <a:lnTo>
                  <a:pt x="155067" y="153036"/>
                </a:lnTo>
                <a:cubicBezTo>
                  <a:pt x="171069" y="136780"/>
                  <a:pt x="180975" y="114555"/>
                  <a:pt x="180975" y="90043"/>
                </a:cubicBezTo>
                <a:close/>
                <a:moveTo>
                  <a:pt x="-680593" y="2466975"/>
                </a:moveTo>
                <a:moveTo>
                  <a:pt x="135763" y="168021"/>
                </a:moveTo>
                <a:lnTo>
                  <a:pt x="135763" y="228981"/>
                </a:lnTo>
                <a:lnTo>
                  <a:pt x="96011" y="201168"/>
                </a:lnTo>
                <a:lnTo>
                  <a:pt x="94742" y="200406"/>
                </a:lnTo>
                <a:cubicBezTo>
                  <a:pt x="91567" y="198883"/>
                  <a:pt x="87883" y="199136"/>
                  <a:pt x="84835" y="201168"/>
                </a:cubicBezTo>
                <a:lnTo>
                  <a:pt x="45211" y="228981"/>
                </a:lnTo>
                <a:lnTo>
                  <a:pt x="45211" y="168021"/>
                </a:lnTo>
                <a:cubicBezTo>
                  <a:pt x="58547" y="175642"/>
                  <a:pt x="74041" y="179959"/>
                  <a:pt x="90551" y="179959"/>
                </a:cubicBezTo>
                <a:cubicBezTo>
                  <a:pt x="106933" y="179959"/>
                  <a:pt x="122427" y="175642"/>
                  <a:pt x="135763" y="168021"/>
                </a:cubicBezTo>
                <a:close/>
                <a:moveTo>
                  <a:pt x="-758571" y="2466975"/>
                </a:moveTo>
                <a:moveTo>
                  <a:pt x="19430" y="90043"/>
                </a:moveTo>
                <a:cubicBezTo>
                  <a:pt x="19430" y="50927"/>
                  <a:pt x="51180" y="19305"/>
                  <a:pt x="90551" y="19305"/>
                </a:cubicBezTo>
                <a:cubicBezTo>
                  <a:pt x="129794" y="19305"/>
                  <a:pt x="161544" y="50927"/>
                  <a:pt x="161544" y="90043"/>
                </a:cubicBezTo>
                <a:cubicBezTo>
                  <a:pt x="161544" y="129033"/>
                  <a:pt x="129794" y="160783"/>
                  <a:pt x="90551" y="160783"/>
                </a:cubicBezTo>
                <a:cubicBezTo>
                  <a:pt x="51180" y="160783"/>
                  <a:pt x="19430" y="129033"/>
                  <a:pt x="19430" y="90043"/>
                </a:cubicBezTo>
                <a:close/>
                <a:moveTo>
                  <a:pt x="-680593" y="2466975"/>
                </a:moveTo>
              </a:path>
            </a:pathLst>
          </a:custGeom>
          <a:solidFill>
            <a:srgbClr val="225B61">
              <a:alpha val="100000"/>
            </a:srgb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41" name="Freeform 3831">
            <a:extLst>
              <a:ext uri="{FF2B5EF4-FFF2-40B4-BE49-F238E27FC236}">
                <a16:creationId xmlns:a16="http://schemas.microsoft.com/office/drawing/2014/main" id="{BD45683E-4EA9-05D8-6647-77EEA763C61D}"/>
              </a:ext>
            </a:extLst>
          </p:cNvPr>
          <p:cNvSpPr/>
          <p:nvPr/>
        </p:nvSpPr>
        <p:spPr>
          <a:xfrm>
            <a:off x="3057525" y="4496613"/>
            <a:ext cx="180975" cy="180975"/>
          </a:xfrm>
          <a:custGeom>
            <a:avLst/>
            <a:gdLst/>
            <a:ahLst/>
            <a:cxnLst/>
            <a:rect l="0" t="0" r="0" b="0"/>
            <a:pathLst>
              <a:path w="180975" h="180975">
                <a:moveTo>
                  <a:pt x="80898" y="381"/>
                </a:moveTo>
                <a:lnTo>
                  <a:pt x="81026" y="508"/>
                </a:lnTo>
                <a:cubicBezTo>
                  <a:pt x="84073" y="127"/>
                  <a:pt x="87248" y="0"/>
                  <a:pt x="90551" y="0"/>
                </a:cubicBezTo>
                <a:cubicBezTo>
                  <a:pt x="140461" y="0"/>
                  <a:pt x="180975" y="40514"/>
                  <a:pt x="180975" y="90424"/>
                </a:cubicBezTo>
                <a:cubicBezTo>
                  <a:pt x="180975" y="140462"/>
                  <a:pt x="140461" y="180975"/>
                  <a:pt x="90551" y="180975"/>
                </a:cubicBezTo>
                <a:cubicBezTo>
                  <a:pt x="61467" y="180975"/>
                  <a:pt x="35560" y="167259"/>
                  <a:pt x="19050" y="146050"/>
                </a:cubicBezTo>
                <a:lnTo>
                  <a:pt x="19050" y="146050"/>
                </a:lnTo>
                <a:cubicBezTo>
                  <a:pt x="7111" y="130683"/>
                  <a:pt x="0" y="111380"/>
                  <a:pt x="0" y="90424"/>
                </a:cubicBezTo>
                <a:cubicBezTo>
                  <a:pt x="0" y="43815"/>
                  <a:pt x="35432" y="5334"/>
                  <a:pt x="80772" y="508"/>
                </a:cubicBezTo>
                <a:lnTo>
                  <a:pt x="80898" y="381"/>
                </a:lnTo>
                <a:close/>
                <a:moveTo>
                  <a:pt x="-1010031" y="2047875"/>
                </a:moveTo>
                <a:moveTo>
                  <a:pt x="90551" y="13590"/>
                </a:moveTo>
                <a:cubicBezTo>
                  <a:pt x="90042" y="13590"/>
                  <a:pt x="89535" y="13590"/>
                  <a:pt x="89026" y="13590"/>
                </a:cubicBezTo>
                <a:cubicBezTo>
                  <a:pt x="90170" y="15749"/>
                  <a:pt x="91313" y="18415"/>
                  <a:pt x="92455" y="21336"/>
                </a:cubicBezTo>
                <a:cubicBezTo>
                  <a:pt x="95504" y="29592"/>
                  <a:pt x="98425" y="41911"/>
                  <a:pt x="93345" y="52833"/>
                </a:cubicBezTo>
                <a:cubicBezTo>
                  <a:pt x="88645" y="62865"/>
                  <a:pt x="80391" y="65533"/>
                  <a:pt x="74422" y="67056"/>
                </a:cubicBezTo>
                <a:lnTo>
                  <a:pt x="73660" y="67311"/>
                </a:lnTo>
                <a:cubicBezTo>
                  <a:pt x="67691" y="68834"/>
                  <a:pt x="65404" y="69343"/>
                  <a:pt x="63754" y="71883"/>
                </a:cubicBezTo>
                <a:cubicBezTo>
                  <a:pt x="62229" y="74168"/>
                  <a:pt x="62483" y="77217"/>
                  <a:pt x="64261" y="83186"/>
                </a:cubicBezTo>
                <a:cubicBezTo>
                  <a:pt x="64389" y="83693"/>
                  <a:pt x="64642" y="84074"/>
                  <a:pt x="64770" y="84583"/>
                </a:cubicBezTo>
                <a:cubicBezTo>
                  <a:pt x="65532" y="86868"/>
                  <a:pt x="66294" y="89662"/>
                  <a:pt x="66801" y="92330"/>
                </a:cubicBezTo>
                <a:cubicBezTo>
                  <a:pt x="67436" y="95631"/>
                  <a:pt x="67564" y="99823"/>
                  <a:pt x="65404" y="103886"/>
                </a:cubicBezTo>
                <a:cubicBezTo>
                  <a:pt x="63373" y="107950"/>
                  <a:pt x="60579" y="110618"/>
                  <a:pt x="57276" y="112396"/>
                </a:cubicBezTo>
                <a:cubicBezTo>
                  <a:pt x="54229" y="114174"/>
                  <a:pt x="51054" y="114808"/>
                  <a:pt x="48641" y="115190"/>
                </a:cubicBezTo>
                <a:lnTo>
                  <a:pt x="47751" y="115317"/>
                </a:lnTo>
                <a:cubicBezTo>
                  <a:pt x="43179" y="116205"/>
                  <a:pt x="40894" y="116586"/>
                  <a:pt x="38735" y="118873"/>
                </a:cubicBezTo>
                <a:cubicBezTo>
                  <a:pt x="37083" y="120650"/>
                  <a:pt x="35941" y="123825"/>
                  <a:pt x="35305" y="128652"/>
                </a:cubicBezTo>
                <a:cubicBezTo>
                  <a:pt x="35051" y="130556"/>
                  <a:pt x="34925" y="132461"/>
                  <a:pt x="34798" y="134493"/>
                </a:cubicBezTo>
                <a:lnTo>
                  <a:pt x="34670" y="135509"/>
                </a:lnTo>
                <a:cubicBezTo>
                  <a:pt x="34417" y="137668"/>
                  <a:pt x="34289" y="140208"/>
                  <a:pt x="33782" y="142368"/>
                </a:cubicBezTo>
                <a:lnTo>
                  <a:pt x="33782" y="142368"/>
                </a:lnTo>
                <a:cubicBezTo>
                  <a:pt x="47879" y="157734"/>
                  <a:pt x="68072" y="167386"/>
                  <a:pt x="90551" y="167386"/>
                </a:cubicBezTo>
                <a:cubicBezTo>
                  <a:pt x="104775" y="167386"/>
                  <a:pt x="118110" y="163577"/>
                  <a:pt x="129539" y="156718"/>
                </a:cubicBezTo>
                <a:cubicBezTo>
                  <a:pt x="128651" y="155830"/>
                  <a:pt x="127761" y="154814"/>
                  <a:pt x="126745" y="153543"/>
                </a:cubicBezTo>
                <a:cubicBezTo>
                  <a:pt x="123698" y="149733"/>
                  <a:pt x="119633" y="143002"/>
                  <a:pt x="121030" y="135128"/>
                </a:cubicBezTo>
                <a:cubicBezTo>
                  <a:pt x="121792" y="131446"/>
                  <a:pt x="123698" y="128271"/>
                  <a:pt x="125729" y="125858"/>
                </a:cubicBezTo>
                <a:cubicBezTo>
                  <a:pt x="127761" y="123318"/>
                  <a:pt x="130175" y="121031"/>
                  <a:pt x="132207" y="119127"/>
                </a:cubicBezTo>
                <a:cubicBezTo>
                  <a:pt x="132714" y="118618"/>
                  <a:pt x="133223" y="118237"/>
                  <a:pt x="133730" y="117730"/>
                </a:cubicBezTo>
                <a:cubicBezTo>
                  <a:pt x="135254" y="116333"/>
                  <a:pt x="136651" y="115062"/>
                  <a:pt x="137795" y="113793"/>
                </a:cubicBezTo>
                <a:cubicBezTo>
                  <a:pt x="139445" y="112142"/>
                  <a:pt x="139700" y="111506"/>
                  <a:pt x="139700" y="111380"/>
                </a:cubicBezTo>
                <a:cubicBezTo>
                  <a:pt x="140335" y="109348"/>
                  <a:pt x="139573" y="107950"/>
                  <a:pt x="138810" y="107315"/>
                </a:cubicBezTo>
                <a:cubicBezTo>
                  <a:pt x="138429" y="106934"/>
                  <a:pt x="137795" y="106808"/>
                  <a:pt x="137032" y="106808"/>
                </a:cubicBezTo>
                <a:cubicBezTo>
                  <a:pt x="136270" y="106808"/>
                  <a:pt x="135127" y="106934"/>
                  <a:pt x="133476" y="108077"/>
                </a:cubicBezTo>
                <a:cubicBezTo>
                  <a:pt x="131572" y="109221"/>
                  <a:pt x="128777" y="109983"/>
                  <a:pt x="125857" y="108840"/>
                </a:cubicBezTo>
                <a:cubicBezTo>
                  <a:pt x="123444" y="107824"/>
                  <a:pt x="122173" y="105918"/>
                  <a:pt x="121411" y="104902"/>
                </a:cubicBezTo>
                <a:cubicBezTo>
                  <a:pt x="120142" y="102743"/>
                  <a:pt x="119379" y="99949"/>
                  <a:pt x="118998" y="97918"/>
                </a:cubicBezTo>
                <a:cubicBezTo>
                  <a:pt x="118617" y="96267"/>
                  <a:pt x="118236" y="94489"/>
                  <a:pt x="117982" y="92837"/>
                </a:cubicBezTo>
                <a:cubicBezTo>
                  <a:pt x="117855" y="92202"/>
                  <a:pt x="117729" y="91568"/>
                  <a:pt x="117601" y="91059"/>
                </a:cubicBezTo>
                <a:cubicBezTo>
                  <a:pt x="117094" y="88774"/>
                  <a:pt x="116713" y="87123"/>
                  <a:pt x="116332" y="86106"/>
                </a:cubicBezTo>
                <a:cubicBezTo>
                  <a:pt x="116332" y="86106"/>
                  <a:pt x="116332" y="85980"/>
                  <a:pt x="116204" y="85852"/>
                </a:cubicBezTo>
                <a:cubicBezTo>
                  <a:pt x="116077" y="85599"/>
                  <a:pt x="115823" y="85218"/>
                  <a:pt x="115570" y="84836"/>
                </a:cubicBezTo>
                <a:cubicBezTo>
                  <a:pt x="115061" y="84074"/>
                  <a:pt x="114426" y="83058"/>
                  <a:pt x="113538" y="82043"/>
                </a:cubicBezTo>
                <a:cubicBezTo>
                  <a:pt x="113283" y="81534"/>
                  <a:pt x="112902" y="81153"/>
                  <a:pt x="112522" y="80646"/>
                </a:cubicBezTo>
                <a:cubicBezTo>
                  <a:pt x="111125" y="78740"/>
                  <a:pt x="109347" y="76455"/>
                  <a:pt x="107823" y="74296"/>
                </a:cubicBezTo>
                <a:cubicBezTo>
                  <a:pt x="106045" y="71502"/>
                  <a:pt x="104139" y="68073"/>
                  <a:pt x="103504" y="64262"/>
                </a:cubicBezTo>
                <a:cubicBezTo>
                  <a:pt x="103123" y="62230"/>
                  <a:pt x="103123" y="59945"/>
                  <a:pt x="104013" y="57658"/>
                </a:cubicBezTo>
                <a:cubicBezTo>
                  <a:pt x="104775" y="55246"/>
                  <a:pt x="106298" y="53214"/>
                  <a:pt x="108330" y="51817"/>
                </a:cubicBezTo>
                <a:cubicBezTo>
                  <a:pt x="112776" y="48515"/>
                  <a:pt x="119126" y="41149"/>
                  <a:pt x="124841" y="34036"/>
                </a:cubicBezTo>
                <a:cubicBezTo>
                  <a:pt x="127507" y="30734"/>
                  <a:pt x="129794" y="27686"/>
                  <a:pt x="131572" y="25400"/>
                </a:cubicBezTo>
                <a:cubicBezTo>
                  <a:pt x="119633" y="17908"/>
                  <a:pt x="105536" y="13590"/>
                  <a:pt x="90551" y="13590"/>
                </a:cubicBezTo>
                <a:close/>
                <a:moveTo>
                  <a:pt x="-1023240" y="2047875"/>
                </a:moveTo>
                <a:moveTo>
                  <a:pt x="142367" y="33655"/>
                </a:moveTo>
                <a:cubicBezTo>
                  <a:pt x="140461" y="36068"/>
                  <a:pt x="138176" y="39117"/>
                  <a:pt x="135508" y="42546"/>
                </a:cubicBezTo>
                <a:cubicBezTo>
                  <a:pt x="130048" y="49277"/>
                  <a:pt x="122808" y="57786"/>
                  <a:pt x="116967" y="62358"/>
                </a:cubicBezTo>
                <a:cubicBezTo>
                  <a:pt x="117094" y="63246"/>
                  <a:pt x="117855" y="64643"/>
                  <a:pt x="119252" y="66802"/>
                </a:cubicBezTo>
                <a:cubicBezTo>
                  <a:pt x="120395" y="68580"/>
                  <a:pt x="121792" y="70358"/>
                  <a:pt x="123189" y="72264"/>
                </a:cubicBezTo>
                <a:cubicBezTo>
                  <a:pt x="123570" y="72771"/>
                  <a:pt x="123951" y="73280"/>
                  <a:pt x="124332" y="73787"/>
                </a:cubicBezTo>
                <a:cubicBezTo>
                  <a:pt x="125983" y="75946"/>
                  <a:pt x="128142" y="78740"/>
                  <a:pt x="129032" y="81408"/>
                </a:cubicBezTo>
                <a:cubicBezTo>
                  <a:pt x="129794" y="83567"/>
                  <a:pt x="130429" y="86106"/>
                  <a:pt x="130810" y="88393"/>
                </a:cubicBezTo>
                <a:cubicBezTo>
                  <a:pt x="131064" y="89155"/>
                  <a:pt x="131191" y="89917"/>
                  <a:pt x="131317" y="90552"/>
                </a:cubicBezTo>
                <a:cubicBezTo>
                  <a:pt x="131572" y="91695"/>
                  <a:pt x="131698" y="92837"/>
                  <a:pt x="131952" y="93853"/>
                </a:cubicBezTo>
                <a:cubicBezTo>
                  <a:pt x="137414" y="92330"/>
                  <a:pt x="142875" y="93346"/>
                  <a:pt x="147066" y="96521"/>
                </a:cubicBezTo>
                <a:cubicBezTo>
                  <a:pt x="152654" y="100839"/>
                  <a:pt x="154939" y="108205"/>
                  <a:pt x="152780" y="115317"/>
                </a:cubicBezTo>
                <a:cubicBezTo>
                  <a:pt x="151764" y="118618"/>
                  <a:pt x="149479" y="121286"/>
                  <a:pt x="147701" y="123190"/>
                </a:cubicBezTo>
                <a:cubicBezTo>
                  <a:pt x="146176" y="124842"/>
                  <a:pt x="144272" y="126493"/>
                  <a:pt x="142620" y="128017"/>
                </a:cubicBezTo>
                <a:cubicBezTo>
                  <a:pt x="142239" y="128398"/>
                  <a:pt x="141858" y="128778"/>
                  <a:pt x="141477" y="129033"/>
                </a:cubicBezTo>
                <a:cubicBezTo>
                  <a:pt x="139319" y="131065"/>
                  <a:pt x="137541" y="132715"/>
                  <a:pt x="136270" y="134367"/>
                </a:cubicBezTo>
                <a:cubicBezTo>
                  <a:pt x="135001" y="136018"/>
                  <a:pt x="134492" y="137033"/>
                  <a:pt x="134366" y="137542"/>
                </a:cubicBezTo>
                <a:cubicBezTo>
                  <a:pt x="134111" y="139574"/>
                  <a:pt x="135001" y="142114"/>
                  <a:pt x="137414" y="145161"/>
                </a:cubicBezTo>
                <a:cubicBezTo>
                  <a:pt x="138429" y="146431"/>
                  <a:pt x="139573" y="147574"/>
                  <a:pt x="140461" y="148464"/>
                </a:cubicBezTo>
                <a:cubicBezTo>
                  <a:pt x="140589" y="148464"/>
                  <a:pt x="140716" y="148590"/>
                  <a:pt x="140842" y="148718"/>
                </a:cubicBezTo>
                <a:cubicBezTo>
                  <a:pt x="157098" y="134621"/>
                  <a:pt x="167385" y="113793"/>
                  <a:pt x="167385" y="90424"/>
                </a:cubicBezTo>
                <a:cubicBezTo>
                  <a:pt x="167385" y="67946"/>
                  <a:pt x="157733" y="47752"/>
                  <a:pt x="142367" y="33655"/>
                </a:cubicBezTo>
                <a:close/>
                <a:moveTo>
                  <a:pt x="-1043305" y="2047875"/>
                </a:moveTo>
                <a:moveTo>
                  <a:pt x="13589" y="90424"/>
                </a:moveTo>
                <a:cubicBezTo>
                  <a:pt x="13589" y="103124"/>
                  <a:pt x="16636" y="115062"/>
                  <a:pt x="22098" y="125603"/>
                </a:cubicBezTo>
                <a:cubicBezTo>
                  <a:pt x="22860" y="120524"/>
                  <a:pt x="24383" y="114300"/>
                  <a:pt x="28829" y="109602"/>
                </a:cubicBezTo>
                <a:cubicBezTo>
                  <a:pt x="34289" y="103759"/>
                  <a:pt x="40894" y="102743"/>
                  <a:pt x="45085" y="101981"/>
                </a:cubicBezTo>
                <a:cubicBezTo>
                  <a:pt x="45466" y="101981"/>
                  <a:pt x="45847" y="101855"/>
                  <a:pt x="46227" y="101855"/>
                </a:cubicBezTo>
                <a:cubicBezTo>
                  <a:pt x="48514" y="101474"/>
                  <a:pt x="49783" y="101093"/>
                  <a:pt x="50800" y="100584"/>
                </a:cubicBezTo>
                <a:cubicBezTo>
                  <a:pt x="51561" y="100077"/>
                  <a:pt x="52451" y="99315"/>
                  <a:pt x="53467" y="97664"/>
                </a:cubicBezTo>
                <a:cubicBezTo>
                  <a:pt x="53594" y="97409"/>
                  <a:pt x="53848" y="96648"/>
                  <a:pt x="53467" y="94743"/>
                </a:cubicBezTo>
                <a:cubicBezTo>
                  <a:pt x="53213" y="92965"/>
                  <a:pt x="52577" y="91186"/>
                  <a:pt x="51942" y="88900"/>
                </a:cubicBezTo>
                <a:cubicBezTo>
                  <a:pt x="51689" y="88393"/>
                  <a:pt x="51561" y="87758"/>
                  <a:pt x="51307" y="87249"/>
                </a:cubicBezTo>
                <a:cubicBezTo>
                  <a:pt x="49657" y="81789"/>
                  <a:pt x="46989" y="72645"/>
                  <a:pt x="52451" y="64390"/>
                </a:cubicBezTo>
                <a:cubicBezTo>
                  <a:pt x="57150" y="57277"/>
                  <a:pt x="64770" y="55499"/>
                  <a:pt x="69595" y="54230"/>
                </a:cubicBezTo>
                <a:cubicBezTo>
                  <a:pt x="70104" y="54102"/>
                  <a:pt x="70611" y="53975"/>
                  <a:pt x="70992" y="53975"/>
                </a:cubicBezTo>
                <a:cubicBezTo>
                  <a:pt x="76073" y="52578"/>
                  <a:pt x="78994" y="51436"/>
                  <a:pt x="81026" y="47118"/>
                </a:cubicBezTo>
                <a:cubicBezTo>
                  <a:pt x="83692" y="41402"/>
                  <a:pt x="82550" y="33655"/>
                  <a:pt x="79755" y="26036"/>
                </a:cubicBezTo>
                <a:cubicBezTo>
                  <a:pt x="78358" y="22480"/>
                  <a:pt x="76835" y="19305"/>
                  <a:pt x="75564" y="17018"/>
                </a:cubicBezTo>
                <a:cubicBezTo>
                  <a:pt x="75183" y="16383"/>
                  <a:pt x="74802" y="15749"/>
                  <a:pt x="74548" y="15240"/>
                </a:cubicBezTo>
                <a:cubicBezTo>
                  <a:pt x="39751" y="22606"/>
                  <a:pt x="13589" y="53468"/>
                  <a:pt x="13589" y="90424"/>
                </a:cubicBezTo>
                <a:close/>
                <a:moveTo>
                  <a:pt x="-1100074" y="2047875"/>
                </a:moveTo>
              </a:path>
            </a:pathLst>
          </a:custGeom>
          <a:solidFill>
            <a:srgbClr val="225B61">
              <a:alpha val="100000"/>
            </a:srgb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42" name="Freeform 3832">
            <a:extLst>
              <a:ext uri="{FF2B5EF4-FFF2-40B4-BE49-F238E27FC236}">
                <a16:creationId xmlns:a16="http://schemas.microsoft.com/office/drawing/2014/main" id="{91FE44AC-92D3-83A4-1A28-FA73D93CFA81}"/>
              </a:ext>
            </a:extLst>
          </p:cNvPr>
          <p:cNvSpPr/>
          <p:nvPr/>
        </p:nvSpPr>
        <p:spPr>
          <a:xfrm>
            <a:off x="3057525" y="4829988"/>
            <a:ext cx="181736" cy="209550"/>
          </a:xfrm>
          <a:custGeom>
            <a:avLst/>
            <a:gdLst/>
            <a:ahLst/>
            <a:cxnLst/>
            <a:rect l="0" t="0" r="0" b="0"/>
            <a:pathLst>
              <a:path w="181736" h="209550">
                <a:moveTo>
                  <a:pt x="160782" y="21971"/>
                </a:moveTo>
                <a:cubicBezTo>
                  <a:pt x="160020" y="9652"/>
                  <a:pt x="150241" y="0"/>
                  <a:pt x="138302" y="0"/>
                </a:cubicBezTo>
                <a:lnTo>
                  <a:pt x="22605" y="0"/>
                </a:lnTo>
                <a:lnTo>
                  <a:pt x="21082" y="0"/>
                </a:lnTo>
                <a:cubicBezTo>
                  <a:pt x="9270" y="890"/>
                  <a:pt x="0" y="11049"/>
                  <a:pt x="0" y="23623"/>
                </a:cubicBezTo>
                <a:lnTo>
                  <a:pt x="0" y="185928"/>
                </a:lnTo>
                <a:lnTo>
                  <a:pt x="0" y="187579"/>
                </a:lnTo>
                <a:cubicBezTo>
                  <a:pt x="889" y="199898"/>
                  <a:pt x="10667" y="209550"/>
                  <a:pt x="22605" y="209550"/>
                </a:cubicBezTo>
                <a:lnTo>
                  <a:pt x="98679" y="209550"/>
                </a:lnTo>
                <a:lnTo>
                  <a:pt x="83692" y="193803"/>
                </a:lnTo>
                <a:lnTo>
                  <a:pt x="22605" y="193803"/>
                </a:lnTo>
                <a:lnTo>
                  <a:pt x="21589" y="193803"/>
                </a:lnTo>
                <a:cubicBezTo>
                  <a:pt x="17907" y="193295"/>
                  <a:pt x="15113" y="189992"/>
                  <a:pt x="15113" y="185928"/>
                </a:cubicBezTo>
                <a:lnTo>
                  <a:pt x="15113" y="23623"/>
                </a:lnTo>
                <a:lnTo>
                  <a:pt x="15113" y="22480"/>
                </a:lnTo>
                <a:cubicBezTo>
                  <a:pt x="15620" y="18670"/>
                  <a:pt x="18795" y="15749"/>
                  <a:pt x="22605" y="15749"/>
                </a:cubicBezTo>
                <a:lnTo>
                  <a:pt x="138302" y="15749"/>
                </a:lnTo>
                <a:lnTo>
                  <a:pt x="139319" y="15749"/>
                </a:lnTo>
                <a:cubicBezTo>
                  <a:pt x="143001" y="16256"/>
                  <a:pt x="145795" y="19558"/>
                  <a:pt x="145795" y="23623"/>
                </a:cubicBezTo>
                <a:lnTo>
                  <a:pt x="145795" y="144781"/>
                </a:lnTo>
                <a:lnTo>
                  <a:pt x="157479" y="132589"/>
                </a:lnTo>
                <a:cubicBezTo>
                  <a:pt x="158495" y="131573"/>
                  <a:pt x="159639" y="130556"/>
                  <a:pt x="160908" y="129667"/>
                </a:cubicBezTo>
                <a:lnTo>
                  <a:pt x="160908" y="23623"/>
                </a:lnTo>
                <a:lnTo>
                  <a:pt x="160782" y="21971"/>
                </a:lnTo>
                <a:close/>
                <a:moveTo>
                  <a:pt x="-1364996" y="1714500"/>
                </a:moveTo>
                <a:moveTo>
                  <a:pt x="123570" y="209550"/>
                </a:moveTo>
                <a:cubicBezTo>
                  <a:pt x="123444" y="209550"/>
                  <a:pt x="123317" y="209550"/>
                  <a:pt x="123189" y="209550"/>
                </a:cubicBezTo>
                <a:cubicBezTo>
                  <a:pt x="123063" y="209550"/>
                  <a:pt x="122935" y="209550"/>
                  <a:pt x="122808" y="209550"/>
                </a:cubicBezTo>
                <a:cubicBezTo>
                  <a:pt x="120904" y="209423"/>
                  <a:pt x="119126" y="208662"/>
                  <a:pt x="117855" y="207264"/>
                </a:cubicBezTo>
                <a:lnTo>
                  <a:pt x="92710" y="180975"/>
                </a:lnTo>
                <a:cubicBezTo>
                  <a:pt x="89789" y="177928"/>
                  <a:pt x="89789" y="172975"/>
                  <a:pt x="92710" y="169926"/>
                </a:cubicBezTo>
                <a:cubicBezTo>
                  <a:pt x="95630" y="166878"/>
                  <a:pt x="100457" y="166878"/>
                  <a:pt x="103377" y="169926"/>
                </a:cubicBezTo>
                <a:lnTo>
                  <a:pt x="123189" y="190628"/>
                </a:lnTo>
                <a:lnTo>
                  <a:pt x="168148" y="143764"/>
                </a:lnTo>
                <a:cubicBezTo>
                  <a:pt x="171069" y="140717"/>
                  <a:pt x="175767" y="140717"/>
                  <a:pt x="178816" y="143764"/>
                </a:cubicBezTo>
                <a:cubicBezTo>
                  <a:pt x="181736" y="146812"/>
                  <a:pt x="181736" y="151765"/>
                  <a:pt x="178816" y="154814"/>
                </a:cubicBezTo>
                <a:lnTo>
                  <a:pt x="128523" y="207264"/>
                </a:lnTo>
                <a:cubicBezTo>
                  <a:pt x="127126" y="208662"/>
                  <a:pt x="125348" y="209423"/>
                  <a:pt x="123570" y="209550"/>
                </a:cubicBezTo>
                <a:close/>
                <a:moveTo>
                  <a:pt x="-1552575" y="1714500"/>
                </a:moveTo>
                <a:moveTo>
                  <a:pt x="98932" y="151892"/>
                </a:moveTo>
                <a:cubicBezTo>
                  <a:pt x="98298" y="151892"/>
                  <a:pt x="97663" y="151892"/>
                  <a:pt x="97154" y="151892"/>
                </a:cubicBezTo>
                <a:lnTo>
                  <a:pt x="72898" y="151892"/>
                </a:lnTo>
                <a:cubicBezTo>
                  <a:pt x="68707" y="151892"/>
                  <a:pt x="65277" y="148464"/>
                  <a:pt x="65277" y="144018"/>
                </a:cubicBezTo>
                <a:cubicBezTo>
                  <a:pt x="65277" y="139700"/>
                  <a:pt x="68707" y="136145"/>
                  <a:pt x="72898" y="136145"/>
                </a:cubicBezTo>
                <a:lnTo>
                  <a:pt x="123189" y="136145"/>
                </a:lnTo>
                <a:cubicBezTo>
                  <a:pt x="127380" y="136145"/>
                  <a:pt x="130682" y="139700"/>
                  <a:pt x="130682" y="144018"/>
                </a:cubicBezTo>
                <a:cubicBezTo>
                  <a:pt x="130682" y="148464"/>
                  <a:pt x="127380" y="151892"/>
                  <a:pt x="123189" y="151892"/>
                </a:cubicBezTo>
                <a:lnTo>
                  <a:pt x="98932" y="151892"/>
                </a:lnTo>
                <a:close/>
                <a:moveTo>
                  <a:pt x="-1494917" y="1714500"/>
                </a:moveTo>
                <a:moveTo>
                  <a:pt x="50292" y="60199"/>
                </a:moveTo>
                <a:cubicBezTo>
                  <a:pt x="50292" y="66040"/>
                  <a:pt x="45720" y="70740"/>
                  <a:pt x="40258" y="70740"/>
                </a:cubicBezTo>
                <a:cubicBezTo>
                  <a:pt x="34670" y="70740"/>
                  <a:pt x="30226" y="66040"/>
                  <a:pt x="30226" y="60199"/>
                </a:cubicBezTo>
                <a:cubicBezTo>
                  <a:pt x="30226" y="54483"/>
                  <a:pt x="34670" y="49784"/>
                  <a:pt x="40258" y="49784"/>
                </a:cubicBezTo>
                <a:cubicBezTo>
                  <a:pt x="45720" y="49784"/>
                  <a:pt x="50292" y="54483"/>
                  <a:pt x="50292" y="60199"/>
                </a:cubicBezTo>
                <a:close/>
                <a:moveTo>
                  <a:pt x="-1403224" y="1714500"/>
                </a:moveTo>
                <a:moveTo>
                  <a:pt x="65277" y="60199"/>
                </a:moveTo>
                <a:cubicBezTo>
                  <a:pt x="65277" y="55880"/>
                  <a:pt x="68707" y="52324"/>
                  <a:pt x="72898" y="52324"/>
                </a:cubicBezTo>
                <a:lnTo>
                  <a:pt x="123189" y="52324"/>
                </a:lnTo>
                <a:cubicBezTo>
                  <a:pt x="127380" y="52324"/>
                  <a:pt x="130682" y="55880"/>
                  <a:pt x="130682" y="60199"/>
                </a:cubicBezTo>
                <a:cubicBezTo>
                  <a:pt x="130682" y="64517"/>
                  <a:pt x="127380" y="68073"/>
                  <a:pt x="123189" y="68073"/>
                </a:cubicBezTo>
                <a:lnTo>
                  <a:pt x="72898" y="68073"/>
                </a:lnTo>
                <a:cubicBezTo>
                  <a:pt x="68707" y="68073"/>
                  <a:pt x="65277" y="64517"/>
                  <a:pt x="65277" y="60199"/>
                </a:cubicBezTo>
                <a:close/>
                <a:moveTo>
                  <a:pt x="-1403224" y="1714500"/>
                </a:moveTo>
                <a:moveTo>
                  <a:pt x="72898" y="94234"/>
                </a:moveTo>
                <a:cubicBezTo>
                  <a:pt x="68707" y="94234"/>
                  <a:pt x="65277" y="97790"/>
                  <a:pt x="65277" y="102109"/>
                </a:cubicBezTo>
                <a:cubicBezTo>
                  <a:pt x="65277" y="106553"/>
                  <a:pt x="68707" y="109983"/>
                  <a:pt x="72898" y="109983"/>
                </a:cubicBezTo>
                <a:lnTo>
                  <a:pt x="123189" y="109983"/>
                </a:lnTo>
                <a:cubicBezTo>
                  <a:pt x="127380" y="109983"/>
                  <a:pt x="130682" y="106553"/>
                  <a:pt x="130682" y="102109"/>
                </a:cubicBezTo>
                <a:cubicBezTo>
                  <a:pt x="130682" y="97790"/>
                  <a:pt x="127380" y="94234"/>
                  <a:pt x="123189" y="94234"/>
                </a:cubicBezTo>
                <a:lnTo>
                  <a:pt x="72898" y="94234"/>
                </a:lnTo>
                <a:close/>
                <a:moveTo>
                  <a:pt x="-1437259" y="1714500"/>
                </a:moveTo>
                <a:moveTo>
                  <a:pt x="40258" y="112650"/>
                </a:moveTo>
                <a:cubicBezTo>
                  <a:pt x="45720" y="112650"/>
                  <a:pt x="50292" y="107950"/>
                  <a:pt x="50292" y="102109"/>
                </a:cubicBezTo>
                <a:cubicBezTo>
                  <a:pt x="50292" y="96393"/>
                  <a:pt x="45720" y="91695"/>
                  <a:pt x="40258" y="91695"/>
                </a:cubicBezTo>
                <a:cubicBezTo>
                  <a:pt x="34670" y="91695"/>
                  <a:pt x="30226" y="96393"/>
                  <a:pt x="30226" y="102109"/>
                </a:cubicBezTo>
                <a:cubicBezTo>
                  <a:pt x="30226" y="107950"/>
                  <a:pt x="34670" y="112650"/>
                  <a:pt x="40258" y="112650"/>
                </a:cubicBezTo>
                <a:close/>
                <a:moveTo>
                  <a:pt x="-1455675" y="1714500"/>
                </a:moveTo>
                <a:moveTo>
                  <a:pt x="50292" y="144018"/>
                </a:moveTo>
                <a:cubicBezTo>
                  <a:pt x="50292" y="149861"/>
                  <a:pt x="45720" y="154559"/>
                  <a:pt x="40258" y="154559"/>
                </a:cubicBezTo>
                <a:cubicBezTo>
                  <a:pt x="34670" y="154559"/>
                  <a:pt x="30226" y="149861"/>
                  <a:pt x="30226" y="144018"/>
                </a:cubicBezTo>
                <a:cubicBezTo>
                  <a:pt x="30226" y="138303"/>
                  <a:pt x="34670" y="133604"/>
                  <a:pt x="40258" y="133604"/>
                </a:cubicBezTo>
                <a:cubicBezTo>
                  <a:pt x="45720" y="133604"/>
                  <a:pt x="50292" y="138303"/>
                  <a:pt x="50292" y="144018"/>
                </a:cubicBezTo>
                <a:close/>
                <a:moveTo>
                  <a:pt x="-1487043" y="1714500"/>
                </a:moveTo>
              </a:path>
            </a:pathLst>
          </a:custGeom>
          <a:solidFill>
            <a:srgbClr val="225B61">
              <a:alpha val="100000"/>
            </a:srgb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pic>
        <p:nvPicPr>
          <p:cNvPr id="43" name="Picture 3833">
            <a:extLst>
              <a:ext uri="{FF2B5EF4-FFF2-40B4-BE49-F238E27FC236}">
                <a16:creationId xmlns:a16="http://schemas.microsoft.com/office/drawing/2014/main" id="{4633D272-2C54-B554-6F29-61CC9E7C628C}"/>
              </a:ext>
            </a:extLst>
          </p:cNvPr>
          <p:cNvPicPr>
            <a:picLocks noChangeArrowheads="1"/>
          </p:cNvPicPr>
          <p:nvPr/>
        </p:nvPicPr>
        <p:blipFill>
          <a:blip r:embed="rId16">
            <a:extLst>
              <a:ext uri="{28A0092B-C50C-407E-A947-70E740481C1C}">
                <a14:useLocalDpi xmlns:a14="http://schemas.microsoft.com/office/drawing/2010/main" val="0"/>
              </a:ext>
            </a:extLst>
          </a:blip>
          <a:srcRect/>
          <a:stretch>
            <a:fillRect/>
          </a:stretch>
        </p:blipFill>
        <p:spPr>
          <a:xfrm>
            <a:off x="5185302" y="1966638"/>
            <a:ext cx="164633" cy="164431"/>
          </a:xfrm>
          <a:prstGeom prst="rect">
            <a:avLst/>
          </a:prstGeom>
          <a:noFill/>
        </p:spPr>
      </p:pic>
      <p:sp>
        <p:nvSpPr>
          <p:cNvPr id="44" name="Freeform 3834">
            <a:extLst>
              <a:ext uri="{FF2B5EF4-FFF2-40B4-BE49-F238E27FC236}">
                <a16:creationId xmlns:a16="http://schemas.microsoft.com/office/drawing/2014/main" id="{3A9DB31D-1AF6-BCE5-B989-9BBC9083ADF2}"/>
              </a:ext>
            </a:extLst>
          </p:cNvPr>
          <p:cNvSpPr/>
          <p:nvPr/>
        </p:nvSpPr>
        <p:spPr>
          <a:xfrm>
            <a:off x="5172075" y="2324913"/>
            <a:ext cx="180975" cy="180975"/>
          </a:xfrm>
          <a:custGeom>
            <a:avLst/>
            <a:gdLst/>
            <a:ahLst/>
            <a:cxnLst/>
            <a:rect l="0" t="0" r="0" b="0"/>
            <a:pathLst>
              <a:path w="180975" h="180975">
                <a:moveTo>
                  <a:pt x="90551" y="0"/>
                </a:moveTo>
                <a:cubicBezTo>
                  <a:pt x="140461" y="0"/>
                  <a:pt x="180975" y="40514"/>
                  <a:pt x="180975" y="90424"/>
                </a:cubicBezTo>
                <a:cubicBezTo>
                  <a:pt x="180975" y="140462"/>
                  <a:pt x="140461" y="180975"/>
                  <a:pt x="90551" y="180975"/>
                </a:cubicBezTo>
                <a:cubicBezTo>
                  <a:pt x="40513" y="180975"/>
                  <a:pt x="0" y="140462"/>
                  <a:pt x="0" y="90424"/>
                </a:cubicBezTo>
                <a:cubicBezTo>
                  <a:pt x="0" y="40514"/>
                  <a:pt x="40513" y="0"/>
                  <a:pt x="90551" y="0"/>
                </a:cubicBezTo>
                <a:close/>
                <a:moveTo>
                  <a:pt x="-952500" y="4219575"/>
                </a:moveTo>
                <a:moveTo>
                  <a:pt x="90551" y="13590"/>
                </a:moveTo>
                <a:cubicBezTo>
                  <a:pt x="48005" y="13590"/>
                  <a:pt x="13589" y="48006"/>
                  <a:pt x="13589" y="90424"/>
                </a:cubicBezTo>
                <a:cubicBezTo>
                  <a:pt x="13589" y="132970"/>
                  <a:pt x="48005" y="167386"/>
                  <a:pt x="90551" y="167386"/>
                </a:cubicBezTo>
                <a:cubicBezTo>
                  <a:pt x="132969" y="167386"/>
                  <a:pt x="167385" y="132970"/>
                  <a:pt x="167385" y="90424"/>
                </a:cubicBezTo>
                <a:cubicBezTo>
                  <a:pt x="167385" y="48006"/>
                  <a:pt x="132969" y="13590"/>
                  <a:pt x="90551" y="13590"/>
                </a:cubicBezTo>
                <a:close/>
                <a:moveTo>
                  <a:pt x="-966090" y="4219575"/>
                </a:moveTo>
                <a:moveTo>
                  <a:pt x="79121" y="103505"/>
                </a:moveTo>
                <a:lnTo>
                  <a:pt x="119634" y="63120"/>
                </a:lnTo>
                <a:cubicBezTo>
                  <a:pt x="122301" y="60453"/>
                  <a:pt x="126619" y="60453"/>
                  <a:pt x="129159" y="63120"/>
                </a:cubicBezTo>
                <a:cubicBezTo>
                  <a:pt x="131571" y="65533"/>
                  <a:pt x="131826" y="69216"/>
                  <a:pt x="129921" y="71883"/>
                </a:cubicBezTo>
                <a:lnTo>
                  <a:pt x="129159" y="72645"/>
                </a:lnTo>
                <a:lnTo>
                  <a:pt x="83946" y="117856"/>
                </a:lnTo>
                <a:cubicBezTo>
                  <a:pt x="81534" y="120270"/>
                  <a:pt x="77851" y="120523"/>
                  <a:pt x="75184" y="118618"/>
                </a:cubicBezTo>
                <a:lnTo>
                  <a:pt x="74421" y="117856"/>
                </a:lnTo>
                <a:lnTo>
                  <a:pt x="51815" y="95250"/>
                </a:lnTo>
                <a:cubicBezTo>
                  <a:pt x="49148" y="92584"/>
                  <a:pt x="49148" y="88392"/>
                  <a:pt x="51815" y="85725"/>
                </a:cubicBezTo>
                <a:cubicBezTo>
                  <a:pt x="54228" y="83312"/>
                  <a:pt x="57911" y="83059"/>
                  <a:pt x="60578" y="85091"/>
                </a:cubicBezTo>
                <a:lnTo>
                  <a:pt x="61340" y="85725"/>
                </a:lnTo>
                <a:lnTo>
                  <a:pt x="79121" y="103505"/>
                </a:lnTo>
                <a:lnTo>
                  <a:pt x="119634" y="63120"/>
                </a:lnTo>
                <a:lnTo>
                  <a:pt x="79121" y="103505"/>
                </a:lnTo>
                <a:close/>
                <a:moveTo>
                  <a:pt x="-1056005" y="4219575"/>
                </a:moveTo>
              </a:path>
            </a:pathLst>
          </a:custGeom>
          <a:solidFill>
            <a:srgbClr val="225B61">
              <a:alpha val="100000"/>
            </a:srgb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45" name="Freeform 3835">
            <a:extLst>
              <a:ext uri="{FF2B5EF4-FFF2-40B4-BE49-F238E27FC236}">
                <a16:creationId xmlns:a16="http://schemas.microsoft.com/office/drawing/2014/main" id="{57D27CE5-5B48-5F4A-58AC-E1248DA51AC8}"/>
              </a:ext>
            </a:extLst>
          </p:cNvPr>
          <p:cNvSpPr/>
          <p:nvPr/>
        </p:nvSpPr>
        <p:spPr>
          <a:xfrm>
            <a:off x="5172075" y="2696388"/>
            <a:ext cx="180975" cy="180975"/>
          </a:xfrm>
          <a:custGeom>
            <a:avLst/>
            <a:gdLst/>
            <a:ahLst/>
            <a:cxnLst/>
            <a:rect l="0" t="0" r="0" b="0"/>
            <a:pathLst>
              <a:path w="180975" h="180975">
                <a:moveTo>
                  <a:pt x="38480" y="126747"/>
                </a:moveTo>
                <a:cubicBezTo>
                  <a:pt x="47116" y="126747"/>
                  <a:pt x="54228" y="133731"/>
                  <a:pt x="54228" y="142495"/>
                </a:cubicBezTo>
                <a:lnTo>
                  <a:pt x="54228" y="165100"/>
                </a:lnTo>
                <a:cubicBezTo>
                  <a:pt x="54228" y="173864"/>
                  <a:pt x="47116" y="180975"/>
                  <a:pt x="38480" y="180975"/>
                </a:cubicBezTo>
                <a:lnTo>
                  <a:pt x="15875" y="180975"/>
                </a:lnTo>
                <a:cubicBezTo>
                  <a:pt x="7111" y="180975"/>
                  <a:pt x="0" y="173864"/>
                  <a:pt x="0" y="165100"/>
                </a:cubicBezTo>
                <a:lnTo>
                  <a:pt x="0" y="142495"/>
                </a:lnTo>
                <a:cubicBezTo>
                  <a:pt x="0" y="133731"/>
                  <a:pt x="7111" y="126747"/>
                  <a:pt x="15875" y="126747"/>
                </a:cubicBezTo>
                <a:lnTo>
                  <a:pt x="38480" y="126747"/>
                </a:lnTo>
                <a:close/>
                <a:moveTo>
                  <a:pt x="-1450722" y="3848100"/>
                </a:moveTo>
                <a:moveTo>
                  <a:pt x="38480" y="140335"/>
                </a:moveTo>
                <a:lnTo>
                  <a:pt x="15875" y="140335"/>
                </a:lnTo>
                <a:cubicBezTo>
                  <a:pt x="14604" y="140335"/>
                  <a:pt x="13589" y="141352"/>
                  <a:pt x="13589" y="142495"/>
                </a:cubicBezTo>
                <a:lnTo>
                  <a:pt x="13589" y="165100"/>
                </a:lnTo>
                <a:cubicBezTo>
                  <a:pt x="13589" y="166371"/>
                  <a:pt x="14604" y="167386"/>
                  <a:pt x="15875" y="167386"/>
                </a:cubicBezTo>
                <a:lnTo>
                  <a:pt x="38480" y="167386"/>
                </a:lnTo>
                <a:cubicBezTo>
                  <a:pt x="39623" y="167386"/>
                  <a:pt x="40640" y="166371"/>
                  <a:pt x="40640" y="165100"/>
                </a:cubicBezTo>
                <a:lnTo>
                  <a:pt x="40640" y="142495"/>
                </a:lnTo>
                <a:cubicBezTo>
                  <a:pt x="40640" y="141352"/>
                  <a:pt x="39623" y="140335"/>
                  <a:pt x="38480" y="140335"/>
                </a:cubicBezTo>
                <a:close/>
                <a:moveTo>
                  <a:pt x="-1464310" y="3848100"/>
                </a:moveTo>
                <a:moveTo>
                  <a:pt x="70103" y="144780"/>
                </a:moveTo>
                <a:lnTo>
                  <a:pt x="174244" y="144780"/>
                </a:lnTo>
                <a:cubicBezTo>
                  <a:pt x="177927" y="144780"/>
                  <a:pt x="180975" y="147829"/>
                  <a:pt x="180975" y="151511"/>
                </a:cubicBezTo>
                <a:cubicBezTo>
                  <a:pt x="180975" y="154941"/>
                  <a:pt x="178434" y="157861"/>
                  <a:pt x="175133" y="158242"/>
                </a:cubicBezTo>
                <a:lnTo>
                  <a:pt x="174244" y="158370"/>
                </a:lnTo>
                <a:lnTo>
                  <a:pt x="70103" y="158370"/>
                </a:lnTo>
                <a:cubicBezTo>
                  <a:pt x="66294" y="158370"/>
                  <a:pt x="63372" y="155322"/>
                  <a:pt x="63372" y="151511"/>
                </a:cubicBezTo>
                <a:cubicBezTo>
                  <a:pt x="63372" y="148083"/>
                  <a:pt x="65913" y="145289"/>
                  <a:pt x="69215" y="144780"/>
                </a:cubicBezTo>
                <a:lnTo>
                  <a:pt x="70103" y="144780"/>
                </a:lnTo>
                <a:lnTo>
                  <a:pt x="174244" y="144780"/>
                </a:lnTo>
                <a:lnTo>
                  <a:pt x="70103" y="144780"/>
                </a:lnTo>
                <a:close/>
                <a:moveTo>
                  <a:pt x="-1468755" y="3848100"/>
                </a:moveTo>
                <a:moveTo>
                  <a:pt x="38480" y="63373"/>
                </a:moveTo>
                <a:cubicBezTo>
                  <a:pt x="47116" y="63373"/>
                  <a:pt x="54228" y="70485"/>
                  <a:pt x="54228" y="79248"/>
                </a:cubicBezTo>
                <a:lnTo>
                  <a:pt x="54228" y="101728"/>
                </a:lnTo>
                <a:cubicBezTo>
                  <a:pt x="54228" y="110491"/>
                  <a:pt x="47116" y="117603"/>
                  <a:pt x="38480" y="117603"/>
                </a:cubicBezTo>
                <a:lnTo>
                  <a:pt x="15875" y="117603"/>
                </a:lnTo>
                <a:cubicBezTo>
                  <a:pt x="7111" y="117603"/>
                  <a:pt x="0" y="110491"/>
                  <a:pt x="0" y="101728"/>
                </a:cubicBezTo>
                <a:lnTo>
                  <a:pt x="0" y="79248"/>
                </a:lnTo>
                <a:cubicBezTo>
                  <a:pt x="0" y="70485"/>
                  <a:pt x="7111" y="63373"/>
                  <a:pt x="15875" y="63373"/>
                </a:cubicBezTo>
                <a:lnTo>
                  <a:pt x="38480" y="63373"/>
                </a:lnTo>
                <a:close/>
                <a:moveTo>
                  <a:pt x="-1387348" y="3848100"/>
                </a:moveTo>
                <a:moveTo>
                  <a:pt x="38480" y="76962"/>
                </a:moveTo>
                <a:lnTo>
                  <a:pt x="15875" y="76962"/>
                </a:lnTo>
                <a:cubicBezTo>
                  <a:pt x="14604" y="76962"/>
                  <a:pt x="13589" y="77979"/>
                  <a:pt x="13589" y="79248"/>
                </a:cubicBezTo>
                <a:lnTo>
                  <a:pt x="13589" y="101728"/>
                </a:lnTo>
                <a:cubicBezTo>
                  <a:pt x="13589" y="102997"/>
                  <a:pt x="14604" y="104014"/>
                  <a:pt x="15875" y="104014"/>
                </a:cubicBezTo>
                <a:lnTo>
                  <a:pt x="38480" y="104014"/>
                </a:lnTo>
                <a:cubicBezTo>
                  <a:pt x="39623" y="104014"/>
                  <a:pt x="40640" y="102997"/>
                  <a:pt x="40640" y="101728"/>
                </a:cubicBezTo>
                <a:lnTo>
                  <a:pt x="40640" y="79248"/>
                </a:lnTo>
                <a:cubicBezTo>
                  <a:pt x="40640" y="77979"/>
                  <a:pt x="39623" y="76962"/>
                  <a:pt x="38480" y="76962"/>
                </a:cubicBezTo>
                <a:close/>
                <a:moveTo>
                  <a:pt x="-1400937" y="3848100"/>
                </a:moveTo>
                <a:moveTo>
                  <a:pt x="70103" y="81408"/>
                </a:moveTo>
                <a:lnTo>
                  <a:pt x="174244" y="81408"/>
                </a:lnTo>
                <a:cubicBezTo>
                  <a:pt x="177927" y="81408"/>
                  <a:pt x="180975" y="84455"/>
                  <a:pt x="180975" y="88266"/>
                </a:cubicBezTo>
                <a:cubicBezTo>
                  <a:pt x="180975" y="91695"/>
                  <a:pt x="178434" y="94489"/>
                  <a:pt x="175133" y="94997"/>
                </a:cubicBezTo>
                <a:lnTo>
                  <a:pt x="174244" y="94997"/>
                </a:lnTo>
                <a:lnTo>
                  <a:pt x="70103" y="94997"/>
                </a:lnTo>
                <a:cubicBezTo>
                  <a:pt x="66294" y="94997"/>
                  <a:pt x="63372" y="91948"/>
                  <a:pt x="63372" y="88266"/>
                </a:cubicBezTo>
                <a:cubicBezTo>
                  <a:pt x="63372" y="84836"/>
                  <a:pt x="65913" y="81916"/>
                  <a:pt x="69215" y="81535"/>
                </a:cubicBezTo>
                <a:lnTo>
                  <a:pt x="70103" y="81408"/>
                </a:lnTo>
                <a:lnTo>
                  <a:pt x="174244" y="81408"/>
                </a:lnTo>
                <a:lnTo>
                  <a:pt x="70103" y="81408"/>
                </a:lnTo>
                <a:close/>
                <a:moveTo>
                  <a:pt x="-1405383" y="3848100"/>
                </a:moveTo>
                <a:moveTo>
                  <a:pt x="38480" y="0"/>
                </a:moveTo>
                <a:cubicBezTo>
                  <a:pt x="47116" y="0"/>
                  <a:pt x="54228" y="7112"/>
                  <a:pt x="54228" y="15875"/>
                </a:cubicBezTo>
                <a:lnTo>
                  <a:pt x="54228" y="38481"/>
                </a:lnTo>
                <a:cubicBezTo>
                  <a:pt x="54228" y="47245"/>
                  <a:pt x="47116" y="54229"/>
                  <a:pt x="38480" y="54229"/>
                </a:cubicBezTo>
                <a:lnTo>
                  <a:pt x="15875" y="54229"/>
                </a:lnTo>
                <a:cubicBezTo>
                  <a:pt x="7111" y="54229"/>
                  <a:pt x="0" y="47245"/>
                  <a:pt x="0" y="38481"/>
                </a:cubicBezTo>
                <a:lnTo>
                  <a:pt x="0" y="15875"/>
                </a:lnTo>
                <a:cubicBezTo>
                  <a:pt x="0" y="7112"/>
                  <a:pt x="7111" y="0"/>
                  <a:pt x="15875" y="0"/>
                </a:cubicBezTo>
                <a:lnTo>
                  <a:pt x="38480" y="0"/>
                </a:lnTo>
                <a:close/>
                <a:moveTo>
                  <a:pt x="-1323975" y="3848100"/>
                </a:moveTo>
                <a:moveTo>
                  <a:pt x="38480" y="13590"/>
                </a:moveTo>
                <a:lnTo>
                  <a:pt x="15875" y="13590"/>
                </a:lnTo>
                <a:cubicBezTo>
                  <a:pt x="14604" y="13590"/>
                  <a:pt x="13589" y="14605"/>
                  <a:pt x="13589" y="15875"/>
                </a:cubicBezTo>
                <a:lnTo>
                  <a:pt x="13589" y="38481"/>
                </a:lnTo>
                <a:cubicBezTo>
                  <a:pt x="13589" y="39624"/>
                  <a:pt x="14604" y="40641"/>
                  <a:pt x="15875" y="40641"/>
                </a:cubicBezTo>
                <a:lnTo>
                  <a:pt x="38480" y="40641"/>
                </a:lnTo>
                <a:cubicBezTo>
                  <a:pt x="39623" y="40641"/>
                  <a:pt x="40640" y="39624"/>
                  <a:pt x="40640" y="38481"/>
                </a:cubicBezTo>
                <a:lnTo>
                  <a:pt x="40640" y="15875"/>
                </a:lnTo>
                <a:cubicBezTo>
                  <a:pt x="40640" y="14605"/>
                  <a:pt x="39623" y="13590"/>
                  <a:pt x="38480" y="13590"/>
                </a:cubicBezTo>
                <a:close/>
                <a:moveTo>
                  <a:pt x="-1337565" y="3848100"/>
                </a:moveTo>
                <a:moveTo>
                  <a:pt x="70103" y="18035"/>
                </a:moveTo>
                <a:lnTo>
                  <a:pt x="174244" y="18035"/>
                </a:lnTo>
                <a:cubicBezTo>
                  <a:pt x="177927" y="18035"/>
                  <a:pt x="180975" y="21083"/>
                  <a:pt x="180975" y="24892"/>
                </a:cubicBezTo>
                <a:cubicBezTo>
                  <a:pt x="180975" y="28322"/>
                  <a:pt x="178434" y="31116"/>
                  <a:pt x="175133" y="31623"/>
                </a:cubicBezTo>
                <a:lnTo>
                  <a:pt x="174244" y="31623"/>
                </a:lnTo>
                <a:lnTo>
                  <a:pt x="70103" y="31623"/>
                </a:lnTo>
                <a:cubicBezTo>
                  <a:pt x="66294" y="31623"/>
                  <a:pt x="63372" y="28575"/>
                  <a:pt x="63372" y="24892"/>
                </a:cubicBezTo>
                <a:cubicBezTo>
                  <a:pt x="63372" y="21464"/>
                  <a:pt x="65913" y="18670"/>
                  <a:pt x="69215" y="18161"/>
                </a:cubicBezTo>
                <a:lnTo>
                  <a:pt x="70103" y="18035"/>
                </a:lnTo>
                <a:lnTo>
                  <a:pt x="174244" y="18035"/>
                </a:lnTo>
                <a:lnTo>
                  <a:pt x="70103" y="18035"/>
                </a:lnTo>
                <a:close/>
                <a:moveTo>
                  <a:pt x="-1342010" y="3848100"/>
                </a:moveTo>
              </a:path>
            </a:pathLst>
          </a:custGeom>
          <a:solidFill>
            <a:srgbClr val="225B61">
              <a:alpha val="100000"/>
            </a:srgb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46" name="Freeform 3836">
            <a:extLst>
              <a:ext uri="{FF2B5EF4-FFF2-40B4-BE49-F238E27FC236}">
                <a16:creationId xmlns:a16="http://schemas.microsoft.com/office/drawing/2014/main" id="{CD27C006-C2AC-929C-1C98-D34DC4B35BBA}"/>
              </a:ext>
            </a:extLst>
          </p:cNvPr>
          <p:cNvSpPr/>
          <p:nvPr/>
        </p:nvSpPr>
        <p:spPr>
          <a:xfrm>
            <a:off x="932954" y="2715438"/>
            <a:ext cx="181471" cy="152400"/>
          </a:xfrm>
          <a:custGeom>
            <a:avLst/>
            <a:gdLst/>
            <a:ahLst/>
            <a:cxnLst/>
            <a:rect l="0" t="0" r="0" b="0"/>
            <a:pathLst>
              <a:path w="181471" h="152400">
                <a:moveTo>
                  <a:pt x="167361" y="113920"/>
                </a:moveTo>
                <a:cubicBezTo>
                  <a:pt x="163475" y="113920"/>
                  <a:pt x="160338" y="116967"/>
                  <a:pt x="160338" y="120778"/>
                </a:cubicBezTo>
                <a:lnTo>
                  <a:pt x="160338" y="138811"/>
                </a:lnTo>
                <a:cubicBezTo>
                  <a:pt x="160338" y="142622"/>
                  <a:pt x="163475" y="145670"/>
                  <a:pt x="167361" y="145670"/>
                </a:cubicBezTo>
                <a:lnTo>
                  <a:pt x="167399" y="145670"/>
                </a:lnTo>
                <a:cubicBezTo>
                  <a:pt x="171272" y="145670"/>
                  <a:pt x="174422" y="142622"/>
                  <a:pt x="174422" y="138811"/>
                </a:cubicBezTo>
                <a:lnTo>
                  <a:pt x="174422" y="120778"/>
                </a:lnTo>
                <a:cubicBezTo>
                  <a:pt x="174422" y="116967"/>
                  <a:pt x="171272" y="113920"/>
                  <a:pt x="167399" y="113920"/>
                </a:cubicBezTo>
                <a:close/>
                <a:moveTo>
                  <a:pt x="2782176" y="3829050"/>
                </a:moveTo>
                <a:moveTo>
                  <a:pt x="104369" y="113920"/>
                </a:moveTo>
                <a:cubicBezTo>
                  <a:pt x="100483" y="113920"/>
                  <a:pt x="97346" y="116967"/>
                  <a:pt x="97346" y="120778"/>
                </a:cubicBezTo>
                <a:lnTo>
                  <a:pt x="97346" y="138811"/>
                </a:lnTo>
                <a:cubicBezTo>
                  <a:pt x="97346" y="142622"/>
                  <a:pt x="100483" y="145670"/>
                  <a:pt x="104369" y="145670"/>
                </a:cubicBezTo>
                <a:lnTo>
                  <a:pt x="104407" y="145670"/>
                </a:lnTo>
                <a:cubicBezTo>
                  <a:pt x="108268" y="145670"/>
                  <a:pt x="111430" y="142622"/>
                  <a:pt x="111430" y="138811"/>
                </a:cubicBezTo>
                <a:lnTo>
                  <a:pt x="111430" y="120778"/>
                </a:lnTo>
                <a:cubicBezTo>
                  <a:pt x="111430" y="116967"/>
                  <a:pt x="108268" y="113920"/>
                  <a:pt x="104407" y="113920"/>
                </a:cubicBezTo>
                <a:close/>
                <a:moveTo>
                  <a:pt x="2782176" y="3829050"/>
                </a:moveTo>
                <a:moveTo>
                  <a:pt x="41364" y="113920"/>
                </a:moveTo>
                <a:cubicBezTo>
                  <a:pt x="37478" y="113920"/>
                  <a:pt x="34341" y="116967"/>
                  <a:pt x="34341" y="120778"/>
                </a:cubicBezTo>
                <a:lnTo>
                  <a:pt x="34341" y="138811"/>
                </a:lnTo>
                <a:cubicBezTo>
                  <a:pt x="34341" y="142622"/>
                  <a:pt x="37478" y="145670"/>
                  <a:pt x="41364" y="145670"/>
                </a:cubicBezTo>
                <a:lnTo>
                  <a:pt x="41415" y="145670"/>
                </a:lnTo>
                <a:cubicBezTo>
                  <a:pt x="45276" y="145670"/>
                  <a:pt x="48438" y="142622"/>
                  <a:pt x="48438" y="138811"/>
                </a:cubicBezTo>
                <a:lnTo>
                  <a:pt x="48438" y="120778"/>
                </a:lnTo>
                <a:cubicBezTo>
                  <a:pt x="48438" y="116967"/>
                  <a:pt x="45276" y="113920"/>
                  <a:pt x="41415" y="113920"/>
                </a:cubicBezTo>
                <a:close/>
                <a:moveTo>
                  <a:pt x="2782176" y="3829050"/>
                </a:moveTo>
                <a:moveTo>
                  <a:pt x="167361" y="107189"/>
                </a:moveTo>
                <a:lnTo>
                  <a:pt x="167399" y="107189"/>
                </a:lnTo>
                <a:cubicBezTo>
                  <a:pt x="175171" y="107189"/>
                  <a:pt x="181471" y="113285"/>
                  <a:pt x="181471" y="120778"/>
                </a:cubicBezTo>
                <a:lnTo>
                  <a:pt x="181471" y="138811"/>
                </a:lnTo>
                <a:cubicBezTo>
                  <a:pt x="181471" y="146304"/>
                  <a:pt x="175171" y="152400"/>
                  <a:pt x="167399" y="152400"/>
                </a:cubicBezTo>
                <a:lnTo>
                  <a:pt x="167361" y="152400"/>
                </a:lnTo>
                <a:cubicBezTo>
                  <a:pt x="159588" y="152400"/>
                  <a:pt x="153289" y="146304"/>
                  <a:pt x="153289" y="138811"/>
                </a:cubicBezTo>
                <a:lnTo>
                  <a:pt x="153289" y="120778"/>
                </a:lnTo>
                <a:cubicBezTo>
                  <a:pt x="153289" y="113285"/>
                  <a:pt x="159588" y="107189"/>
                  <a:pt x="167361" y="107189"/>
                </a:cubicBezTo>
                <a:close/>
                <a:moveTo>
                  <a:pt x="2788907" y="3829050"/>
                </a:moveTo>
                <a:moveTo>
                  <a:pt x="104369" y="107189"/>
                </a:moveTo>
                <a:lnTo>
                  <a:pt x="104407" y="107189"/>
                </a:lnTo>
                <a:cubicBezTo>
                  <a:pt x="112179" y="107189"/>
                  <a:pt x="118479" y="113285"/>
                  <a:pt x="118479" y="120778"/>
                </a:cubicBezTo>
                <a:lnTo>
                  <a:pt x="118479" y="138811"/>
                </a:lnTo>
                <a:cubicBezTo>
                  <a:pt x="118479" y="146304"/>
                  <a:pt x="112179" y="152400"/>
                  <a:pt x="104407" y="152400"/>
                </a:cubicBezTo>
                <a:lnTo>
                  <a:pt x="104369" y="152400"/>
                </a:lnTo>
                <a:cubicBezTo>
                  <a:pt x="96596" y="152400"/>
                  <a:pt x="90297" y="146304"/>
                  <a:pt x="90297" y="138811"/>
                </a:cubicBezTo>
                <a:lnTo>
                  <a:pt x="90297" y="120778"/>
                </a:lnTo>
                <a:cubicBezTo>
                  <a:pt x="90297" y="113285"/>
                  <a:pt x="96596" y="107189"/>
                  <a:pt x="104369" y="107189"/>
                </a:cubicBezTo>
                <a:close/>
                <a:moveTo>
                  <a:pt x="2788907" y="3829050"/>
                </a:moveTo>
                <a:moveTo>
                  <a:pt x="41364" y="107189"/>
                </a:moveTo>
                <a:lnTo>
                  <a:pt x="41415" y="107189"/>
                </a:lnTo>
                <a:cubicBezTo>
                  <a:pt x="49187" y="107189"/>
                  <a:pt x="55474" y="113285"/>
                  <a:pt x="55474" y="120778"/>
                </a:cubicBezTo>
                <a:lnTo>
                  <a:pt x="55474" y="138811"/>
                </a:lnTo>
                <a:cubicBezTo>
                  <a:pt x="55474" y="146304"/>
                  <a:pt x="49187" y="152400"/>
                  <a:pt x="41415" y="152400"/>
                </a:cubicBezTo>
                <a:lnTo>
                  <a:pt x="41364" y="152400"/>
                </a:lnTo>
                <a:cubicBezTo>
                  <a:pt x="33604" y="152400"/>
                  <a:pt x="27305" y="146304"/>
                  <a:pt x="27305" y="138811"/>
                </a:cubicBezTo>
                <a:lnTo>
                  <a:pt x="27305" y="120778"/>
                </a:lnTo>
                <a:cubicBezTo>
                  <a:pt x="27305" y="113285"/>
                  <a:pt x="33604" y="107189"/>
                  <a:pt x="41364" y="107189"/>
                </a:cubicBezTo>
                <a:close/>
                <a:moveTo>
                  <a:pt x="2788907" y="3829050"/>
                </a:moveTo>
                <a:moveTo>
                  <a:pt x="141720" y="107189"/>
                </a:moveTo>
                <a:cubicBezTo>
                  <a:pt x="143663" y="107189"/>
                  <a:pt x="145250" y="108712"/>
                  <a:pt x="145250" y="110617"/>
                </a:cubicBezTo>
                <a:lnTo>
                  <a:pt x="145250" y="148972"/>
                </a:lnTo>
                <a:cubicBezTo>
                  <a:pt x="145250" y="150877"/>
                  <a:pt x="143663" y="152400"/>
                  <a:pt x="141720" y="152400"/>
                </a:cubicBezTo>
                <a:cubicBezTo>
                  <a:pt x="139776" y="152400"/>
                  <a:pt x="138202" y="150877"/>
                  <a:pt x="138202" y="148972"/>
                </a:cubicBezTo>
                <a:lnTo>
                  <a:pt x="138202" y="119761"/>
                </a:lnTo>
                <a:cubicBezTo>
                  <a:pt x="136322" y="121540"/>
                  <a:pt x="134125" y="123445"/>
                  <a:pt x="131813" y="124715"/>
                </a:cubicBezTo>
                <a:cubicBezTo>
                  <a:pt x="130175" y="125730"/>
                  <a:pt x="128042" y="125222"/>
                  <a:pt x="127038" y="123572"/>
                </a:cubicBezTo>
                <a:cubicBezTo>
                  <a:pt x="126010" y="122047"/>
                  <a:pt x="126518" y="119889"/>
                  <a:pt x="128181" y="118872"/>
                </a:cubicBezTo>
                <a:cubicBezTo>
                  <a:pt x="130645" y="117475"/>
                  <a:pt x="133287" y="115062"/>
                  <a:pt x="135420" y="112649"/>
                </a:cubicBezTo>
                <a:cubicBezTo>
                  <a:pt x="136474" y="111506"/>
                  <a:pt x="137351" y="110491"/>
                  <a:pt x="137948" y="109729"/>
                </a:cubicBezTo>
                <a:cubicBezTo>
                  <a:pt x="138240" y="109347"/>
                  <a:pt x="138545" y="108966"/>
                  <a:pt x="138824" y="108585"/>
                </a:cubicBezTo>
                <a:cubicBezTo>
                  <a:pt x="138824" y="108585"/>
                  <a:pt x="138862" y="108585"/>
                  <a:pt x="138862" y="108585"/>
                </a:cubicBezTo>
                <a:cubicBezTo>
                  <a:pt x="139522" y="107697"/>
                  <a:pt x="140589" y="107189"/>
                  <a:pt x="141720" y="107189"/>
                </a:cubicBezTo>
                <a:close/>
                <a:moveTo>
                  <a:pt x="2788907" y="3829050"/>
                </a:moveTo>
                <a:moveTo>
                  <a:pt x="78728" y="107189"/>
                </a:moveTo>
                <a:cubicBezTo>
                  <a:pt x="80671" y="107189"/>
                  <a:pt x="82245" y="108712"/>
                  <a:pt x="82245" y="110617"/>
                </a:cubicBezTo>
                <a:lnTo>
                  <a:pt x="82245" y="148972"/>
                </a:lnTo>
                <a:cubicBezTo>
                  <a:pt x="82245" y="150877"/>
                  <a:pt x="80671" y="152400"/>
                  <a:pt x="78728" y="152400"/>
                </a:cubicBezTo>
                <a:cubicBezTo>
                  <a:pt x="76784" y="152400"/>
                  <a:pt x="75210" y="150877"/>
                  <a:pt x="75210" y="148972"/>
                </a:cubicBezTo>
                <a:lnTo>
                  <a:pt x="75210" y="119761"/>
                </a:lnTo>
                <a:cubicBezTo>
                  <a:pt x="73330" y="121540"/>
                  <a:pt x="71133" y="123445"/>
                  <a:pt x="68821" y="124715"/>
                </a:cubicBezTo>
                <a:cubicBezTo>
                  <a:pt x="67183" y="125730"/>
                  <a:pt x="65037" y="125222"/>
                  <a:pt x="64034" y="123572"/>
                </a:cubicBezTo>
                <a:cubicBezTo>
                  <a:pt x="63018" y="122047"/>
                  <a:pt x="63526" y="119889"/>
                  <a:pt x="65189" y="118872"/>
                </a:cubicBezTo>
                <a:cubicBezTo>
                  <a:pt x="67653" y="117475"/>
                  <a:pt x="70295" y="115062"/>
                  <a:pt x="72428" y="112649"/>
                </a:cubicBezTo>
                <a:cubicBezTo>
                  <a:pt x="73470" y="111506"/>
                  <a:pt x="74346" y="110491"/>
                  <a:pt x="74943" y="109729"/>
                </a:cubicBezTo>
                <a:cubicBezTo>
                  <a:pt x="75248" y="109347"/>
                  <a:pt x="75540" y="108966"/>
                  <a:pt x="75819" y="108585"/>
                </a:cubicBezTo>
                <a:cubicBezTo>
                  <a:pt x="75819" y="108585"/>
                  <a:pt x="75870" y="108585"/>
                  <a:pt x="75870" y="108585"/>
                </a:cubicBezTo>
                <a:cubicBezTo>
                  <a:pt x="76530" y="107697"/>
                  <a:pt x="77597" y="107189"/>
                  <a:pt x="78728" y="107189"/>
                </a:cubicBezTo>
                <a:close/>
                <a:moveTo>
                  <a:pt x="2788907" y="3829050"/>
                </a:moveTo>
                <a:moveTo>
                  <a:pt x="15710" y="107189"/>
                </a:moveTo>
                <a:cubicBezTo>
                  <a:pt x="17653" y="107189"/>
                  <a:pt x="19228" y="108712"/>
                  <a:pt x="19228" y="110617"/>
                </a:cubicBezTo>
                <a:lnTo>
                  <a:pt x="19228" y="148972"/>
                </a:lnTo>
                <a:cubicBezTo>
                  <a:pt x="19228" y="150877"/>
                  <a:pt x="17653" y="152400"/>
                  <a:pt x="15710" y="152400"/>
                </a:cubicBezTo>
                <a:cubicBezTo>
                  <a:pt x="13767" y="152400"/>
                  <a:pt x="12192" y="150877"/>
                  <a:pt x="12192" y="148972"/>
                </a:cubicBezTo>
                <a:lnTo>
                  <a:pt x="12192" y="119761"/>
                </a:lnTo>
                <a:cubicBezTo>
                  <a:pt x="10313" y="121540"/>
                  <a:pt x="8115" y="123445"/>
                  <a:pt x="5804" y="124715"/>
                </a:cubicBezTo>
                <a:cubicBezTo>
                  <a:pt x="4166" y="125730"/>
                  <a:pt x="2032" y="125222"/>
                  <a:pt x="1029" y="123572"/>
                </a:cubicBezTo>
                <a:cubicBezTo>
                  <a:pt x="0" y="122047"/>
                  <a:pt x="508" y="119889"/>
                  <a:pt x="2172" y="118872"/>
                </a:cubicBezTo>
                <a:cubicBezTo>
                  <a:pt x="4636" y="117475"/>
                  <a:pt x="7277" y="115062"/>
                  <a:pt x="9411" y="112649"/>
                </a:cubicBezTo>
                <a:cubicBezTo>
                  <a:pt x="10452" y="111506"/>
                  <a:pt x="11329" y="110491"/>
                  <a:pt x="11926" y="109729"/>
                </a:cubicBezTo>
                <a:cubicBezTo>
                  <a:pt x="12230" y="109347"/>
                  <a:pt x="12535" y="108966"/>
                  <a:pt x="12802" y="108585"/>
                </a:cubicBezTo>
                <a:cubicBezTo>
                  <a:pt x="12802" y="108585"/>
                  <a:pt x="12853" y="108585"/>
                  <a:pt x="12853" y="108585"/>
                </a:cubicBezTo>
                <a:cubicBezTo>
                  <a:pt x="13513" y="107697"/>
                  <a:pt x="14580" y="107189"/>
                  <a:pt x="15710" y="107189"/>
                </a:cubicBezTo>
                <a:close/>
                <a:moveTo>
                  <a:pt x="2788907" y="3829050"/>
                </a:moveTo>
                <a:moveTo>
                  <a:pt x="140589" y="60325"/>
                </a:moveTo>
                <a:cubicBezTo>
                  <a:pt x="136728" y="60325"/>
                  <a:pt x="133566" y="63373"/>
                  <a:pt x="133566" y="67184"/>
                </a:cubicBezTo>
                <a:lnTo>
                  <a:pt x="133566" y="85345"/>
                </a:lnTo>
                <a:cubicBezTo>
                  <a:pt x="133566" y="89028"/>
                  <a:pt x="136728" y="92075"/>
                  <a:pt x="140589" y="92075"/>
                </a:cubicBezTo>
                <a:lnTo>
                  <a:pt x="140627" y="92075"/>
                </a:lnTo>
                <a:cubicBezTo>
                  <a:pt x="144513" y="92075"/>
                  <a:pt x="147650" y="89028"/>
                  <a:pt x="147650" y="85345"/>
                </a:cubicBezTo>
                <a:lnTo>
                  <a:pt x="147650" y="67184"/>
                </a:lnTo>
                <a:cubicBezTo>
                  <a:pt x="147650" y="63373"/>
                  <a:pt x="144513" y="60325"/>
                  <a:pt x="140627" y="60325"/>
                </a:cubicBezTo>
                <a:close/>
                <a:moveTo>
                  <a:pt x="2835771" y="3829050"/>
                </a:moveTo>
                <a:moveTo>
                  <a:pt x="77572" y="60325"/>
                </a:moveTo>
                <a:cubicBezTo>
                  <a:pt x="73711" y="60325"/>
                  <a:pt x="70549" y="63373"/>
                  <a:pt x="70549" y="67184"/>
                </a:cubicBezTo>
                <a:lnTo>
                  <a:pt x="70549" y="85345"/>
                </a:lnTo>
                <a:cubicBezTo>
                  <a:pt x="70549" y="89028"/>
                  <a:pt x="73711" y="92075"/>
                  <a:pt x="77572" y="92075"/>
                </a:cubicBezTo>
                <a:lnTo>
                  <a:pt x="77610" y="92075"/>
                </a:lnTo>
                <a:cubicBezTo>
                  <a:pt x="81496" y="92075"/>
                  <a:pt x="84633" y="89028"/>
                  <a:pt x="84633" y="85345"/>
                </a:cubicBezTo>
                <a:lnTo>
                  <a:pt x="84633" y="67184"/>
                </a:lnTo>
                <a:cubicBezTo>
                  <a:pt x="84633" y="63373"/>
                  <a:pt x="81496" y="60325"/>
                  <a:pt x="77610" y="60325"/>
                </a:cubicBezTo>
                <a:close/>
                <a:moveTo>
                  <a:pt x="2835771" y="3829050"/>
                </a:moveTo>
                <a:moveTo>
                  <a:pt x="14580" y="60325"/>
                </a:moveTo>
                <a:cubicBezTo>
                  <a:pt x="10719" y="60325"/>
                  <a:pt x="7557" y="63373"/>
                  <a:pt x="7557" y="67184"/>
                </a:cubicBezTo>
                <a:lnTo>
                  <a:pt x="7557" y="85345"/>
                </a:lnTo>
                <a:cubicBezTo>
                  <a:pt x="7557" y="89028"/>
                  <a:pt x="10719" y="92075"/>
                  <a:pt x="14580" y="92075"/>
                </a:cubicBezTo>
                <a:lnTo>
                  <a:pt x="14618" y="92075"/>
                </a:lnTo>
                <a:cubicBezTo>
                  <a:pt x="18504" y="92075"/>
                  <a:pt x="21641" y="89028"/>
                  <a:pt x="21641" y="85345"/>
                </a:cubicBezTo>
                <a:lnTo>
                  <a:pt x="21641" y="67184"/>
                </a:lnTo>
                <a:cubicBezTo>
                  <a:pt x="21641" y="63373"/>
                  <a:pt x="18504" y="60325"/>
                  <a:pt x="14618" y="60325"/>
                </a:cubicBezTo>
                <a:close/>
                <a:moveTo>
                  <a:pt x="2835771" y="3829050"/>
                </a:moveTo>
                <a:moveTo>
                  <a:pt x="177953" y="53595"/>
                </a:moveTo>
                <a:cubicBezTo>
                  <a:pt x="179896" y="53595"/>
                  <a:pt x="181471" y="55118"/>
                  <a:pt x="181471" y="57023"/>
                </a:cubicBezTo>
                <a:lnTo>
                  <a:pt x="181471" y="95378"/>
                </a:lnTo>
                <a:cubicBezTo>
                  <a:pt x="181471" y="97283"/>
                  <a:pt x="179896" y="98806"/>
                  <a:pt x="177953" y="98806"/>
                </a:cubicBezTo>
                <a:cubicBezTo>
                  <a:pt x="176009" y="98806"/>
                  <a:pt x="174422" y="97283"/>
                  <a:pt x="174422" y="95378"/>
                </a:cubicBezTo>
                <a:lnTo>
                  <a:pt x="174422" y="66167"/>
                </a:lnTo>
                <a:cubicBezTo>
                  <a:pt x="172542" y="67946"/>
                  <a:pt x="170345" y="69850"/>
                  <a:pt x="168047" y="71121"/>
                </a:cubicBezTo>
                <a:cubicBezTo>
                  <a:pt x="166396" y="72136"/>
                  <a:pt x="164262" y="71629"/>
                  <a:pt x="163259" y="69978"/>
                </a:cubicBezTo>
                <a:cubicBezTo>
                  <a:pt x="162230" y="68454"/>
                  <a:pt x="162751" y="66295"/>
                  <a:pt x="164414" y="65405"/>
                </a:cubicBezTo>
                <a:cubicBezTo>
                  <a:pt x="166865" y="64009"/>
                  <a:pt x="169520" y="61468"/>
                  <a:pt x="171653" y="59055"/>
                </a:cubicBezTo>
                <a:cubicBezTo>
                  <a:pt x="172695" y="58040"/>
                  <a:pt x="173571" y="56897"/>
                  <a:pt x="174168" y="56135"/>
                </a:cubicBezTo>
                <a:cubicBezTo>
                  <a:pt x="174473" y="55880"/>
                  <a:pt x="174765" y="55499"/>
                  <a:pt x="175044" y="55118"/>
                </a:cubicBezTo>
                <a:cubicBezTo>
                  <a:pt x="175044" y="55118"/>
                  <a:pt x="175082" y="54991"/>
                  <a:pt x="175082" y="54991"/>
                </a:cubicBezTo>
                <a:cubicBezTo>
                  <a:pt x="175743" y="54103"/>
                  <a:pt x="176822" y="53595"/>
                  <a:pt x="177953" y="53595"/>
                </a:cubicBezTo>
                <a:close/>
                <a:moveTo>
                  <a:pt x="2842501" y="3829050"/>
                </a:moveTo>
                <a:moveTo>
                  <a:pt x="140589" y="53595"/>
                </a:moveTo>
                <a:lnTo>
                  <a:pt x="140627" y="53595"/>
                </a:lnTo>
                <a:cubicBezTo>
                  <a:pt x="148400" y="53595"/>
                  <a:pt x="154699" y="59691"/>
                  <a:pt x="154699" y="67184"/>
                </a:cubicBezTo>
                <a:lnTo>
                  <a:pt x="154699" y="85345"/>
                </a:lnTo>
                <a:cubicBezTo>
                  <a:pt x="154699" y="92710"/>
                  <a:pt x="148400" y="98806"/>
                  <a:pt x="140627" y="98806"/>
                </a:cubicBezTo>
                <a:lnTo>
                  <a:pt x="140589" y="98806"/>
                </a:lnTo>
                <a:cubicBezTo>
                  <a:pt x="132817" y="98806"/>
                  <a:pt x="126518" y="92710"/>
                  <a:pt x="126518" y="85345"/>
                </a:cubicBezTo>
                <a:lnTo>
                  <a:pt x="126518" y="67184"/>
                </a:lnTo>
                <a:cubicBezTo>
                  <a:pt x="126518" y="59691"/>
                  <a:pt x="132817" y="53595"/>
                  <a:pt x="140589" y="53595"/>
                </a:cubicBezTo>
                <a:close/>
                <a:moveTo>
                  <a:pt x="2842501" y="3829050"/>
                </a:moveTo>
                <a:moveTo>
                  <a:pt x="77572" y="53595"/>
                </a:moveTo>
                <a:lnTo>
                  <a:pt x="77610" y="53595"/>
                </a:lnTo>
                <a:cubicBezTo>
                  <a:pt x="85382" y="53595"/>
                  <a:pt x="91682" y="59691"/>
                  <a:pt x="91682" y="67184"/>
                </a:cubicBezTo>
                <a:lnTo>
                  <a:pt x="91682" y="85345"/>
                </a:lnTo>
                <a:cubicBezTo>
                  <a:pt x="91682" y="92710"/>
                  <a:pt x="85382" y="98806"/>
                  <a:pt x="77610" y="98806"/>
                </a:cubicBezTo>
                <a:lnTo>
                  <a:pt x="77572" y="98806"/>
                </a:lnTo>
                <a:cubicBezTo>
                  <a:pt x="69799" y="98806"/>
                  <a:pt x="63500" y="92710"/>
                  <a:pt x="63500" y="85345"/>
                </a:cubicBezTo>
                <a:lnTo>
                  <a:pt x="63500" y="67184"/>
                </a:lnTo>
                <a:cubicBezTo>
                  <a:pt x="63500" y="59691"/>
                  <a:pt x="69799" y="53595"/>
                  <a:pt x="77572" y="53595"/>
                </a:cubicBezTo>
                <a:close/>
                <a:moveTo>
                  <a:pt x="2842501" y="3829050"/>
                </a:moveTo>
                <a:moveTo>
                  <a:pt x="14580" y="53595"/>
                </a:moveTo>
                <a:lnTo>
                  <a:pt x="14618" y="53595"/>
                </a:lnTo>
                <a:cubicBezTo>
                  <a:pt x="22390" y="53595"/>
                  <a:pt x="28690" y="59691"/>
                  <a:pt x="28690" y="67184"/>
                </a:cubicBezTo>
                <a:lnTo>
                  <a:pt x="28690" y="85345"/>
                </a:lnTo>
                <a:cubicBezTo>
                  <a:pt x="28690" y="92710"/>
                  <a:pt x="22390" y="98806"/>
                  <a:pt x="14618" y="98806"/>
                </a:cubicBezTo>
                <a:lnTo>
                  <a:pt x="14580" y="98806"/>
                </a:lnTo>
                <a:cubicBezTo>
                  <a:pt x="6807" y="98806"/>
                  <a:pt x="508" y="92710"/>
                  <a:pt x="508" y="85345"/>
                </a:cubicBezTo>
                <a:lnTo>
                  <a:pt x="508" y="67184"/>
                </a:lnTo>
                <a:cubicBezTo>
                  <a:pt x="508" y="59691"/>
                  <a:pt x="6807" y="53595"/>
                  <a:pt x="14580" y="53595"/>
                </a:cubicBezTo>
                <a:close/>
                <a:moveTo>
                  <a:pt x="2842501" y="3829050"/>
                </a:moveTo>
                <a:moveTo>
                  <a:pt x="114948" y="53595"/>
                </a:moveTo>
                <a:cubicBezTo>
                  <a:pt x="116891" y="53595"/>
                  <a:pt x="118479" y="55118"/>
                  <a:pt x="118479" y="57023"/>
                </a:cubicBezTo>
                <a:lnTo>
                  <a:pt x="118479" y="95378"/>
                </a:lnTo>
                <a:cubicBezTo>
                  <a:pt x="118479" y="97283"/>
                  <a:pt x="116891" y="98806"/>
                  <a:pt x="114948" y="98806"/>
                </a:cubicBezTo>
                <a:cubicBezTo>
                  <a:pt x="113005" y="98806"/>
                  <a:pt x="111430" y="97283"/>
                  <a:pt x="111430" y="95378"/>
                </a:cubicBezTo>
                <a:lnTo>
                  <a:pt x="111430" y="66167"/>
                </a:lnTo>
                <a:cubicBezTo>
                  <a:pt x="109550" y="67946"/>
                  <a:pt x="107353" y="69850"/>
                  <a:pt x="105042" y="71121"/>
                </a:cubicBezTo>
                <a:cubicBezTo>
                  <a:pt x="103404" y="72136"/>
                  <a:pt x="101270" y="71629"/>
                  <a:pt x="100267" y="69978"/>
                </a:cubicBezTo>
                <a:cubicBezTo>
                  <a:pt x="99238" y="68454"/>
                  <a:pt x="99759" y="66295"/>
                  <a:pt x="101422" y="65405"/>
                </a:cubicBezTo>
                <a:cubicBezTo>
                  <a:pt x="103873" y="63881"/>
                  <a:pt x="106515" y="61468"/>
                  <a:pt x="108649" y="59055"/>
                </a:cubicBezTo>
                <a:cubicBezTo>
                  <a:pt x="109703" y="57912"/>
                  <a:pt x="110579" y="56897"/>
                  <a:pt x="111176" y="56135"/>
                </a:cubicBezTo>
                <a:cubicBezTo>
                  <a:pt x="111468" y="55880"/>
                  <a:pt x="111773" y="55372"/>
                  <a:pt x="112052" y="55118"/>
                </a:cubicBezTo>
                <a:cubicBezTo>
                  <a:pt x="112052" y="55118"/>
                  <a:pt x="112090" y="54991"/>
                  <a:pt x="112090" y="54991"/>
                </a:cubicBezTo>
                <a:cubicBezTo>
                  <a:pt x="112751" y="54103"/>
                  <a:pt x="113818" y="53595"/>
                  <a:pt x="114948" y="53595"/>
                </a:cubicBezTo>
                <a:close/>
                <a:moveTo>
                  <a:pt x="2842501" y="3829050"/>
                </a:moveTo>
                <a:moveTo>
                  <a:pt x="51931" y="53595"/>
                </a:moveTo>
                <a:cubicBezTo>
                  <a:pt x="53874" y="53595"/>
                  <a:pt x="55461" y="55118"/>
                  <a:pt x="55461" y="57023"/>
                </a:cubicBezTo>
                <a:lnTo>
                  <a:pt x="55461" y="95378"/>
                </a:lnTo>
                <a:cubicBezTo>
                  <a:pt x="55461" y="97283"/>
                  <a:pt x="53874" y="98806"/>
                  <a:pt x="51931" y="98806"/>
                </a:cubicBezTo>
                <a:cubicBezTo>
                  <a:pt x="49987" y="98806"/>
                  <a:pt x="48413" y="97283"/>
                  <a:pt x="48413" y="95378"/>
                </a:cubicBezTo>
                <a:lnTo>
                  <a:pt x="48413" y="66167"/>
                </a:lnTo>
                <a:cubicBezTo>
                  <a:pt x="46533" y="67946"/>
                  <a:pt x="44336" y="69850"/>
                  <a:pt x="42024" y="71121"/>
                </a:cubicBezTo>
                <a:cubicBezTo>
                  <a:pt x="40386" y="72136"/>
                  <a:pt x="38253" y="71629"/>
                  <a:pt x="37249" y="69978"/>
                </a:cubicBezTo>
                <a:cubicBezTo>
                  <a:pt x="36221" y="68454"/>
                  <a:pt x="36741" y="66295"/>
                  <a:pt x="38405" y="65405"/>
                </a:cubicBezTo>
                <a:cubicBezTo>
                  <a:pt x="40856" y="63881"/>
                  <a:pt x="43498" y="61468"/>
                  <a:pt x="45631" y="59055"/>
                </a:cubicBezTo>
                <a:cubicBezTo>
                  <a:pt x="46685" y="57912"/>
                  <a:pt x="47562" y="56897"/>
                  <a:pt x="48159" y="56135"/>
                </a:cubicBezTo>
                <a:cubicBezTo>
                  <a:pt x="48451" y="55880"/>
                  <a:pt x="48756" y="55372"/>
                  <a:pt x="49035" y="55118"/>
                </a:cubicBezTo>
                <a:cubicBezTo>
                  <a:pt x="49035" y="55118"/>
                  <a:pt x="49073" y="54991"/>
                  <a:pt x="49073" y="54991"/>
                </a:cubicBezTo>
                <a:cubicBezTo>
                  <a:pt x="49733" y="54103"/>
                  <a:pt x="50800" y="53595"/>
                  <a:pt x="51931" y="53595"/>
                </a:cubicBezTo>
                <a:close/>
                <a:moveTo>
                  <a:pt x="2842501" y="3829050"/>
                </a:moveTo>
                <a:moveTo>
                  <a:pt x="41364" y="6859"/>
                </a:moveTo>
                <a:cubicBezTo>
                  <a:pt x="37491" y="6859"/>
                  <a:pt x="34341" y="9906"/>
                  <a:pt x="34341" y="13590"/>
                </a:cubicBezTo>
                <a:lnTo>
                  <a:pt x="34341" y="31750"/>
                </a:lnTo>
                <a:cubicBezTo>
                  <a:pt x="34341" y="35434"/>
                  <a:pt x="37491" y="38481"/>
                  <a:pt x="41364" y="38481"/>
                </a:cubicBezTo>
                <a:lnTo>
                  <a:pt x="41415" y="38481"/>
                </a:lnTo>
                <a:cubicBezTo>
                  <a:pt x="45276" y="38481"/>
                  <a:pt x="48438" y="35434"/>
                  <a:pt x="48438" y="31750"/>
                </a:cubicBezTo>
                <a:lnTo>
                  <a:pt x="48438" y="13590"/>
                </a:lnTo>
                <a:cubicBezTo>
                  <a:pt x="48438" y="9906"/>
                  <a:pt x="45276" y="6859"/>
                  <a:pt x="41415" y="6859"/>
                </a:cubicBezTo>
                <a:close/>
                <a:moveTo>
                  <a:pt x="2889237" y="3829050"/>
                </a:moveTo>
                <a:moveTo>
                  <a:pt x="104369" y="6859"/>
                </a:moveTo>
                <a:cubicBezTo>
                  <a:pt x="100483" y="6859"/>
                  <a:pt x="97346" y="9906"/>
                  <a:pt x="97346" y="13590"/>
                </a:cubicBezTo>
                <a:lnTo>
                  <a:pt x="97346" y="31750"/>
                </a:lnTo>
                <a:cubicBezTo>
                  <a:pt x="97346" y="35434"/>
                  <a:pt x="100483" y="38481"/>
                  <a:pt x="104369" y="38481"/>
                </a:cubicBezTo>
                <a:lnTo>
                  <a:pt x="104407" y="38481"/>
                </a:lnTo>
                <a:cubicBezTo>
                  <a:pt x="108268" y="38481"/>
                  <a:pt x="111430" y="35434"/>
                  <a:pt x="111430" y="31750"/>
                </a:cubicBezTo>
                <a:lnTo>
                  <a:pt x="111430" y="13590"/>
                </a:lnTo>
                <a:cubicBezTo>
                  <a:pt x="111430" y="9906"/>
                  <a:pt x="108268" y="6859"/>
                  <a:pt x="104407" y="6859"/>
                </a:cubicBezTo>
                <a:close/>
                <a:moveTo>
                  <a:pt x="2889237" y="3829050"/>
                </a:moveTo>
                <a:moveTo>
                  <a:pt x="167361" y="6859"/>
                </a:moveTo>
                <a:cubicBezTo>
                  <a:pt x="163475" y="6859"/>
                  <a:pt x="160338" y="9906"/>
                  <a:pt x="160338" y="13590"/>
                </a:cubicBezTo>
                <a:lnTo>
                  <a:pt x="160338" y="31750"/>
                </a:lnTo>
                <a:cubicBezTo>
                  <a:pt x="160338" y="35434"/>
                  <a:pt x="163475" y="38481"/>
                  <a:pt x="167361" y="38481"/>
                </a:cubicBezTo>
                <a:lnTo>
                  <a:pt x="167399" y="38481"/>
                </a:lnTo>
                <a:cubicBezTo>
                  <a:pt x="171272" y="38481"/>
                  <a:pt x="174422" y="35434"/>
                  <a:pt x="174422" y="31750"/>
                </a:cubicBezTo>
                <a:lnTo>
                  <a:pt x="174422" y="13590"/>
                </a:lnTo>
                <a:cubicBezTo>
                  <a:pt x="174422" y="9906"/>
                  <a:pt x="171272" y="6859"/>
                  <a:pt x="167399" y="6859"/>
                </a:cubicBezTo>
                <a:close/>
                <a:moveTo>
                  <a:pt x="2889237" y="3829050"/>
                </a:moveTo>
                <a:moveTo>
                  <a:pt x="78728" y="0"/>
                </a:moveTo>
                <a:cubicBezTo>
                  <a:pt x="80671" y="0"/>
                  <a:pt x="82245" y="1524"/>
                  <a:pt x="82245" y="3429"/>
                </a:cubicBezTo>
                <a:lnTo>
                  <a:pt x="82245" y="41784"/>
                </a:lnTo>
                <a:cubicBezTo>
                  <a:pt x="82245" y="43689"/>
                  <a:pt x="80671" y="45212"/>
                  <a:pt x="78728" y="45212"/>
                </a:cubicBezTo>
                <a:cubicBezTo>
                  <a:pt x="76784" y="45212"/>
                  <a:pt x="75210" y="43689"/>
                  <a:pt x="75210" y="41784"/>
                </a:cubicBezTo>
                <a:lnTo>
                  <a:pt x="75210" y="12573"/>
                </a:lnTo>
                <a:cubicBezTo>
                  <a:pt x="73330" y="14352"/>
                  <a:pt x="71133" y="16256"/>
                  <a:pt x="68821" y="17654"/>
                </a:cubicBezTo>
                <a:cubicBezTo>
                  <a:pt x="67183" y="18542"/>
                  <a:pt x="65050" y="18035"/>
                  <a:pt x="64046" y="16510"/>
                </a:cubicBezTo>
                <a:cubicBezTo>
                  <a:pt x="63018" y="14860"/>
                  <a:pt x="63526" y="12828"/>
                  <a:pt x="65189" y="11811"/>
                </a:cubicBezTo>
                <a:cubicBezTo>
                  <a:pt x="67653" y="10415"/>
                  <a:pt x="70295" y="7874"/>
                  <a:pt x="72428" y="5589"/>
                </a:cubicBezTo>
                <a:cubicBezTo>
                  <a:pt x="73482" y="4446"/>
                  <a:pt x="74346" y="3429"/>
                  <a:pt x="74943" y="2667"/>
                </a:cubicBezTo>
                <a:cubicBezTo>
                  <a:pt x="75248" y="2286"/>
                  <a:pt x="75553" y="1905"/>
                  <a:pt x="75819" y="1524"/>
                </a:cubicBezTo>
                <a:cubicBezTo>
                  <a:pt x="75819" y="1524"/>
                  <a:pt x="75870" y="1397"/>
                  <a:pt x="75870" y="1397"/>
                </a:cubicBezTo>
                <a:cubicBezTo>
                  <a:pt x="76530" y="509"/>
                  <a:pt x="77597" y="0"/>
                  <a:pt x="78728" y="0"/>
                </a:cubicBezTo>
                <a:close/>
                <a:moveTo>
                  <a:pt x="2896096" y="3829050"/>
                </a:moveTo>
                <a:moveTo>
                  <a:pt x="41364" y="0"/>
                </a:moveTo>
                <a:lnTo>
                  <a:pt x="41415" y="0"/>
                </a:lnTo>
                <a:cubicBezTo>
                  <a:pt x="49187" y="0"/>
                  <a:pt x="55487" y="6097"/>
                  <a:pt x="55487" y="13590"/>
                </a:cubicBezTo>
                <a:lnTo>
                  <a:pt x="55487" y="31750"/>
                </a:lnTo>
                <a:cubicBezTo>
                  <a:pt x="55487" y="39116"/>
                  <a:pt x="49187" y="45212"/>
                  <a:pt x="41415" y="45212"/>
                </a:cubicBezTo>
                <a:lnTo>
                  <a:pt x="41364" y="45212"/>
                </a:lnTo>
                <a:cubicBezTo>
                  <a:pt x="33604" y="45212"/>
                  <a:pt x="27305" y="39116"/>
                  <a:pt x="27305" y="31750"/>
                </a:cubicBezTo>
                <a:lnTo>
                  <a:pt x="27305" y="13590"/>
                </a:lnTo>
                <a:cubicBezTo>
                  <a:pt x="27305" y="6097"/>
                  <a:pt x="33604" y="0"/>
                  <a:pt x="41364" y="0"/>
                </a:cubicBezTo>
                <a:close/>
                <a:moveTo>
                  <a:pt x="2896096" y="3829050"/>
                </a:moveTo>
                <a:moveTo>
                  <a:pt x="141720" y="0"/>
                </a:moveTo>
                <a:cubicBezTo>
                  <a:pt x="143663" y="0"/>
                  <a:pt x="145250" y="1524"/>
                  <a:pt x="145250" y="3429"/>
                </a:cubicBezTo>
                <a:lnTo>
                  <a:pt x="145250" y="41784"/>
                </a:lnTo>
                <a:cubicBezTo>
                  <a:pt x="145250" y="43689"/>
                  <a:pt x="143663" y="45212"/>
                  <a:pt x="141720" y="45212"/>
                </a:cubicBezTo>
                <a:cubicBezTo>
                  <a:pt x="139776" y="45212"/>
                  <a:pt x="138202" y="43689"/>
                  <a:pt x="138202" y="41784"/>
                </a:cubicBezTo>
                <a:lnTo>
                  <a:pt x="138202" y="12573"/>
                </a:lnTo>
                <a:cubicBezTo>
                  <a:pt x="136322" y="14352"/>
                  <a:pt x="134125" y="16256"/>
                  <a:pt x="131813" y="17654"/>
                </a:cubicBezTo>
                <a:cubicBezTo>
                  <a:pt x="130175" y="18542"/>
                  <a:pt x="128042" y="18035"/>
                  <a:pt x="127038" y="16510"/>
                </a:cubicBezTo>
                <a:cubicBezTo>
                  <a:pt x="126010" y="14860"/>
                  <a:pt x="126518" y="12828"/>
                  <a:pt x="128194" y="11811"/>
                </a:cubicBezTo>
                <a:cubicBezTo>
                  <a:pt x="130645" y="10415"/>
                  <a:pt x="133287" y="7874"/>
                  <a:pt x="135420" y="5589"/>
                </a:cubicBezTo>
                <a:cubicBezTo>
                  <a:pt x="136474" y="4446"/>
                  <a:pt x="137351" y="3429"/>
                  <a:pt x="137948" y="2667"/>
                </a:cubicBezTo>
                <a:cubicBezTo>
                  <a:pt x="138240" y="2286"/>
                  <a:pt x="138545" y="1905"/>
                  <a:pt x="138824" y="1524"/>
                </a:cubicBezTo>
                <a:cubicBezTo>
                  <a:pt x="138824" y="1524"/>
                  <a:pt x="138862" y="1397"/>
                  <a:pt x="138862" y="1397"/>
                </a:cubicBezTo>
                <a:cubicBezTo>
                  <a:pt x="139522" y="509"/>
                  <a:pt x="140589" y="0"/>
                  <a:pt x="141720" y="0"/>
                </a:cubicBezTo>
                <a:close/>
                <a:moveTo>
                  <a:pt x="2896096" y="3829050"/>
                </a:moveTo>
                <a:moveTo>
                  <a:pt x="104369" y="0"/>
                </a:moveTo>
                <a:lnTo>
                  <a:pt x="104407" y="0"/>
                </a:lnTo>
                <a:cubicBezTo>
                  <a:pt x="112179" y="0"/>
                  <a:pt x="118479" y="6097"/>
                  <a:pt x="118479" y="13590"/>
                </a:cubicBezTo>
                <a:lnTo>
                  <a:pt x="118479" y="31750"/>
                </a:lnTo>
                <a:cubicBezTo>
                  <a:pt x="118479" y="39116"/>
                  <a:pt x="112179" y="45212"/>
                  <a:pt x="104407" y="45212"/>
                </a:cubicBezTo>
                <a:lnTo>
                  <a:pt x="104369" y="45212"/>
                </a:lnTo>
                <a:cubicBezTo>
                  <a:pt x="96596" y="45212"/>
                  <a:pt x="90297" y="39116"/>
                  <a:pt x="90297" y="31750"/>
                </a:cubicBezTo>
                <a:lnTo>
                  <a:pt x="90297" y="13590"/>
                </a:lnTo>
                <a:cubicBezTo>
                  <a:pt x="90297" y="6097"/>
                  <a:pt x="96596" y="0"/>
                  <a:pt x="104369" y="0"/>
                </a:cubicBezTo>
                <a:close/>
                <a:moveTo>
                  <a:pt x="2896096" y="3829050"/>
                </a:moveTo>
                <a:moveTo>
                  <a:pt x="167361" y="0"/>
                </a:moveTo>
                <a:lnTo>
                  <a:pt x="167399" y="0"/>
                </a:lnTo>
                <a:cubicBezTo>
                  <a:pt x="175171" y="0"/>
                  <a:pt x="181471" y="6097"/>
                  <a:pt x="181471" y="13590"/>
                </a:cubicBezTo>
                <a:lnTo>
                  <a:pt x="181471" y="31750"/>
                </a:lnTo>
                <a:cubicBezTo>
                  <a:pt x="181471" y="39116"/>
                  <a:pt x="175171" y="45212"/>
                  <a:pt x="167399" y="45212"/>
                </a:cubicBezTo>
                <a:lnTo>
                  <a:pt x="167361" y="45212"/>
                </a:lnTo>
                <a:cubicBezTo>
                  <a:pt x="159588" y="45212"/>
                  <a:pt x="153289" y="39116"/>
                  <a:pt x="153289" y="31750"/>
                </a:cubicBezTo>
                <a:lnTo>
                  <a:pt x="153289" y="13590"/>
                </a:lnTo>
                <a:cubicBezTo>
                  <a:pt x="153289" y="6097"/>
                  <a:pt x="159588" y="0"/>
                  <a:pt x="167361" y="0"/>
                </a:cubicBezTo>
                <a:close/>
                <a:moveTo>
                  <a:pt x="2896096" y="3829050"/>
                </a:moveTo>
                <a:moveTo>
                  <a:pt x="15710" y="0"/>
                </a:moveTo>
                <a:cubicBezTo>
                  <a:pt x="17653" y="0"/>
                  <a:pt x="19228" y="1524"/>
                  <a:pt x="19228" y="3429"/>
                </a:cubicBezTo>
                <a:lnTo>
                  <a:pt x="19228" y="41784"/>
                </a:lnTo>
                <a:cubicBezTo>
                  <a:pt x="19228" y="43689"/>
                  <a:pt x="17653" y="45212"/>
                  <a:pt x="15710" y="45212"/>
                </a:cubicBezTo>
                <a:cubicBezTo>
                  <a:pt x="13767" y="45212"/>
                  <a:pt x="12192" y="43689"/>
                  <a:pt x="12192" y="41784"/>
                </a:cubicBezTo>
                <a:lnTo>
                  <a:pt x="12192" y="12573"/>
                </a:lnTo>
                <a:cubicBezTo>
                  <a:pt x="10313" y="14352"/>
                  <a:pt x="8115" y="16256"/>
                  <a:pt x="5804" y="17527"/>
                </a:cubicBezTo>
                <a:cubicBezTo>
                  <a:pt x="4166" y="18542"/>
                  <a:pt x="2032" y="18035"/>
                  <a:pt x="1029" y="16384"/>
                </a:cubicBezTo>
                <a:cubicBezTo>
                  <a:pt x="0" y="14860"/>
                  <a:pt x="508" y="12700"/>
                  <a:pt x="2172" y="11811"/>
                </a:cubicBezTo>
                <a:cubicBezTo>
                  <a:pt x="4636" y="10287"/>
                  <a:pt x="7277" y="7874"/>
                  <a:pt x="9411" y="5461"/>
                </a:cubicBezTo>
                <a:cubicBezTo>
                  <a:pt x="10465" y="4318"/>
                  <a:pt x="11329" y="3303"/>
                  <a:pt x="11938" y="2541"/>
                </a:cubicBezTo>
                <a:cubicBezTo>
                  <a:pt x="12230" y="2286"/>
                  <a:pt x="12535" y="1905"/>
                  <a:pt x="12802" y="1524"/>
                </a:cubicBezTo>
                <a:cubicBezTo>
                  <a:pt x="12802" y="1524"/>
                  <a:pt x="12853" y="1397"/>
                  <a:pt x="12853" y="1397"/>
                </a:cubicBezTo>
                <a:cubicBezTo>
                  <a:pt x="13513" y="509"/>
                  <a:pt x="14580" y="0"/>
                  <a:pt x="15710" y="0"/>
                </a:cubicBezTo>
                <a:close/>
                <a:moveTo>
                  <a:pt x="2896096" y="3829050"/>
                </a:moveTo>
              </a:path>
            </a:pathLst>
          </a:custGeom>
          <a:solidFill>
            <a:srgbClr val="225B61">
              <a:alpha val="100000"/>
            </a:srgb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47" name="Freeform 3837">
            <a:extLst>
              <a:ext uri="{FF2B5EF4-FFF2-40B4-BE49-F238E27FC236}">
                <a16:creationId xmlns:a16="http://schemas.microsoft.com/office/drawing/2014/main" id="{AE2E3F85-0675-A5D6-5060-E6F477C294D2}"/>
              </a:ext>
            </a:extLst>
          </p:cNvPr>
          <p:cNvSpPr/>
          <p:nvPr/>
        </p:nvSpPr>
        <p:spPr>
          <a:xfrm>
            <a:off x="5191125" y="3133649"/>
            <a:ext cx="143636" cy="181864"/>
          </a:xfrm>
          <a:custGeom>
            <a:avLst/>
            <a:gdLst/>
            <a:ahLst/>
            <a:cxnLst/>
            <a:rect l="0" t="0" r="0" b="0"/>
            <a:pathLst>
              <a:path w="143636" h="181864">
                <a:moveTo>
                  <a:pt x="96392" y="2922"/>
                </a:moveTo>
                <a:cubicBezTo>
                  <a:pt x="93345" y="0"/>
                  <a:pt x="88646" y="255"/>
                  <a:pt x="85978" y="3303"/>
                </a:cubicBezTo>
                <a:cubicBezTo>
                  <a:pt x="83311" y="6224"/>
                  <a:pt x="83311" y="10795"/>
                  <a:pt x="85978" y="13717"/>
                </a:cubicBezTo>
                <a:lnTo>
                  <a:pt x="117602" y="46610"/>
                </a:lnTo>
                <a:lnTo>
                  <a:pt x="41909" y="46610"/>
                </a:lnTo>
                <a:cubicBezTo>
                  <a:pt x="18796" y="46610"/>
                  <a:pt x="0" y="66041"/>
                  <a:pt x="0" y="90043"/>
                </a:cubicBezTo>
                <a:lnTo>
                  <a:pt x="0" y="174244"/>
                </a:lnTo>
                <a:cubicBezTo>
                  <a:pt x="0" y="178435"/>
                  <a:pt x="3302" y="181864"/>
                  <a:pt x="7365" y="181864"/>
                </a:cubicBezTo>
                <a:cubicBezTo>
                  <a:pt x="11429" y="181864"/>
                  <a:pt x="14732" y="178435"/>
                  <a:pt x="14732" y="174244"/>
                </a:cubicBezTo>
                <a:lnTo>
                  <a:pt x="14732" y="90043"/>
                </a:lnTo>
                <a:cubicBezTo>
                  <a:pt x="14732" y="74549"/>
                  <a:pt x="26923" y="61976"/>
                  <a:pt x="41909" y="61976"/>
                </a:cubicBezTo>
                <a:lnTo>
                  <a:pt x="117602" y="61976"/>
                </a:lnTo>
                <a:lnTo>
                  <a:pt x="85978" y="94743"/>
                </a:lnTo>
                <a:cubicBezTo>
                  <a:pt x="83058" y="97791"/>
                  <a:pt x="83184" y="102743"/>
                  <a:pt x="86105" y="105664"/>
                </a:cubicBezTo>
                <a:cubicBezTo>
                  <a:pt x="89027" y="108459"/>
                  <a:pt x="93471" y="108459"/>
                  <a:pt x="96392" y="105664"/>
                </a:cubicBezTo>
                <a:lnTo>
                  <a:pt x="140715" y="59691"/>
                </a:lnTo>
                <a:cubicBezTo>
                  <a:pt x="143636" y="56643"/>
                  <a:pt x="143636" y="51817"/>
                  <a:pt x="140715" y="48895"/>
                </a:cubicBezTo>
                <a:lnTo>
                  <a:pt x="96392" y="2922"/>
                </a:lnTo>
                <a:close/>
                <a:moveTo>
                  <a:pt x="-1783208" y="3410839"/>
                </a:moveTo>
              </a:path>
            </a:pathLst>
          </a:custGeom>
          <a:solidFill>
            <a:srgbClr val="225B61">
              <a:alpha val="100000"/>
            </a:srgb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pic>
        <p:nvPicPr>
          <p:cNvPr id="48" name="Picture 3838">
            <a:extLst>
              <a:ext uri="{FF2B5EF4-FFF2-40B4-BE49-F238E27FC236}">
                <a16:creationId xmlns:a16="http://schemas.microsoft.com/office/drawing/2014/main" id="{FF0FEDAE-21B9-32AD-972E-81E24D87E5CB}"/>
              </a:ext>
            </a:extLst>
          </p:cNvPr>
          <p:cNvPicPr>
            <a:picLocks noChangeArrowheads="1"/>
          </p:cNvPicPr>
          <p:nvPr/>
        </p:nvPicPr>
        <p:blipFill>
          <a:blip r:embed="rId17">
            <a:extLst>
              <a:ext uri="{28A0092B-C50C-407E-A947-70E740481C1C}">
                <a14:useLocalDpi xmlns:a14="http://schemas.microsoft.com/office/drawing/2010/main" val="0"/>
              </a:ext>
            </a:extLst>
          </a:blip>
          <a:srcRect/>
          <a:stretch>
            <a:fillRect/>
          </a:stretch>
        </p:blipFill>
        <p:spPr>
          <a:xfrm>
            <a:off x="5184923" y="3500552"/>
            <a:ext cx="150914" cy="182702"/>
          </a:xfrm>
          <a:prstGeom prst="rect">
            <a:avLst/>
          </a:prstGeom>
          <a:noFill/>
        </p:spPr>
      </p:pic>
      <p:sp>
        <p:nvSpPr>
          <p:cNvPr id="49" name="Freeform 3839">
            <a:extLst>
              <a:ext uri="{FF2B5EF4-FFF2-40B4-BE49-F238E27FC236}">
                <a16:creationId xmlns:a16="http://schemas.microsoft.com/office/drawing/2014/main" id="{168C0545-D72F-C55F-419C-5EB01EF58B73}"/>
              </a:ext>
            </a:extLst>
          </p:cNvPr>
          <p:cNvSpPr/>
          <p:nvPr/>
        </p:nvSpPr>
        <p:spPr>
          <a:xfrm>
            <a:off x="5171313" y="3915588"/>
            <a:ext cx="182498" cy="104775"/>
          </a:xfrm>
          <a:custGeom>
            <a:avLst/>
            <a:gdLst/>
            <a:ahLst/>
            <a:cxnLst/>
            <a:rect l="0" t="0" r="0" b="0"/>
            <a:pathLst>
              <a:path w="182498" h="104775">
                <a:moveTo>
                  <a:pt x="91313" y="31877"/>
                </a:moveTo>
                <a:cubicBezTo>
                  <a:pt x="111759" y="31877"/>
                  <a:pt x="128523" y="48261"/>
                  <a:pt x="128523" y="68327"/>
                </a:cubicBezTo>
                <a:cubicBezTo>
                  <a:pt x="128523" y="88520"/>
                  <a:pt x="111759" y="104775"/>
                  <a:pt x="91313" y="104775"/>
                </a:cubicBezTo>
                <a:cubicBezTo>
                  <a:pt x="70739" y="104775"/>
                  <a:pt x="53975" y="88520"/>
                  <a:pt x="53975" y="68327"/>
                </a:cubicBezTo>
                <a:cubicBezTo>
                  <a:pt x="53975" y="48261"/>
                  <a:pt x="70739" y="31877"/>
                  <a:pt x="91313" y="31877"/>
                </a:cubicBezTo>
                <a:close/>
                <a:moveTo>
                  <a:pt x="-2574290" y="2628900"/>
                </a:moveTo>
                <a:moveTo>
                  <a:pt x="91313" y="45593"/>
                </a:moveTo>
                <a:cubicBezTo>
                  <a:pt x="78358" y="45593"/>
                  <a:pt x="67945" y="55753"/>
                  <a:pt x="67945" y="68327"/>
                </a:cubicBezTo>
                <a:cubicBezTo>
                  <a:pt x="67945" y="80899"/>
                  <a:pt x="78358" y="91059"/>
                  <a:pt x="91313" y="91059"/>
                </a:cubicBezTo>
                <a:cubicBezTo>
                  <a:pt x="104140" y="91059"/>
                  <a:pt x="114553" y="80899"/>
                  <a:pt x="114553" y="68327"/>
                </a:cubicBezTo>
                <a:cubicBezTo>
                  <a:pt x="114553" y="55753"/>
                  <a:pt x="104140" y="45593"/>
                  <a:pt x="91313" y="45593"/>
                </a:cubicBezTo>
                <a:close/>
                <a:moveTo>
                  <a:pt x="-2588006" y="2628900"/>
                </a:moveTo>
                <a:moveTo>
                  <a:pt x="91313" y="0"/>
                </a:moveTo>
                <a:cubicBezTo>
                  <a:pt x="134239" y="0"/>
                  <a:pt x="171196" y="28702"/>
                  <a:pt x="181483" y="68834"/>
                </a:cubicBezTo>
                <a:cubicBezTo>
                  <a:pt x="182498" y="72518"/>
                  <a:pt x="180213" y="76200"/>
                  <a:pt x="176402" y="77217"/>
                </a:cubicBezTo>
                <a:cubicBezTo>
                  <a:pt x="172720" y="78105"/>
                  <a:pt x="168909" y="75820"/>
                  <a:pt x="168021" y="72264"/>
                </a:cubicBezTo>
                <a:cubicBezTo>
                  <a:pt x="159258" y="38100"/>
                  <a:pt x="127762" y="13717"/>
                  <a:pt x="91313" y="13717"/>
                </a:cubicBezTo>
                <a:cubicBezTo>
                  <a:pt x="54737" y="13717"/>
                  <a:pt x="23240" y="38100"/>
                  <a:pt x="14477" y="72264"/>
                </a:cubicBezTo>
                <a:cubicBezTo>
                  <a:pt x="13589" y="75946"/>
                  <a:pt x="9778" y="78105"/>
                  <a:pt x="6096" y="77217"/>
                </a:cubicBezTo>
                <a:cubicBezTo>
                  <a:pt x="2285" y="76327"/>
                  <a:pt x="0" y="72645"/>
                  <a:pt x="1015" y="68961"/>
                </a:cubicBezTo>
                <a:cubicBezTo>
                  <a:pt x="11176" y="28702"/>
                  <a:pt x="48259" y="0"/>
                  <a:pt x="91313" y="0"/>
                </a:cubicBezTo>
                <a:close/>
                <a:moveTo>
                  <a:pt x="-2542413" y="2628900"/>
                </a:moveTo>
              </a:path>
            </a:pathLst>
          </a:custGeom>
          <a:solidFill>
            <a:srgbClr val="225B61">
              <a:alpha val="100000"/>
            </a:srgb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50" name="Freeform 3840">
            <a:extLst>
              <a:ext uri="{FF2B5EF4-FFF2-40B4-BE49-F238E27FC236}">
                <a16:creationId xmlns:a16="http://schemas.microsoft.com/office/drawing/2014/main" id="{FB883A06-5A43-9151-9E96-3B3EAABE7CAC}"/>
              </a:ext>
            </a:extLst>
          </p:cNvPr>
          <p:cNvSpPr/>
          <p:nvPr/>
        </p:nvSpPr>
        <p:spPr>
          <a:xfrm>
            <a:off x="7124700" y="1962963"/>
            <a:ext cx="180975" cy="180975"/>
          </a:xfrm>
          <a:custGeom>
            <a:avLst/>
            <a:gdLst/>
            <a:ahLst/>
            <a:cxnLst/>
            <a:rect l="0" t="0" r="0" b="0"/>
            <a:pathLst>
              <a:path w="180975" h="180975">
                <a:moveTo>
                  <a:pt x="15113" y="7493"/>
                </a:moveTo>
                <a:cubicBezTo>
                  <a:pt x="15113" y="3429"/>
                  <a:pt x="11683" y="0"/>
                  <a:pt x="7493" y="0"/>
                </a:cubicBezTo>
                <a:cubicBezTo>
                  <a:pt x="3429" y="0"/>
                  <a:pt x="0" y="3429"/>
                  <a:pt x="0" y="7493"/>
                </a:cubicBezTo>
                <a:lnTo>
                  <a:pt x="0" y="148336"/>
                </a:lnTo>
                <a:cubicBezTo>
                  <a:pt x="0" y="166371"/>
                  <a:pt x="14605" y="180975"/>
                  <a:pt x="32639" y="180975"/>
                </a:cubicBezTo>
                <a:lnTo>
                  <a:pt x="173481" y="180975"/>
                </a:lnTo>
                <a:cubicBezTo>
                  <a:pt x="177545" y="180975"/>
                  <a:pt x="180975" y="177547"/>
                  <a:pt x="180975" y="173483"/>
                </a:cubicBezTo>
                <a:cubicBezTo>
                  <a:pt x="180975" y="169291"/>
                  <a:pt x="177545" y="165862"/>
                  <a:pt x="173481" y="165862"/>
                </a:cubicBezTo>
                <a:lnTo>
                  <a:pt x="32639" y="165862"/>
                </a:lnTo>
                <a:cubicBezTo>
                  <a:pt x="22986" y="165862"/>
                  <a:pt x="15113" y="157989"/>
                  <a:pt x="15113" y="148336"/>
                </a:cubicBezTo>
                <a:lnTo>
                  <a:pt x="15113" y="7493"/>
                </a:lnTo>
                <a:close/>
                <a:moveTo>
                  <a:pt x="-2550668" y="4581525"/>
                </a:moveTo>
                <a:moveTo>
                  <a:pt x="118109" y="30099"/>
                </a:moveTo>
                <a:cubicBezTo>
                  <a:pt x="113918" y="30099"/>
                  <a:pt x="110617" y="33529"/>
                  <a:pt x="110617" y="37720"/>
                </a:cubicBezTo>
                <a:cubicBezTo>
                  <a:pt x="110617" y="41910"/>
                  <a:pt x="113918" y="45212"/>
                  <a:pt x="118109" y="45212"/>
                </a:cubicBezTo>
                <a:lnTo>
                  <a:pt x="150241" y="45212"/>
                </a:lnTo>
                <a:lnTo>
                  <a:pt x="102996" y="92329"/>
                </a:lnTo>
                <a:lnTo>
                  <a:pt x="83311" y="72645"/>
                </a:lnTo>
                <a:cubicBezTo>
                  <a:pt x="80264" y="69597"/>
                  <a:pt x="75565" y="69597"/>
                  <a:pt x="72643" y="72645"/>
                </a:cubicBezTo>
                <a:lnTo>
                  <a:pt x="34925" y="110236"/>
                </a:lnTo>
                <a:cubicBezTo>
                  <a:pt x="31877" y="113285"/>
                  <a:pt x="31877" y="117984"/>
                  <a:pt x="34925" y="120904"/>
                </a:cubicBezTo>
                <a:cubicBezTo>
                  <a:pt x="37845" y="123953"/>
                  <a:pt x="42544" y="123953"/>
                  <a:pt x="45593" y="120904"/>
                </a:cubicBezTo>
                <a:lnTo>
                  <a:pt x="77978" y="88647"/>
                </a:lnTo>
                <a:lnTo>
                  <a:pt x="97663" y="108331"/>
                </a:lnTo>
                <a:cubicBezTo>
                  <a:pt x="100710" y="111379"/>
                  <a:pt x="105409" y="111379"/>
                  <a:pt x="108331" y="108331"/>
                </a:cubicBezTo>
                <a:lnTo>
                  <a:pt x="160908" y="55880"/>
                </a:lnTo>
                <a:lnTo>
                  <a:pt x="160908" y="88011"/>
                </a:lnTo>
                <a:cubicBezTo>
                  <a:pt x="160908" y="92203"/>
                  <a:pt x="164210" y="95504"/>
                  <a:pt x="168402" y="95504"/>
                </a:cubicBezTo>
                <a:cubicBezTo>
                  <a:pt x="172593" y="95504"/>
                  <a:pt x="176021" y="92203"/>
                  <a:pt x="176021" y="88011"/>
                </a:cubicBezTo>
                <a:lnTo>
                  <a:pt x="176021" y="37720"/>
                </a:lnTo>
                <a:cubicBezTo>
                  <a:pt x="176021" y="33529"/>
                  <a:pt x="172593" y="30099"/>
                  <a:pt x="168402" y="30099"/>
                </a:cubicBezTo>
                <a:lnTo>
                  <a:pt x="118109" y="30099"/>
                </a:lnTo>
                <a:close/>
                <a:moveTo>
                  <a:pt x="-2573274" y="4581525"/>
                </a:moveTo>
              </a:path>
            </a:pathLst>
          </a:custGeom>
          <a:solidFill>
            <a:srgbClr val="225B61">
              <a:alpha val="100000"/>
            </a:srgb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51" name="Freeform 3841">
            <a:extLst>
              <a:ext uri="{FF2B5EF4-FFF2-40B4-BE49-F238E27FC236}">
                <a16:creationId xmlns:a16="http://schemas.microsoft.com/office/drawing/2014/main" id="{65881790-9995-AAA0-D60A-C1B852476571}"/>
              </a:ext>
            </a:extLst>
          </p:cNvPr>
          <p:cNvSpPr/>
          <p:nvPr/>
        </p:nvSpPr>
        <p:spPr>
          <a:xfrm>
            <a:off x="7104760" y="2334438"/>
            <a:ext cx="210440" cy="191390"/>
          </a:xfrm>
          <a:custGeom>
            <a:avLst/>
            <a:gdLst/>
            <a:ahLst/>
            <a:cxnLst/>
            <a:rect l="0" t="0" r="0" b="0"/>
            <a:pathLst>
              <a:path w="210440" h="191390">
                <a:moveTo>
                  <a:pt x="179071" y="15875"/>
                </a:moveTo>
                <a:cubicBezTo>
                  <a:pt x="170308" y="15875"/>
                  <a:pt x="163322" y="22987"/>
                  <a:pt x="163322" y="31750"/>
                </a:cubicBezTo>
                <a:cubicBezTo>
                  <a:pt x="163322" y="40514"/>
                  <a:pt x="170308" y="47625"/>
                  <a:pt x="179071" y="47625"/>
                </a:cubicBezTo>
                <a:cubicBezTo>
                  <a:pt x="187707" y="47625"/>
                  <a:pt x="194692" y="40514"/>
                  <a:pt x="194692" y="31750"/>
                </a:cubicBezTo>
                <a:cubicBezTo>
                  <a:pt x="194692" y="22987"/>
                  <a:pt x="187707" y="15875"/>
                  <a:pt x="179071" y="15875"/>
                </a:cubicBezTo>
                <a:close/>
                <a:moveTo>
                  <a:pt x="-2910585" y="4210050"/>
                </a:moveTo>
                <a:moveTo>
                  <a:pt x="147574" y="31750"/>
                </a:moveTo>
                <a:cubicBezTo>
                  <a:pt x="147574" y="14224"/>
                  <a:pt x="161671" y="0"/>
                  <a:pt x="179071" y="0"/>
                </a:cubicBezTo>
                <a:cubicBezTo>
                  <a:pt x="196343" y="0"/>
                  <a:pt x="210440" y="14224"/>
                  <a:pt x="210440" y="31750"/>
                </a:cubicBezTo>
                <a:cubicBezTo>
                  <a:pt x="210440" y="49277"/>
                  <a:pt x="196343" y="63500"/>
                  <a:pt x="178944" y="63500"/>
                </a:cubicBezTo>
                <a:cubicBezTo>
                  <a:pt x="177293" y="63500"/>
                  <a:pt x="175642" y="63373"/>
                  <a:pt x="173991" y="63120"/>
                </a:cubicBezTo>
                <a:lnTo>
                  <a:pt x="152655" y="98679"/>
                </a:lnTo>
                <a:cubicBezTo>
                  <a:pt x="162433" y="113158"/>
                  <a:pt x="158750" y="132842"/>
                  <a:pt x="144399" y="142748"/>
                </a:cubicBezTo>
                <a:cubicBezTo>
                  <a:pt x="131192" y="151892"/>
                  <a:pt x="113411" y="149479"/>
                  <a:pt x="102871" y="137287"/>
                </a:cubicBezTo>
                <a:lnTo>
                  <a:pt x="63755" y="157099"/>
                </a:lnTo>
                <a:cubicBezTo>
                  <a:pt x="64644" y="174625"/>
                  <a:pt x="51308" y="189485"/>
                  <a:pt x="34036" y="190500"/>
                </a:cubicBezTo>
                <a:cubicBezTo>
                  <a:pt x="16637" y="191390"/>
                  <a:pt x="1906" y="177928"/>
                  <a:pt x="890" y="160402"/>
                </a:cubicBezTo>
                <a:cubicBezTo>
                  <a:pt x="0" y="142875"/>
                  <a:pt x="13335" y="128016"/>
                  <a:pt x="30608" y="127000"/>
                </a:cubicBezTo>
                <a:cubicBezTo>
                  <a:pt x="42037" y="126492"/>
                  <a:pt x="52833" y="132080"/>
                  <a:pt x="58929" y="141733"/>
                </a:cubicBezTo>
                <a:lnTo>
                  <a:pt x="95885" y="123064"/>
                </a:lnTo>
                <a:cubicBezTo>
                  <a:pt x="92203" y="105918"/>
                  <a:pt x="102997" y="89028"/>
                  <a:pt x="120016" y="85345"/>
                </a:cubicBezTo>
                <a:cubicBezTo>
                  <a:pt x="127000" y="83821"/>
                  <a:pt x="134240" y="84836"/>
                  <a:pt x="140717" y="88011"/>
                </a:cubicBezTo>
                <a:lnTo>
                  <a:pt x="159512" y="56642"/>
                </a:lnTo>
                <a:cubicBezTo>
                  <a:pt x="152020" y="50673"/>
                  <a:pt x="147574" y="41403"/>
                  <a:pt x="147574" y="31750"/>
                </a:cubicBezTo>
                <a:close/>
                <a:moveTo>
                  <a:pt x="-2926460" y="4210050"/>
                </a:moveTo>
                <a:moveTo>
                  <a:pt x="126620" y="100585"/>
                </a:moveTo>
                <a:cubicBezTo>
                  <a:pt x="117983" y="100585"/>
                  <a:pt x="110871" y="107697"/>
                  <a:pt x="110871" y="116460"/>
                </a:cubicBezTo>
                <a:cubicBezTo>
                  <a:pt x="110871" y="125222"/>
                  <a:pt x="117983" y="132335"/>
                  <a:pt x="126620" y="132335"/>
                </a:cubicBezTo>
                <a:cubicBezTo>
                  <a:pt x="135256" y="132335"/>
                  <a:pt x="142368" y="125222"/>
                  <a:pt x="142368" y="116460"/>
                </a:cubicBezTo>
                <a:cubicBezTo>
                  <a:pt x="142368" y="107697"/>
                  <a:pt x="135256" y="100585"/>
                  <a:pt x="126620" y="100585"/>
                </a:cubicBezTo>
                <a:close/>
                <a:moveTo>
                  <a:pt x="-2995295" y="4210050"/>
                </a:moveTo>
                <a:moveTo>
                  <a:pt x="32258" y="142875"/>
                </a:moveTo>
                <a:cubicBezTo>
                  <a:pt x="23622" y="142875"/>
                  <a:pt x="16637" y="149987"/>
                  <a:pt x="16637" y="158750"/>
                </a:cubicBezTo>
                <a:cubicBezTo>
                  <a:pt x="16637" y="167514"/>
                  <a:pt x="23622" y="174625"/>
                  <a:pt x="32258" y="174625"/>
                </a:cubicBezTo>
                <a:cubicBezTo>
                  <a:pt x="41021" y="174625"/>
                  <a:pt x="48007" y="167514"/>
                  <a:pt x="48007" y="158750"/>
                </a:cubicBezTo>
                <a:cubicBezTo>
                  <a:pt x="48007" y="149987"/>
                  <a:pt x="41021" y="142875"/>
                  <a:pt x="32258" y="142875"/>
                </a:cubicBezTo>
                <a:close/>
                <a:moveTo>
                  <a:pt x="-3037585" y="4210050"/>
                </a:moveTo>
              </a:path>
            </a:pathLst>
          </a:custGeom>
          <a:solidFill>
            <a:srgbClr val="225B61">
              <a:alpha val="100000"/>
            </a:srgb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52" name="Freeform 3842">
            <a:extLst>
              <a:ext uri="{FF2B5EF4-FFF2-40B4-BE49-F238E27FC236}">
                <a16:creationId xmlns:a16="http://schemas.microsoft.com/office/drawing/2014/main" id="{D747CE61-9195-65A0-4FD4-2BE7160ECCB7}"/>
              </a:ext>
            </a:extLst>
          </p:cNvPr>
          <p:cNvSpPr/>
          <p:nvPr/>
        </p:nvSpPr>
        <p:spPr>
          <a:xfrm>
            <a:off x="7124700" y="2696388"/>
            <a:ext cx="180975" cy="180975"/>
          </a:xfrm>
          <a:custGeom>
            <a:avLst/>
            <a:gdLst/>
            <a:ahLst/>
            <a:cxnLst/>
            <a:rect l="0" t="0" r="0" b="0"/>
            <a:pathLst>
              <a:path w="180975" h="180975">
                <a:moveTo>
                  <a:pt x="0" y="7493"/>
                </a:moveTo>
                <a:cubicBezTo>
                  <a:pt x="0" y="3429"/>
                  <a:pt x="3429" y="0"/>
                  <a:pt x="7493" y="0"/>
                </a:cubicBezTo>
                <a:cubicBezTo>
                  <a:pt x="11683" y="0"/>
                  <a:pt x="15113" y="3429"/>
                  <a:pt x="15113" y="7493"/>
                </a:cubicBezTo>
                <a:lnTo>
                  <a:pt x="15113" y="165862"/>
                </a:lnTo>
                <a:lnTo>
                  <a:pt x="173481" y="165862"/>
                </a:lnTo>
                <a:cubicBezTo>
                  <a:pt x="177545" y="165862"/>
                  <a:pt x="180975" y="169291"/>
                  <a:pt x="180975" y="173483"/>
                </a:cubicBezTo>
                <a:cubicBezTo>
                  <a:pt x="180975" y="177547"/>
                  <a:pt x="177545" y="180975"/>
                  <a:pt x="173481" y="180975"/>
                </a:cubicBezTo>
                <a:lnTo>
                  <a:pt x="7493" y="180975"/>
                </a:lnTo>
                <a:cubicBezTo>
                  <a:pt x="3429" y="180975"/>
                  <a:pt x="0" y="177547"/>
                  <a:pt x="0" y="173483"/>
                </a:cubicBezTo>
                <a:lnTo>
                  <a:pt x="0" y="7493"/>
                </a:lnTo>
                <a:close/>
                <a:moveTo>
                  <a:pt x="-3284093" y="3848100"/>
                </a:moveTo>
                <a:moveTo>
                  <a:pt x="140716" y="10034"/>
                </a:moveTo>
                <a:cubicBezTo>
                  <a:pt x="124079" y="10034"/>
                  <a:pt x="110617" y="23496"/>
                  <a:pt x="110617" y="40260"/>
                </a:cubicBezTo>
                <a:cubicBezTo>
                  <a:pt x="110617" y="56897"/>
                  <a:pt x="124079" y="70359"/>
                  <a:pt x="140716" y="70359"/>
                </a:cubicBezTo>
                <a:cubicBezTo>
                  <a:pt x="157480" y="70359"/>
                  <a:pt x="170942" y="56897"/>
                  <a:pt x="170942" y="40260"/>
                </a:cubicBezTo>
                <a:cubicBezTo>
                  <a:pt x="170942" y="23496"/>
                  <a:pt x="157480" y="10034"/>
                  <a:pt x="140716" y="10034"/>
                </a:cubicBezTo>
                <a:close/>
                <a:moveTo>
                  <a:pt x="-3286634" y="3848100"/>
                </a:moveTo>
                <a:moveTo>
                  <a:pt x="125730" y="40260"/>
                </a:moveTo>
                <a:cubicBezTo>
                  <a:pt x="125730" y="31878"/>
                  <a:pt x="132460" y="25147"/>
                  <a:pt x="140716" y="25147"/>
                </a:cubicBezTo>
                <a:cubicBezTo>
                  <a:pt x="149097" y="25147"/>
                  <a:pt x="155829" y="31878"/>
                  <a:pt x="155829" y="40260"/>
                </a:cubicBezTo>
                <a:cubicBezTo>
                  <a:pt x="155829" y="48515"/>
                  <a:pt x="149097" y="55246"/>
                  <a:pt x="140716" y="55246"/>
                </a:cubicBezTo>
                <a:cubicBezTo>
                  <a:pt x="132460" y="55246"/>
                  <a:pt x="125730" y="48515"/>
                  <a:pt x="125730" y="40260"/>
                </a:cubicBezTo>
                <a:close/>
                <a:moveTo>
                  <a:pt x="-3316860" y="3848100"/>
                </a:moveTo>
                <a:moveTo>
                  <a:pt x="30226" y="60325"/>
                </a:moveTo>
                <a:cubicBezTo>
                  <a:pt x="30226" y="43689"/>
                  <a:pt x="43688" y="30099"/>
                  <a:pt x="60325" y="30099"/>
                </a:cubicBezTo>
                <a:cubicBezTo>
                  <a:pt x="76961" y="30099"/>
                  <a:pt x="90551" y="43689"/>
                  <a:pt x="90551" y="60325"/>
                </a:cubicBezTo>
                <a:cubicBezTo>
                  <a:pt x="90551" y="76962"/>
                  <a:pt x="76961" y="90424"/>
                  <a:pt x="60325" y="90424"/>
                </a:cubicBezTo>
                <a:cubicBezTo>
                  <a:pt x="43688" y="90424"/>
                  <a:pt x="30226" y="76962"/>
                  <a:pt x="30226" y="60325"/>
                </a:cubicBezTo>
                <a:close/>
                <a:moveTo>
                  <a:pt x="-3336925" y="3848100"/>
                </a:moveTo>
                <a:moveTo>
                  <a:pt x="60325" y="45212"/>
                </a:moveTo>
                <a:cubicBezTo>
                  <a:pt x="51943" y="45212"/>
                  <a:pt x="45211" y="51943"/>
                  <a:pt x="45211" y="60325"/>
                </a:cubicBezTo>
                <a:cubicBezTo>
                  <a:pt x="45211" y="68708"/>
                  <a:pt x="51943" y="75439"/>
                  <a:pt x="60325" y="75439"/>
                </a:cubicBezTo>
                <a:cubicBezTo>
                  <a:pt x="68706" y="75439"/>
                  <a:pt x="75438" y="68708"/>
                  <a:pt x="75438" y="60325"/>
                </a:cubicBezTo>
                <a:cubicBezTo>
                  <a:pt x="75438" y="51943"/>
                  <a:pt x="68706" y="45212"/>
                  <a:pt x="60325" y="45212"/>
                </a:cubicBezTo>
                <a:close/>
                <a:moveTo>
                  <a:pt x="-3321812" y="3848100"/>
                </a:moveTo>
                <a:moveTo>
                  <a:pt x="120650" y="90424"/>
                </a:moveTo>
                <a:cubicBezTo>
                  <a:pt x="104013" y="90424"/>
                  <a:pt x="90551" y="104014"/>
                  <a:pt x="90551" y="120650"/>
                </a:cubicBezTo>
                <a:cubicBezTo>
                  <a:pt x="90551" y="137287"/>
                  <a:pt x="104013" y="150749"/>
                  <a:pt x="120650" y="150749"/>
                </a:cubicBezTo>
                <a:cubicBezTo>
                  <a:pt x="137286" y="150749"/>
                  <a:pt x="150876" y="137287"/>
                  <a:pt x="150876" y="120650"/>
                </a:cubicBezTo>
                <a:cubicBezTo>
                  <a:pt x="150876" y="104014"/>
                  <a:pt x="137286" y="90424"/>
                  <a:pt x="120650" y="90424"/>
                </a:cubicBezTo>
                <a:close/>
                <a:moveTo>
                  <a:pt x="-3367024" y="3848100"/>
                </a:moveTo>
                <a:moveTo>
                  <a:pt x="105536" y="120650"/>
                </a:moveTo>
                <a:cubicBezTo>
                  <a:pt x="105536" y="112268"/>
                  <a:pt x="112268" y="105537"/>
                  <a:pt x="120650" y="105537"/>
                </a:cubicBezTo>
                <a:cubicBezTo>
                  <a:pt x="129031" y="105537"/>
                  <a:pt x="135763" y="112268"/>
                  <a:pt x="135763" y="120650"/>
                </a:cubicBezTo>
                <a:cubicBezTo>
                  <a:pt x="135763" y="129033"/>
                  <a:pt x="129031" y="135764"/>
                  <a:pt x="120650" y="135764"/>
                </a:cubicBezTo>
                <a:cubicBezTo>
                  <a:pt x="112268" y="135764"/>
                  <a:pt x="105536" y="129033"/>
                  <a:pt x="105536" y="120650"/>
                </a:cubicBezTo>
                <a:close/>
                <a:moveTo>
                  <a:pt x="-3397250" y="3848100"/>
                </a:moveTo>
              </a:path>
            </a:pathLst>
          </a:custGeom>
          <a:solidFill>
            <a:srgbClr val="225B61">
              <a:alpha val="100000"/>
            </a:srgb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53" name="Freeform 3843">
            <a:extLst>
              <a:ext uri="{FF2B5EF4-FFF2-40B4-BE49-F238E27FC236}">
                <a16:creationId xmlns:a16="http://schemas.microsoft.com/office/drawing/2014/main" id="{293A345E-6713-9CC2-43B0-5A00AA9EC4FA}"/>
              </a:ext>
            </a:extLst>
          </p:cNvPr>
          <p:cNvSpPr/>
          <p:nvPr/>
        </p:nvSpPr>
        <p:spPr>
          <a:xfrm>
            <a:off x="7104253" y="3058338"/>
            <a:ext cx="210947" cy="210947"/>
          </a:xfrm>
          <a:custGeom>
            <a:avLst/>
            <a:gdLst/>
            <a:ahLst/>
            <a:cxnLst/>
            <a:rect l="0" t="0" r="0" b="0"/>
            <a:pathLst>
              <a:path w="210947" h="210947">
                <a:moveTo>
                  <a:pt x="32892" y="0"/>
                </a:moveTo>
                <a:cubicBezTo>
                  <a:pt x="18923" y="0"/>
                  <a:pt x="7492" y="11430"/>
                  <a:pt x="7492" y="25400"/>
                </a:cubicBezTo>
                <a:lnTo>
                  <a:pt x="7492" y="53722"/>
                </a:lnTo>
                <a:cubicBezTo>
                  <a:pt x="7492" y="67818"/>
                  <a:pt x="18923" y="79122"/>
                  <a:pt x="32892" y="79122"/>
                </a:cubicBezTo>
                <a:lnTo>
                  <a:pt x="38607" y="79122"/>
                </a:lnTo>
                <a:lnTo>
                  <a:pt x="38607" y="121031"/>
                </a:lnTo>
                <a:cubicBezTo>
                  <a:pt x="38100" y="121412"/>
                  <a:pt x="37591" y="121921"/>
                  <a:pt x="37083" y="122302"/>
                </a:cubicBezTo>
                <a:lnTo>
                  <a:pt x="5588" y="153924"/>
                </a:lnTo>
                <a:cubicBezTo>
                  <a:pt x="0" y="159385"/>
                  <a:pt x="0" y="168403"/>
                  <a:pt x="5588" y="173864"/>
                </a:cubicBezTo>
                <a:lnTo>
                  <a:pt x="37083" y="205360"/>
                </a:lnTo>
                <a:cubicBezTo>
                  <a:pt x="42672" y="210947"/>
                  <a:pt x="51562" y="210947"/>
                  <a:pt x="57023" y="205360"/>
                </a:cubicBezTo>
                <a:lnTo>
                  <a:pt x="88645" y="173864"/>
                </a:lnTo>
                <a:cubicBezTo>
                  <a:pt x="89153" y="173355"/>
                  <a:pt x="89535" y="172847"/>
                  <a:pt x="89915" y="172340"/>
                </a:cubicBezTo>
                <a:lnTo>
                  <a:pt x="131953" y="172340"/>
                </a:lnTo>
                <a:lnTo>
                  <a:pt x="131953" y="178054"/>
                </a:lnTo>
                <a:cubicBezTo>
                  <a:pt x="131953" y="192024"/>
                  <a:pt x="143255" y="203454"/>
                  <a:pt x="157353" y="203454"/>
                </a:cubicBezTo>
                <a:lnTo>
                  <a:pt x="185547" y="203454"/>
                </a:lnTo>
                <a:cubicBezTo>
                  <a:pt x="199516" y="203454"/>
                  <a:pt x="210947" y="192024"/>
                  <a:pt x="210947" y="178054"/>
                </a:cubicBezTo>
                <a:lnTo>
                  <a:pt x="210947" y="149734"/>
                </a:lnTo>
                <a:cubicBezTo>
                  <a:pt x="210947" y="135764"/>
                  <a:pt x="199516" y="124334"/>
                  <a:pt x="185547" y="124334"/>
                </a:cubicBezTo>
                <a:lnTo>
                  <a:pt x="157353" y="124334"/>
                </a:lnTo>
                <a:cubicBezTo>
                  <a:pt x="143255" y="124334"/>
                  <a:pt x="131953" y="135764"/>
                  <a:pt x="131953" y="149734"/>
                </a:cubicBezTo>
                <a:lnTo>
                  <a:pt x="131953" y="155448"/>
                </a:lnTo>
                <a:lnTo>
                  <a:pt x="89915" y="155448"/>
                </a:lnTo>
                <a:cubicBezTo>
                  <a:pt x="89535" y="154941"/>
                  <a:pt x="89153" y="154433"/>
                  <a:pt x="88645" y="153924"/>
                </a:cubicBezTo>
                <a:lnTo>
                  <a:pt x="57023" y="122302"/>
                </a:lnTo>
                <a:cubicBezTo>
                  <a:pt x="56641" y="121921"/>
                  <a:pt x="56133" y="121412"/>
                  <a:pt x="55499" y="121031"/>
                </a:cubicBezTo>
                <a:lnTo>
                  <a:pt x="55499" y="79122"/>
                </a:lnTo>
                <a:lnTo>
                  <a:pt x="61214" y="79122"/>
                </a:lnTo>
                <a:cubicBezTo>
                  <a:pt x="75311" y="79122"/>
                  <a:pt x="86740" y="67818"/>
                  <a:pt x="86740" y="53722"/>
                </a:cubicBezTo>
                <a:lnTo>
                  <a:pt x="86740" y="25400"/>
                </a:lnTo>
                <a:cubicBezTo>
                  <a:pt x="86740" y="11430"/>
                  <a:pt x="75311" y="0"/>
                  <a:pt x="61214" y="0"/>
                </a:cubicBezTo>
                <a:lnTo>
                  <a:pt x="32892" y="0"/>
                </a:lnTo>
                <a:close/>
                <a:moveTo>
                  <a:pt x="-3618103" y="3486150"/>
                </a:moveTo>
                <a:moveTo>
                  <a:pt x="24511" y="25400"/>
                </a:moveTo>
                <a:cubicBezTo>
                  <a:pt x="24511" y="20702"/>
                  <a:pt x="28193" y="16891"/>
                  <a:pt x="32892" y="16891"/>
                </a:cubicBezTo>
                <a:lnTo>
                  <a:pt x="61214" y="16891"/>
                </a:lnTo>
                <a:cubicBezTo>
                  <a:pt x="65913" y="16891"/>
                  <a:pt x="69723" y="20702"/>
                  <a:pt x="69723" y="25400"/>
                </a:cubicBezTo>
                <a:lnTo>
                  <a:pt x="69723" y="53722"/>
                </a:lnTo>
                <a:cubicBezTo>
                  <a:pt x="69723" y="58421"/>
                  <a:pt x="65913" y="62230"/>
                  <a:pt x="61214" y="62230"/>
                </a:cubicBezTo>
                <a:lnTo>
                  <a:pt x="32892" y="62230"/>
                </a:lnTo>
                <a:cubicBezTo>
                  <a:pt x="28193" y="62230"/>
                  <a:pt x="24511" y="58421"/>
                  <a:pt x="24511" y="53722"/>
                </a:cubicBezTo>
                <a:lnTo>
                  <a:pt x="24511" y="25400"/>
                </a:lnTo>
                <a:close/>
                <a:moveTo>
                  <a:pt x="-3643503" y="3486150"/>
                </a:moveTo>
                <a:moveTo>
                  <a:pt x="19557" y="163830"/>
                </a:moveTo>
                <a:lnTo>
                  <a:pt x="47116" y="136398"/>
                </a:lnTo>
                <a:lnTo>
                  <a:pt x="74676" y="163830"/>
                </a:lnTo>
                <a:lnTo>
                  <a:pt x="47116" y="191390"/>
                </a:lnTo>
                <a:lnTo>
                  <a:pt x="19557" y="163830"/>
                </a:lnTo>
                <a:close/>
                <a:moveTo>
                  <a:pt x="-3781933" y="3486150"/>
                </a:moveTo>
                <a:moveTo>
                  <a:pt x="157353" y="141224"/>
                </a:moveTo>
                <a:lnTo>
                  <a:pt x="185547" y="141224"/>
                </a:lnTo>
                <a:cubicBezTo>
                  <a:pt x="190245" y="141224"/>
                  <a:pt x="194055" y="145035"/>
                  <a:pt x="194055" y="149734"/>
                </a:cubicBezTo>
                <a:lnTo>
                  <a:pt x="194055" y="178054"/>
                </a:lnTo>
                <a:cubicBezTo>
                  <a:pt x="194055" y="182754"/>
                  <a:pt x="190245" y="186564"/>
                  <a:pt x="185547" y="186564"/>
                </a:cubicBezTo>
                <a:lnTo>
                  <a:pt x="157353" y="186564"/>
                </a:lnTo>
                <a:cubicBezTo>
                  <a:pt x="152653" y="186564"/>
                  <a:pt x="148843" y="182754"/>
                  <a:pt x="148843" y="178054"/>
                </a:cubicBezTo>
                <a:lnTo>
                  <a:pt x="148843" y="149734"/>
                </a:lnTo>
                <a:cubicBezTo>
                  <a:pt x="148843" y="145035"/>
                  <a:pt x="152653" y="141224"/>
                  <a:pt x="157353" y="141224"/>
                </a:cubicBezTo>
                <a:close/>
                <a:moveTo>
                  <a:pt x="-3759327" y="3486150"/>
                </a:moveTo>
              </a:path>
            </a:pathLst>
          </a:custGeom>
          <a:solidFill>
            <a:srgbClr val="225B61">
              <a:alpha val="100000"/>
            </a:srgb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pic>
        <p:nvPicPr>
          <p:cNvPr id="54" name="Picture 3738">
            <a:extLst>
              <a:ext uri="{FF2B5EF4-FFF2-40B4-BE49-F238E27FC236}">
                <a16:creationId xmlns:a16="http://schemas.microsoft.com/office/drawing/2014/main" id="{724CE579-C145-F33C-8FEE-03280C4AFB74}"/>
              </a:ext>
            </a:extLst>
          </p:cNvPr>
          <p:cNvPicPr>
            <a:picLocks noChangeArrowheads="1"/>
          </p:cNvPicPr>
          <p:nvPr/>
        </p:nvPicPr>
        <p:blipFill>
          <a:blip r:embed="rId18">
            <a:extLst>
              <a:ext uri="{28A0092B-C50C-407E-A947-70E740481C1C}">
                <a14:useLocalDpi xmlns:a14="http://schemas.microsoft.com/office/drawing/2010/main" val="0"/>
              </a:ext>
            </a:extLst>
          </a:blip>
          <a:srcRect/>
          <a:stretch>
            <a:fillRect/>
          </a:stretch>
        </p:blipFill>
        <p:spPr>
          <a:xfrm>
            <a:off x="8010525" y="5030013"/>
            <a:ext cx="419100" cy="409575"/>
          </a:xfrm>
          <a:prstGeom prst="rect">
            <a:avLst/>
          </a:prstGeom>
          <a:noFill/>
        </p:spPr>
      </p:pic>
      <p:sp>
        <p:nvSpPr>
          <p:cNvPr id="55" name="Freeform 3845">
            <a:extLst>
              <a:ext uri="{FF2B5EF4-FFF2-40B4-BE49-F238E27FC236}">
                <a16:creationId xmlns:a16="http://schemas.microsoft.com/office/drawing/2014/main" id="{CEA33D98-6255-94C0-CAA8-6C33AB02E04B}"/>
              </a:ext>
            </a:extLst>
          </p:cNvPr>
          <p:cNvSpPr/>
          <p:nvPr/>
        </p:nvSpPr>
        <p:spPr>
          <a:xfrm>
            <a:off x="4457700" y="5620563"/>
            <a:ext cx="3324225" cy="304800"/>
          </a:xfrm>
          <a:custGeom>
            <a:avLst/>
            <a:gdLst/>
            <a:ahLst/>
            <a:cxnLst/>
            <a:rect l="0" t="0" r="0" b="0"/>
            <a:pathLst>
              <a:path w="3324225" h="304800">
                <a:moveTo>
                  <a:pt x="0" y="152400"/>
                </a:moveTo>
                <a:cubicBezTo>
                  <a:pt x="0" y="68238"/>
                  <a:pt x="68198" y="0"/>
                  <a:pt x="152400" y="0"/>
                </a:cubicBezTo>
                <a:lnTo>
                  <a:pt x="3171825" y="0"/>
                </a:lnTo>
                <a:cubicBezTo>
                  <a:pt x="3256026" y="0"/>
                  <a:pt x="3324225" y="68238"/>
                  <a:pt x="3324225" y="152400"/>
                </a:cubicBezTo>
                <a:lnTo>
                  <a:pt x="3324225" y="152400"/>
                </a:lnTo>
                <a:cubicBezTo>
                  <a:pt x="3324225" y="236576"/>
                  <a:pt x="3256026" y="304800"/>
                  <a:pt x="3171825" y="304800"/>
                </a:cubicBezTo>
                <a:lnTo>
                  <a:pt x="152400" y="304800"/>
                </a:lnTo>
                <a:cubicBezTo>
                  <a:pt x="68198" y="304800"/>
                  <a:pt x="0" y="236563"/>
                  <a:pt x="0" y="152400"/>
                </a:cubicBezTo>
                <a:close/>
                <a:moveTo>
                  <a:pt x="-3686175" y="923925"/>
                </a:moveTo>
              </a:path>
            </a:pathLst>
          </a:custGeom>
          <a:solidFill>
            <a:srgbClr val="FFFDF9">
              <a:alpha val="100000"/>
            </a:srgb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60" name="Freeform 3850">
            <a:extLst>
              <a:ext uri="{FF2B5EF4-FFF2-40B4-BE49-F238E27FC236}">
                <a16:creationId xmlns:a16="http://schemas.microsoft.com/office/drawing/2014/main" id="{DD0B2A59-05F6-2D5E-CB25-2CA870F3E52E}"/>
              </a:ext>
            </a:extLst>
          </p:cNvPr>
          <p:cNvSpPr/>
          <p:nvPr/>
        </p:nvSpPr>
        <p:spPr>
          <a:xfrm>
            <a:off x="650722" y="6139296"/>
            <a:ext cx="2664000" cy="360000"/>
          </a:xfrm>
          <a:custGeom>
            <a:avLst/>
            <a:gdLst/>
            <a:ahLst/>
            <a:cxnLst/>
            <a:rect l="0" t="0" r="0" b="0"/>
            <a:pathLst>
              <a:path w="3857625" h="438154">
                <a:moveTo>
                  <a:pt x="0" y="219075"/>
                </a:moveTo>
                <a:cubicBezTo>
                  <a:pt x="0" y="98083"/>
                  <a:pt x="98044" y="0"/>
                  <a:pt x="219075" y="0"/>
                </a:cubicBezTo>
                <a:lnTo>
                  <a:pt x="3638550" y="0"/>
                </a:lnTo>
                <a:cubicBezTo>
                  <a:pt x="3759581" y="0"/>
                  <a:pt x="3857625" y="98083"/>
                  <a:pt x="3857625" y="219075"/>
                </a:cubicBezTo>
                <a:lnTo>
                  <a:pt x="3857625" y="219075"/>
                </a:lnTo>
                <a:cubicBezTo>
                  <a:pt x="3857625" y="340068"/>
                  <a:pt x="3759581" y="438154"/>
                  <a:pt x="3638550" y="438154"/>
                </a:cubicBezTo>
                <a:lnTo>
                  <a:pt x="219075" y="438150"/>
                </a:lnTo>
                <a:cubicBezTo>
                  <a:pt x="98044" y="438150"/>
                  <a:pt x="0" y="340068"/>
                  <a:pt x="0" y="219075"/>
                </a:cubicBezTo>
                <a:close/>
                <a:moveTo>
                  <a:pt x="-2676525" y="523875"/>
                </a:moveTo>
              </a:path>
            </a:pathLst>
          </a:custGeom>
          <a:solidFill>
            <a:srgbClr val="FFFFFF">
              <a:alpha val="94117"/>
            </a:srgb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pic>
        <p:nvPicPr>
          <p:cNvPr id="61" name="Picture 2286">
            <a:extLst>
              <a:ext uri="{FF2B5EF4-FFF2-40B4-BE49-F238E27FC236}">
                <a16:creationId xmlns:a16="http://schemas.microsoft.com/office/drawing/2014/main" id="{F93ED006-DFF2-4CE9-F3DE-9A1A80AB4CBF}"/>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a:xfrm>
            <a:off x="2879302" y="6176421"/>
            <a:ext cx="285750" cy="285750"/>
          </a:xfrm>
          <a:prstGeom prst="rect">
            <a:avLst/>
          </a:prstGeom>
          <a:noFill/>
        </p:spPr>
      </p:pic>
      <p:sp>
        <p:nvSpPr>
          <p:cNvPr id="62" name="Rectangle 3853">
            <a:extLst>
              <a:ext uri="{FF2B5EF4-FFF2-40B4-BE49-F238E27FC236}">
                <a16:creationId xmlns:a16="http://schemas.microsoft.com/office/drawing/2014/main" id="{DF01F395-3217-2822-1E8D-A875E6201A30}"/>
              </a:ext>
            </a:extLst>
          </p:cNvPr>
          <p:cNvSpPr/>
          <p:nvPr/>
        </p:nvSpPr>
        <p:spPr>
          <a:xfrm>
            <a:off x="9778745" y="1159371"/>
            <a:ext cx="1697837" cy="545855"/>
          </a:xfrm>
          <a:prstGeom prst="rect">
            <a:avLst/>
          </a:prstGeom>
        </p:spPr>
        <p:txBody>
          <a:bodyPr wrap="none" lIns="0" tIns="0" rIns="0" bIns="0">
            <a:spAutoFit/>
          </a:bodyPr>
          <a:lstStyle/>
          <a:p>
            <a:pPr marL="0"/>
            <a:r>
              <a:rPr lang="en-GB" sz="1202" b="0" i="0" spc="0" baseline="0">
                <a:solidFill>
                  <a:srgbClr val="005A9E"/>
                </a:solidFill>
              </a:rPr>
              <a:t>Estate-wide governance </a:t>
            </a:r>
          </a:p>
          <a:p>
            <a:pPr marL="234822">
              <a:lnSpc>
                <a:spcPts val="1427"/>
              </a:lnSpc>
            </a:pPr>
            <a:r>
              <a:rPr lang="en-GB" sz="1200" b="0" i="0" spc="0" baseline="0">
                <a:solidFill>
                  <a:srgbClr val="005A9E"/>
                </a:solidFill>
              </a:rPr>
              <a:t>and security with </a:t>
            </a:r>
          </a:p>
          <a:p>
            <a:pPr marL="170815">
              <a:lnSpc>
                <a:spcPts val="1455"/>
              </a:lnSpc>
            </a:pPr>
            <a:r>
              <a:rPr lang="en-GB" sz="1202" b="1" i="0" spc="0" baseline="0">
                <a:solidFill>
                  <a:srgbClr val="005A9E"/>
                </a:solidFill>
              </a:rPr>
              <a:t>Microsoft Purview</a:t>
            </a:r>
          </a:p>
        </p:txBody>
      </p:sp>
      <p:sp>
        <p:nvSpPr>
          <p:cNvPr id="63" name="Rectangle 3854">
            <a:extLst>
              <a:ext uri="{FF2B5EF4-FFF2-40B4-BE49-F238E27FC236}">
                <a16:creationId xmlns:a16="http://schemas.microsoft.com/office/drawing/2014/main" id="{63EAB959-B5B6-0FCA-6613-DA361D8B0066}"/>
              </a:ext>
            </a:extLst>
          </p:cNvPr>
          <p:cNvSpPr/>
          <p:nvPr/>
        </p:nvSpPr>
        <p:spPr>
          <a:xfrm>
            <a:off x="10226040" y="2386680"/>
            <a:ext cx="977832" cy="315792"/>
          </a:xfrm>
          <a:prstGeom prst="rect">
            <a:avLst/>
          </a:prstGeom>
        </p:spPr>
        <p:txBody>
          <a:bodyPr wrap="none" lIns="0" tIns="0" rIns="0" bIns="0">
            <a:spAutoFit/>
          </a:bodyPr>
          <a:lstStyle/>
          <a:p>
            <a:pPr marL="0"/>
            <a:r>
              <a:rPr lang="en-GB" sz="1052" b="0" i="0" spc="0" baseline="0">
                <a:solidFill>
                  <a:srgbClr val="000000"/>
                </a:solidFill>
              </a:rPr>
              <a:t>Comprehensive </a:t>
            </a:r>
          </a:p>
          <a:p>
            <a:pPr marL="0">
              <a:lnSpc>
                <a:spcPts val="1202"/>
              </a:lnSpc>
            </a:pPr>
            <a:r>
              <a:rPr lang="en-GB" sz="1050" b="0" i="0" spc="0" baseline="0">
                <a:solidFill>
                  <a:srgbClr val="000000"/>
                </a:solidFill>
              </a:rPr>
              <a:t>data security</a:t>
            </a:r>
            <a:endParaRPr lang="en-GB" sz="1026" b="0" i="1" spc="0" baseline="33915">
              <a:solidFill>
                <a:srgbClr val="000000"/>
              </a:solidFill>
            </a:endParaRPr>
          </a:p>
        </p:txBody>
      </p:sp>
      <p:sp>
        <p:nvSpPr>
          <p:cNvPr id="64" name="Rectangle 3856">
            <a:extLst>
              <a:ext uri="{FF2B5EF4-FFF2-40B4-BE49-F238E27FC236}">
                <a16:creationId xmlns:a16="http://schemas.microsoft.com/office/drawing/2014/main" id="{E05929BD-2151-D33F-A05D-5854DC10039E}"/>
              </a:ext>
            </a:extLst>
          </p:cNvPr>
          <p:cNvSpPr/>
          <p:nvPr/>
        </p:nvSpPr>
        <p:spPr>
          <a:xfrm>
            <a:off x="10226040" y="3123026"/>
            <a:ext cx="956993" cy="315792"/>
          </a:xfrm>
          <a:prstGeom prst="rect">
            <a:avLst/>
          </a:prstGeom>
        </p:spPr>
        <p:txBody>
          <a:bodyPr wrap="none" lIns="0" tIns="0" rIns="0" bIns="0">
            <a:spAutoFit/>
          </a:bodyPr>
          <a:lstStyle/>
          <a:p>
            <a:pPr marL="0"/>
            <a:r>
              <a:rPr lang="en-GB" sz="1052" b="0" i="0" spc="0" baseline="0">
                <a:solidFill>
                  <a:srgbClr val="000000"/>
                </a:solidFill>
              </a:rPr>
              <a:t>Federated data </a:t>
            </a:r>
          </a:p>
          <a:p>
            <a:pPr marL="0">
              <a:lnSpc>
                <a:spcPts val="1201"/>
              </a:lnSpc>
            </a:pPr>
            <a:r>
              <a:rPr lang="en-GB" sz="1050" b="0" i="0" spc="0" baseline="0">
                <a:solidFill>
                  <a:srgbClr val="000000"/>
                </a:solidFill>
              </a:rPr>
              <a:t>governance</a:t>
            </a:r>
            <a:endParaRPr lang="en-GB" sz="1022" b="0" i="1" spc="0" baseline="33591">
              <a:solidFill>
                <a:srgbClr val="000000"/>
              </a:solidFill>
            </a:endParaRPr>
          </a:p>
        </p:txBody>
      </p:sp>
      <p:sp>
        <p:nvSpPr>
          <p:cNvPr id="65" name="Rectangle 3857">
            <a:extLst>
              <a:ext uri="{FF2B5EF4-FFF2-40B4-BE49-F238E27FC236}">
                <a16:creationId xmlns:a16="http://schemas.microsoft.com/office/drawing/2014/main" id="{A817927E-18CF-C675-36C6-C7BA5E1ECF65}"/>
              </a:ext>
            </a:extLst>
          </p:cNvPr>
          <p:cNvSpPr/>
          <p:nvPr/>
        </p:nvSpPr>
        <p:spPr>
          <a:xfrm>
            <a:off x="10226040" y="3779578"/>
            <a:ext cx="724557" cy="472886"/>
          </a:xfrm>
          <a:prstGeom prst="rect">
            <a:avLst/>
          </a:prstGeom>
        </p:spPr>
        <p:txBody>
          <a:bodyPr wrap="none" lIns="0" tIns="0" rIns="0" bIns="0">
            <a:spAutoFit/>
          </a:bodyPr>
          <a:lstStyle/>
          <a:p>
            <a:pPr marL="0"/>
            <a:r>
              <a:rPr lang="en-GB" sz="1050" b="0" i="0" spc="0" baseline="0">
                <a:solidFill>
                  <a:srgbClr val="000000"/>
                </a:solidFill>
              </a:rPr>
              <a:t>Risk &amp; </a:t>
            </a:r>
          </a:p>
          <a:p>
            <a:pPr marL="0">
              <a:lnSpc>
                <a:spcPts val="1200"/>
              </a:lnSpc>
            </a:pPr>
            <a:r>
              <a:rPr lang="en-GB" sz="1052" b="0" i="0" spc="0" baseline="0">
                <a:solidFill>
                  <a:srgbClr val="000000"/>
                </a:solidFill>
              </a:rPr>
              <a:t>compliance </a:t>
            </a:r>
          </a:p>
          <a:p>
            <a:pPr marL="0">
              <a:lnSpc>
                <a:spcPts val="1277"/>
              </a:lnSpc>
            </a:pPr>
            <a:r>
              <a:rPr lang="en-GB" sz="1052" b="0" i="0" spc="0" baseline="0">
                <a:solidFill>
                  <a:srgbClr val="000000"/>
                </a:solidFill>
              </a:rPr>
              <a:t>posture</a:t>
            </a:r>
            <a:endParaRPr lang="en-GB" sz="1022" b="0" i="1" spc="0" baseline="33704">
              <a:solidFill>
                <a:srgbClr val="000000"/>
              </a:solidFill>
            </a:endParaRPr>
          </a:p>
        </p:txBody>
      </p:sp>
      <p:sp>
        <p:nvSpPr>
          <p:cNvPr id="66" name="Rectangle 3858">
            <a:extLst>
              <a:ext uri="{FF2B5EF4-FFF2-40B4-BE49-F238E27FC236}">
                <a16:creationId xmlns:a16="http://schemas.microsoft.com/office/drawing/2014/main" id="{DCE969EB-01D1-F309-7E3A-AB36FA079D1B}"/>
              </a:ext>
            </a:extLst>
          </p:cNvPr>
          <p:cNvSpPr/>
          <p:nvPr/>
        </p:nvSpPr>
        <p:spPr>
          <a:xfrm>
            <a:off x="8892540" y="1761338"/>
            <a:ext cx="538609" cy="295530"/>
          </a:xfrm>
          <a:prstGeom prst="rect">
            <a:avLst/>
          </a:prstGeom>
        </p:spPr>
        <p:txBody>
          <a:bodyPr wrap="none" lIns="0" tIns="0" rIns="0" bIns="0">
            <a:spAutoFit/>
          </a:bodyPr>
          <a:lstStyle/>
          <a:p>
            <a:pPr marL="96266"/>
            <a:r>
              <a:rPr lang="en-GB" sz="975" b="0" i="0" spc="0" baseline="0">
                <a:solidFill>
                  <a:schemeClr val="bg1"/>
                </a:solidFill>
              </a:rPr>
              <a:t>Fabric </a:t>
            </a:r>
          </a:p>
          <a:p>
            <a:pPr marL="0">
              <a:lnSpc>
                <a:spcPts val="1200"/>
              </a:lnSpc>
            </a:pPr>
            <a:r>
              <a:rPr lang="en-GB" sz="977" b="0" i="0" spc="0" baseline="0">
                <a:solidFill>
                  <a:schemeClr val="bg1"/>
                </a:solidFill>
              </a:rPr>
              <a:t>metadata</a:t>
            </a:r>
          </a:p>
        </p:txBody>
      </p:sp>
      <p:sp>
        <p:nvSpPr>
          <p:cNvPr id="67" name="Rectangle 3860">
            <a:extLst>
              <a:ext uri="{FF2B5EF4-FFF2-40B4-BE49-F238E27FC236}">
                <a16:creationId xmlns:a16="http://schemas.microsoft.com/office/drawing/2014/main" id="{5219A270-0834-1151-3535-9535488CC818}"/>
              </a:ext>
            </a:extLst>
          </p:cNvPr>
          <p:cNvSpPr/>
          <p:nvPr/>
        </p:nvSpPr>
        <p:spPr>
          <a:xfrm>
            <a:off x="8849741" y="3421228"/>
            <a:ext cx="653064" cy="603242"/>
          </a:xfrm>
          <a:prstGeom prst="rect">
            <a:avLst/>
          </a:prstGeom>
        </p:spPr>
        <p:txBody>
          <a:bodyPr wrap="none" lIns="0" tIns="0" rIns="0" bIns="0">
            <a:spAutoFit/>
          </a:bodyPr>
          <a:lstStyle/>
          <a:p>
            <a:pPr marL="30098"/>
            <a:r>
              <a:rPr lang="en-GB" sz="975" b="0" i="0" spc="0" baseline="0">
                <a:solidFill>
                  <a:schemeClr val="bg1"/>
                </a:solidFill>
              </a:rPr>
              <a:t>Advanced </a:t>
            </a:r>
          </a:p>
          <a:p>
            <a:pPr marL="104775">
              <a:lnSpc>
                <a:spcPts val="1200"/>
              </a:lnSpc>
            </a:pPr>
            <a:r>
              <a:rPr lang="en-GB" sz="977" b="0" i="0" spc="0" baseline="0">
                <a:solidFill>
                  <a:schemeClr val="bg1"/>
                </a:solidFill>
              </a:rPr>
              <a:t>Govern</a:t>
            </a:r>
          </a:p>
          <a:p>
            <a:pPr marL="4064">
              <a:lnSpc>
                <a:spcPts val="1202"/>
              </a:lnSpc>
            </a:pPr>
            <a:r>
              <a:rPr lang="en-GB" sz="975" b="0" i="0" spc="0" baseline="0">
                <a:solidFill>
                  <a:schemeClr val="bg1"/>
                </a:solidFill>
              </a:rPr>
              <a:t>and secure </a:t>
            </a:r>
          </a:p>
          <a:p>
            <a:pPr marL="0">
              <a:lnSpc>
                <a:spcPts val="1202"/>
              </a:lnSpc>
            </a:pPr>
            <a:r>
              <a:rPr lang="en-GB" sz="975" b="0" i="0" spc="0" baseline="0">
                <a:solidFill>
                  <a:schemeClr val="bg1"/>
                </a:solidFill>
              </a:rPr>
              <a:t>Fabric data</a:t>
            </a:r>
          </a:p>
        </p:txBody>
      </p:sp>
      <p:sp>
        <p:nvSpPr>
          <p:cNvPr id="68" name="Rectangle 3861">
            <a:extLst>
              <a:ext uri="{FF2B5EF4-FFF2-40B4-BE49-F238E27FC236}">
                <a16:creationId xmlns:a16="http://schemas.microsoft.com/office/drawing/2014/main" id="{3D4DB8CB-6EF6-E46E-1719-48453F34E73B}"/>
              </a:ext>
            </a:extLst>
          </p:cNvPr>
          <p:cNvSpPr/>
          <p:nvPr/>
        </p:nvSpPr>
        <p:spPr>
          <a:xfrm>
            <a:off x="2742945" y="1112554"/>
            <a:ext cx="4100097" cy="219612"/>
          </a:xfrm>
          <a:prstGeom prst="rect">
            <a:avLst/>
          </a:prstGeom>
        </p:spPr>
        <p:txBody>
          <a:bodyPr wrap="none" lIns="0" tIns="0" rIns="0" bIns="0">
            <a:spAutoFit/>
          </a:bodyPr>
          <a:lstStyle/>
          <a:p>
            <a:pPr marL="0"/>
            <a:r>
              <a:rPr lang="en-GB" sz="1427" b="0" i="0" spc="0" baseline="0">
                <a:solidFill>
                  <a:srgbClr val="FFFDF9"/>
                </a:solidFill>
              </a:rPr>
              <a:t>Governance and security features built into Fabric</a:t>
            </a:r>
          </a:p>
        </p:txBody>
      </p:sp>
      <p:sp>
        <p:nvSpPr>
          <p:cNvPr id="69" name="Rectangle 3862">
            <a:extLst>
              <a:ext uri="{FF2B5EF4-FFF2-40B4-BE49-F238E27FC236}">
                <a16:creationId xmlns:a16="http://schemas.microsoft.com/office/drawing/2014/main" id="{8A53E946-8B92-A0DD-9455-75E3CEEF297F}"/>
              </a:ext>
            </a:extLst>
          </p:cNvPr>
          <p:cNvSpPr/>
          <p:nvPr/>
        </p:nvSpPr>
        <p:spPr>
          <a:xfrm>
            <a:off x="935989" y="1440544"/>
            <a:ext cx="1638588" cy="2543592"/>
          </a:xfrm>
          <a:prstGeom prst="rect">
            <a:avLst/>
          </a:prstGeom>
        </p:spPr>
        <p:txBody>
          <a:bodyPr wrap="none" lIns="0" tIns="0" rIns="0" bIns="0">
            <a:spAutoFit/>
          </a:bodyPr>
          <a:lstStyle/>
          <a:p>
            <a:pPr marL="0"/>
            <a:r>
              <a:rPr lang="en-GB" sz="1202" b="1" i="0" spc="0" baseline="0">
                <a:solidFill>
                  <a:srgbClr val="000000"/>
                </a:solidFill>
              </a:rPr>
              <a:t>Manage your </a:t>
            </a:r>
          </a:p>
          <a:p>
            <a:pPr marL="0">
              <a:lnSpc>
                <a:spcPts val="1427"/>
              </a:lnSpc>
            </a:pPr>
            <a:r>
              <a:rPr lang="en-GB" sz="1202" b="1" i="0" spc="0" baseline="0">
                <a:solidFill>
                  <a:srgbClr val="000000"/>
                </a:solidFill>
              </a:rPr>
              <a:t>data estate</a:t>
            </a:r>
          </a:p>
          <a:p>
            <a:pPr marL="348996">
              <a:lnSpc>
                <a:spcPts val="2572"/>
              </a:lnSpc>
            </a:pPr>
            <a:r>
              <a:rPr lang="en-GB" sz="977" b="0" i="0" spc="0" baseline="0">
                <a:solidFill>
                  <a:srgbClr val="000000"/>
                </a:solidFill>
              </a:rPr>
              <a:t>Admin portal</a:t>
            </a:r>
          </a:p>
          <a:p>
            <a:pPr marL="348996">
              <a:lnSpc>
                <a:spcPts val="2322"/>
              </a:lnSpc>
            </a:pPr>
            <a:r>
              <a:rPr lang="en-GB" sz="977" b="0" i="0" spc="0" baseline="0">
                <a:solidFill>
                  <a:srgbClr val="000000"/>
                </a:solidFill>
              </a:rPr>
              <a:t>Tenant and workspace </a:t>
            </a:r>
          </a:p>
          <a:p>
            <a:pPr marL="348996">
              <a:lnSpc>
                <a:spcPts val="1202"/>
              </a:lnSpc>
            </a:pPr>
            <a:r>
              <a:rPr lang="en-GB" sz="977" b="0" i="0" spc="0" baseline="0">
                <a:solidFill>
                  <a:srgbClr val="000000"/>
                </a:solidFill>
              </a:rPr>
              <a:t>settings</a:t>
            </a:r>
          </a:p>
          <a:p>
            <a:pPr marL="348996">
              <a:lnSpc>
                <a:spcPts val="2322"/>
              </a:lnSpc>
            </a:pPr>
            <a:r>
              <a:rPr lang="en-GB" sz="977" b="0" i="0" spc="0" baseline="0">
                <a:solidFill>
                  <a:srgbClr val="000000"/>
                </a:solidFill>
              </a:rPr>
              <a:t>Metadata scanning</a:t>
            </a:r>
          </a:p>
          <a:p>
            <a:pPr marL="348996">
              <a:lnSpc>
                <a:spcPts val="2924"/>
              </a:lnSpc>
            </a:pPr>
            <a:r>
              <a:rPr lang="en-GB" sz="975" b="0" i="0" spc="0" baseline="0">
                <a:solidFill>
                  <a:srgbClr val="000000"/>
                </a:solidFill>
              </a:rPr>
              <a:t>Capacities</a:t>
            </a:r>
          </a:p>
          <a:p>
            <a:pPr marL="348996">
              <a:lnSpc>
                <a:spcPts val="2923"/>
              </a:lnSpc>
            </a:pPr>
            <a:r>
              <a:rPr lang="en-GB" sz="977" b="0" i="0" spc="0" baseline="0">
                <a:solidFill>
                  <a:srgbClr val="000000"/>
                </a:solidFill>
              </a:rPr>
              <a:t>Domains</a:t>
            </a:r>
          </a:p>
          <a:p>
            <a:pPr marL="348996">
              <a:lnSpc>
                <a:spcPts val="2924"/>
              </a:lnSpc>
            </a:pPr>
            <a:r>
              <a:rPr lang="en-GB" sz="975" b="0" i="0" spc="0" baseline="0">
                <a:solidFill>
                  <a:srgbClr val="000000"/>
                </a:solidFill>
              </a:rPr>
              <a:t>Workspaces</a:t>
            </a:r>
          </a:p>
        </p:txBody>
      </p:sp>
      <p:sp>
        <p:nvSpPr>
          <p:cNvPr id="70" name="Rectangle 3863">
            <a:extLst>
              <a:ext uri="{FF2B5EF4-FFF2-40B4-BE49-F238E27FC236}">
                <a16:creationId xmlns:a16="http://schemas.microsoft.com/office/drawing/2014/main" id="{5A43751B-BC6C-7072-E613-27DFF702600A}"/>
              </a:ext>
            </a:extLst>
          </p:cNvPr>
          <p:cNvSpPr/>
          <p:nvPr/>
        </p:nvSpPr>
        <p:spPr>
          <a:xfrm>
            <a:off x="3084195" y="1440544"/>
            <a:ext cx="1981953" cy="2815066"/>
          </a:xfrm>
          <a:prstGeom prst="rect">
            <a:avLst/>
          </a:prstGeom>
        </p:spPr>
        <p:txBody>
          <a:bodyPr wrap="none" lIns="0" tIns="0" rIns="0" bIns="0">
            <a:spAutoFit/>
          </a:bodyPr>
          <a:lstStyle/>
          <a:p>
            <a:pPr marL="0"/>
            <a:r>
              <a:rPr lang="en-GB" sz="1202" b="1" i="0" spc="0" baseline="0">
                <a:solidFill>
                  <a:srgbClr val="000000"/>
                </a:solidFill>
              </a:rPr>
              <a:t>Secure, protect, </a:t>
            </a:r>
          </a:p>
          <a:p>
            <a:pPr marL="0">
              <a:lnSpc>
                <a:spcPts val="1427"/>
              </a:lnSpc>
            </a:pPr>
            <a:r>
              <a:rPr lang="en-GB" sz="1202" b="1" i="0" spc="0" baseline="0">
                <a:solidFill>
                  <a:srgbClr val="000000"/>
                </a:solidFill>
              </a:rPr>
              <a:t>and comply</a:t>
            </a:r>
          </a:p>
          <a:p>
            <a:pPr marL="286130">
              <a:lnSpc>
                <a:spcPts val="1972"/>
              </a:lnSpc>
            </a:pPr>
            <a:r>
              <a:rPr lang="en-GB" sz="975" b="0" i="0" spc="0" baseline="0">
                <a:solidFill>
                  <a:srgbClr val="000000"/>
                </a:solidFill>
              </a:rPr>
              <a:t>Fabric inbound and </a:t>
            </a:r>
          </a:p>
          <a:p>
            <a:pPr marL="286130">
              <a:lnSpc>
                <a:spcPts val="1202"/>
              </a:lnSpc>
            </a:pPr>
            <a:r>
              <a:rPr lang="en-GB" sz="975" b="0" i="0" spc="0" baseline="0">
                <a:solidFill>
                  <a:srgbClr val="000000"/>
                </a:solidFill>
              </a:rPr>
              <a:t>outbound security</a:t>
            </a:r>
          </a:p>
          <a:p>
            <a:pPr marL="286130">
              <a:lnSpc>
                <a:spcPts val="2350"/>
              </a:lnSpc>
            </a:pPr>
            <a:r>
              <a:rPr lang="en-GB" sz="975" b="0" i="0" spc="0" baseline="0">
                <a:solidFill>
                  <a:srgbClr val="000000"/>
                </a:solidFill>
              </a:rPr>
              <a:t>Conditional access</a:t>
            </a:r>
          </a:p>
          <a:p>
            <a:pPr marL="286130">
              <a:lnSpc>
                <a:spcPts val="2142"/>
              </a:lnSpc>
            </a:pPr>
            <a:r>
              <a:rPr lang="en-GB" sz="975" b="0" i="0" spc="0" baseline="0">
                <a:solidFill>
                  <a:srgbClr val="000000"/>
                </a:solidFill>
              </a:rPr>
              <a:t>Fine-grained security and </a:t>
            </a:r>
          </a:p>
          <a:p>
            <a:pPr marL="286130">
              <a:lnSpc>
                <a:spcPts val="1200"/>
              </a:lnSpc>
            </a:pPr>
            <a:r>
              <a:rPr lang="en-GB" sz="977" b="0" i="0" spc="0" baseline="0">
                <a:solidFill>
                  <a:srgbClr val="000000"/>
                </a:solidFill>
              </a:rPr>
              <a:t>access controls</a:t>
            </a:r>
          </a:p>
          <a:p>
            <a:pPr marL="286130">
              <a:lnSpc>
                <a:spcPts val="2024"/>
              </a:lnSpc>
            </a:pPr>
            <a:r>
              <a:rPr lang="en-GB" sz="975" b="0" i="0" spc="0" baseline="0">
                <a:solidFill>
                  <a:srgbClr val="000000"/>
                </a:solidFill>
              </a:rPr>
              <a:t>Workspace &amp; item </a:t>
            </a:r>
          </a:p>
          <a:p>
            <a:pPr marL="286130">
              <a:lnSpc>
                <a:spcPts val="1200"/>
              </a:lnSpc>
            </a:pPr>
            <a:r>
              <a:rPr lang="en-GB" sz="977" b="0" i="0" spc="0" baseline="0">
                <a:solidFill>
                  <a:srgbClr val="000000"/>
                </a:solidFill>
              </a:rPr>
              <a:t>security</a:t>
            </a:r>
          </a:p>
          <a:p>
            <a:pPr marL="286130">
              <a:lnSpc>
                <a:spcPts val="2142"/>
              </a:lnSpc>
            </a:pPr>
            <a:r>
              <a:rPr lang="en-GB" sz="977" b="0" i="0" spc="0" baseline="0">
                <a:solidFill>
                  <a:srgbClr val="000000"/>
                </a:solidFill>
              </a:rPr>
              <a:t>Data encryption </a:t>
            </a:r>
          </a:p>
          <a:p>
            <a:pPr marL="286130">
              <a:lnSpc>
                <a:spcPts val="2544"/>
              </a:lnSpc>
            </a:pPr>
            <a:r>
              <a:rPr lang="en-GB" sz="977" b="0" i="0" spc="0" baseline="0">
                <a:solidFill>
                  <a:srgbClr val="000000"/>
                </a:solidFill>
              </a:rPr>
              <a:t>Purview sensitivity labeling** </a:t>
            </a:r>
          </a:p>
          <a:p>
            <a:pPr marL="286130">
              <a:lnSpc>
                <a:spcPts val="2877"/>
              </a:lnSpc>
            </a:pPr>
            <a:r>
              <a:rPr lang="en-GB" sz="975" b="0" i="0" spc="0" baseline="0">
                <a:solidFill>
                  <a:srgbClr val="000000"/>
                </a:solidFill>
              </a:rPr>
              <a:t>Certificates &amp; standards</a:t>
            </a:r>
          </a:p>
        </p:txBody>
      </p:sp>
      <p:sp>
        <p:nvSpPr>
          <p:cNvPr id="71" name="Rectangle 3864">
            <a:extLst>
              <a:ext uri="{FF2B5EF4-FFF2-40B4-BE49-F238E27FC236}">
                <a16:creationId xmlns:a16="http://schemas.microsoft.com/office/drawing/2014/main" id="{F047C50B-783B-CCE5-08E9-A07D3D63BDFD}"/>
              </a:ext>
            </a:extLst>
          </p:cNvPr>
          <p:cNvSpPr/>
          <p:nvPr/>
        </p:nvSpPr>
        <p:spPr>
          <a:xfrm>
            <a:off x="3370326" y="4522391"/>
            <a:ext cx="948978" cy="439800"/>
          </a:xfrm>
          <a:prstGeom prst="rect">
            <a:avLst/>
          </a:prstGeom>
        </p:spPr>
        <p:txBody>
          <a:bodyPr wrap="none" lIns="0" tIns="0" rIns="0" bIns="0">
            <a:spAutoFit/>
          </a:bodyPr>
          <a:lstStyle/>
          <a:p>
            <a:pPr marL="0"/>
            <a:r>
              <a:rPr lang="en-GB" sz="975" b="0" i="0" spc="0" baseline="0">
                <a:solidFill>
                  <a:srgbClr val="000000"/>
                </a:solidFill>
              </a:rPr>
              <a:t>Data residency</a:t>
            </a:r>
          </a:p>
          <a:p>
            <a:pPr marL="0">
              <a:lnSpc>
                <a:spcPts val="2678"/>
              </a:lnSpc>
            </a:pPr>
            <a:r>
              <a:rPr lang="en-GB" sz="977" b="0" i="0" spc="0" baseline="0">
                <a:solidFill>
                  <a:srgbClr val="000000"/>
                </a:solidFill>
              </a:rPr>
              <a:t>Purview Audit** </a:t>
            </a:r>
          </a:p>
        </p:txBody>
      </p:sp>
      <p:sp>
        <p:nvSpPr>
          <p:cNvPr id="72" name="Rectangle 3865">
            <a:extLst>
              <a:ext uri="{FF2B5EF4-FFF2-40B4-BE49-F238E27FC236}">
                <a16:creationId xmlns:a16="http://schemas.microsoft.com/office/drawing/2014/main" id="{6E92E708-790B-09F2-904F-F7DC39F2E7D8}"/>
              </a:ext>
            </a:extLst>
          </p:cNvPr>
          <p:cNvSpPr/>
          <p:nvPr/>
        </p:nvSpPr>
        <p:spPr>
          <a:xfrm>
            <a:off x="5169915" y="1440544"/>
            <a:ext cx="1752083" cy="2558649"/>
          </a:xfrm>
          <a:prstGeom prst="rect">
            <a:avLst/>
          </a:prstGeom>
        </p:spPr>
        <p:txBody>
          <a:bodyPr wrap="none" lIns="0" tIns="0" rIns="0" bIns="0">
            <a:spAutoFit/>
          </a:bodyPr>
          <a:lstStyle/>
          <a:p>
            <a:pPr marL="0"/>
            <a:r>
              <a:rPr lang="en-GB" sz="1202" b="1" i="0" spc="0" baseline="0">
                <a:solidFill>
                  <a:srgbClr val="000000"/>
                </a:solidFill>
              </a:rPr>
              <a:t>Encourage data </a:t>
            </a:r>
          </a:p>
          <a:p>
            <a:pPr marL="0">
              <a:lnSpc>
                <a:spcPts val="1427"/>
              </a:lnSpc>
            </a:pPr>
            <a:r>
              <a:rPr lang="en-GB" sz="1202" b="1" i="0" spc="0" baseline="0">
                <a:solidFill>
                  <a:srgbClr val="000000"/>
                </a:solidFill>
              </a:rPr>
              <a:t>discovery, trust, and use</a:t>
            </a:r>
          </a:p>
          <a:p>
            <a:pPr marL="359029">
              <a:lnSpc>
                <a:spcPts val="2572"/>
              </a:lnSpc>
            </a:pPr>
            <a:r>
              <a:rPr lang="en-GB" sz="977" b="0" i="0" spc="0" baseline="0">
                <a:solidFill>
                  <a:srgbClr val="000000"/>
                </a:solidFill>
              </a:rPr>
              <a:t>OneLake data hub</a:t>
            </a:r>
          </a:p>
          <a:p>
            <a:pPr marL="359029">
              <a:lnSpc>
                <a:spcPts val="2924"/>
              </a:lnSpc>
            </a:pPr>
            <a:r>
              <a:rPr lang="en-GB" sz="975" b="0" i="0" spc="0" baseline="0">
                <a:solidFill>
                  <a:srgbClr val="000000"/>
                </a:solidFill>
              </a:rPr>
              <a:t>Endorsements</a:t>
            </a:r>
          </a:p>
          <a:p>
            <a:pPr marL="359029">
              <a:lnSpc>
                <a:spcPts val="2322"/>
              </a:lnSpc>
            </a:pPr>
            <a:r>
              <a:rPr lang="en-GB" sz="975" b="0" i="0" spc="0" baseline="0">
                <a:solidFill>
                  <a:srgbClr val="000000"/>
                </a:solidFill>
              </a:rPr>
              <a:t>Data lineage &amp; impact </a:t>
            </a:r>
          </a:p>
          <a:p>
            <a:pPr marL="359029">
              <a:lnSpc>
                <a:spcPts val="1202"/>
              </a:lnSpc>
            </a:pPr>
            <a:r>
              <a:rPr lang="en-GB" sz="975" b="0" i="0" spc="0" baseline="0">
                <a:solidFill>
                  <a:srgbClr val="000000"/>
                </a:solidFill>
              </a:rPr>
              <a:t>analysis</a:t>
            </a:r>
          </a:p>
          <a:p>
            <a:pPr marL="359029">
              <a:lnSpc>
                <a:spcPts val="2825"/>
              </a:lnSpc>
            </a:pPr>
            <a:r>
              <a:rPr lang="en-GB" sz="977" b="0" i="0" spc="0" baseline="0">
                <a:solidFill>
                  <a:srgbClr val="000000"/>
                </a:solidFill>
              </a:rPr>
              <a:t>External data sharing</a:t>
            </a:r>
          </a:p>
          <a:p>
            <a:pPr marL="359029">
              <a:lnSpc>
                <a:spcPts val="2922"/>
              </a:lnSpc>
            </a:pPr>
            <a:r>
              <a:rPr lang="en-GB" sz="977" b="0" i="0" spc="0" baseline="0">
                <a:solidFill>
                  <a:srgbClr val="000000"/>
                </a:solidFill>
              </a:rPr>
              <a:t>Metadata curation</a:t>
            </a:r>
          </a:p>
          <a:p>
            <a:pPr marL="359029">
              <a:lnSpc>
                <a:spcPts val="2925"/>
              </a:lnSpc>
            </a:pPr>
            <a:r>
              <a:rPr lang="en-GB" sz="977" b="0" i="0" spc="0" baseline="0">
                <a:solidFill>
                  <a:srgbClr val="000000"/>
                </a:solidFill>
              </a:rPr>
              <a:t>Discover &amp; Reuse</a:t>
            </a:r>
          </a:p>
        </p:txBody>
      </p:sp>
      <p:sp>
        <p:nvSpPr>
          <p:cNvPr id="73" name="Rectangle 3866">
            <a:extLst>
              <a:ext uri="{FF2B5EF4-FFF2-40B4-BE49-F238E27FC236}">
                <a16:creationId xmlns:a16="http://schemas.microsoft.com/office/drawing/2014/main" id="{7E75AE4C-F203-BA34-6EDF-CE65B02D3B9F}"/>
              </a:ext>
            </a:extLst>
          </p:cNvPr>
          <p:cNvSpPr/>
          <p:nvPr/>
        </p:nvSpPr>
        <p:spPr>
          <a:xfrm>
            <a:off x="7128129" y="1440544"/>
            <a:ext cx="1327818" cy="1800896"/>
          </a:xfrm>
          <a:prstGeom prst="rect">
            <a:avLst/>
          </a:prstGeom>
        </p:spPr>
        <p:txBody>
          <a:bodyPr wrap="none" lIns="0" tIns="0" rIns="0" bIns="0">
            <a:spAutoFit/>
          </a:bodyPr>
          <a:lstStyle/>
          <a:p>
            <a:pPr marL="0"/>
            <a:r>
              <a:rPr lang="en-GB" sz="1202" b="1" i="0" spc="0" baseline="0">
                <a:solidFill>
                  <a:srgbClr val="000000"/>
                </a:solidFill>
              </a:rPr>
              <a:t>Monitor, uncover </a:t>
            </a:r>
          </a:p>
          <a:p>
            <a:pPr marL="0">
              <a:lnSpc>
                <a:spcPts val="1427"/>
              </a:lnSpc>
            </a:pPr>
            <a:r>
              <a:rPr lang="en-GB" sz="1202" b="1" i="0" spc="0" baseline="0">
                <a:solidFill>
                  <a:srgbClr val="000000"/>
                </a:solidFill>
              </a:rPr>
              <a:t>insights, and act</a:t>
            </a:r>
          </a:p>
          <a:p>
            <a:pPr marL="303021">
              <a:lnSpc>
                <a:spcPts val="2572"/>
              </a:lnSpc>
            </a:pPr>
            <a:r>
              <a:rPr lang="en-GB" sz="977" b="0" i="0" spc="0" baseline="0">
                <a:solidFill>
                  <a:srgbClr val="000000"/>
                </a:solidFill>
              </a:rPr>
              <a:t>Admin monitoring</a:t>
            </a:r>
          </a:p>
          <a:p>
            <a:pPr marL="303021">
              <a:lnSpc>
                <a:spcPts val="2924"/>
              </a:lnSpc>
            </a:pPr>
            <a:r>
              <a:rPr lang="en-GB" sz="975" b="0" i="0" spc="0" baseline="0">
                <a:solidFill>
                  <a:srgbClr val="000000"/>
                </a:solidFill>
              </a:rPr>
              <a:t>Capacity metrics</a:t>
            </a:r>
          </a:p>
          <a:p>
            <a:pPr marL="303021">
              <a:lnSpc>
                <a:spcPts val="2922"/>
              </a:lnSpc>
            </a:pPr>
            <a:r>
              <a:rPr lang="en-GB" sz="977" b="0" i="0" spc="0" baseline="0">
                <a:solidFill>
                  <a:srgbClr val="000000"/>
                </a:solidFill>
              </a:rPr>
              <a:t>Monitoring hub</a:t>
            </a:r>
          </a:p>
          <a:p>
            <a:pPr marL="303021">
              <a:lnSpc>
                <a:spcPts val="2924"/>
              </a:lnSpc>
            </a:pPr>
            <a:r>
              <a:rPr lang="en-GB" sz="975" b="0" i="0" spc="0" baseline="0">
                <a:solidFill>
                  <a:srgbClr val="000000"/>
                </a:solidFill>
              </a:rPr>
              <a:t>Purview Hub </a:t>
            </a:r>
          </a:p>
        </p:txBody>
      </p:sp>
      <p:sp>
        <p:nvSpPr>
          <p:cNvPr id="74" name="Rectangle 3867">
            <a:extLst>
              <a:ext uri="{FF2B5EF4-FFF2-40B4-BE49-F238E27FC236}">
                <a16:creationId xmlns:a16="http://schemas.microsoft.com/office/drawing/2014/main" id="{E7D1920D-1401-F60A-4FBC-48C5B4DCE379}"/>
              </a:ext>
            </a:extLst>
          </p:cNvPr>
          <p:cNvSpPr/>
          <p:nvPr/>
        </p:nvSpPr>
        <p:spPr>
          <a:xfrm>
            <a:off x="725144" y="6032706"/>
            <a:ext cx="2114168" cy="367793"/>
          </a:xfrm>
          <a:prstGeom prst="rect">
            <a:avLst/>
          </a:prstGeom>
        </p:spPr>
        <p:txBody>
          <a:bodyPr wrap="square" lIns="0" tIns="0" rIns="0" bIns="0">
            <a:spAutoFit/>
          </a:bodyPr>
          <a:lstStyle/>
          <a:p>
            <a:pPr marL="0">
              <a:lnSpc>
                <a:spcPts val="3614"/>
              </a:lnSpc>
              <a:tabLst>
                <a:tab pos="2360612" algn="l"/>
              </a:tabLst>
            </a:pPr>
            <a:r>
              <a:rPr lang="en-GB" sz="700" b="0" i="1" spc="0" baseline="0">
                <a:solidFill>
                  <a:srgbClr val="000000"/>
                </a:solidFill>
              </a:rPr>
              <a:t>**Additional Microsoft Purview purchase required</a:t>
            </a:r>
          </a:p>
        </p:txBody>
      </p:sp>
      <p:sp>
        <p:nvSpPr>
          <p:cNvPr id="76" name="TextBox 75">
            <a:extLst>
              <a:ext uri="{FF2B5EF4-FFF2-40B4-BE49-F238E27FC236}">
                <a16:creationId xmlns:a16="http://schemas.microsoft.com/office/drawing/2014/main" id="{5ACAB82E-0E46-6ED2-F323-84A8684A7860}"/>
              </a:ext>
            </a:extLst>
          </p:cNvPr>
          <p:cNvSpPr txBox="1"/>
          <p:nvPr/>
        </p:nvSpPr>
        <p:spPr>
          <a:xfrm>
            <a:off x="901334" y="5619819"/>
            <a:ext cx="9939700" cy="276999"/>
          </a:xfrm>
          <a:prstGeom prst="rect">
            <a:avLst/>
          </a:prstGeom>
          <a:noFill/>
        </p:spPr>
        <p:txBody>
          <a:bodyPr wrap="square">
            <a:spAutoFit/>
          </a:bodyPr>
          <a:lstStyle/>
          <a:p>
            <a:pPr marL="3780218"/>
            <a:r>
              <a:rPr lang="en-GB" sz="1200" b="0" i="0" spc="0" baseline="0">
                <a:solidFill>
                  <a:schemeClr val="bg2"/>
                </a:solidFill>
              </a:rPr>
              <a:t>Fabric integrated with Microsoft Purview</a:t>
            </a:r>
          </a:p>
        </p:txBody>
      </p:sp>
    </p:spTree>
    <p:extLst>
      <p:ext uri="{BB962C8B-B14F-4D97-AF65-F5344CB8AC3E}">
        <p14:creationId xmlns:p14="http://schemas.microsoft.com/office/powerpoint/2010/main" val="270526543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66">
          <a:extLst>
            <a:ext uri="{FF2B5EF4-FFF2-40B4-BE49-F238E27FC236}">
              <a16:creationId xmlns:a16="http://schemas.microsoft.com/office/drawing/2014/main" id="{F7C70B38-A252-365C-C448-95B4FEE1E526}"/>
            </a:ext>
          </a:extLst>
        </p:cNvPr>
        <p:cNvGrpSpPr/>
        <p:nvPr/>
      </p:nvGrpSpPr>
      <p:grpSpPr>
        <a:xfrm>
          <a:off x="0" y="0"/>
          <a:ext cx="0" cy="0"/>
          <a:chOff x="0" y="0"/>
          <a:chExt cx="0" cy="0"/>
        </a:xfrm>
      </p:grpSpPr>
      <p:sp>
        <p:nvSpPr>
          <p:cNvPr id="67" name="Google Shape;67;p15">
            <a:extLst>
              <a:ext uri="{FF2B5EF4-FFF2-40B4-BE49-F238E27FC236}">
                <a16:creationId xmlns:a16="http://schemas.microsoft.com/office/drawing/2014/main" id="{A4F5EF2E-94EA-5534-D78D-93A6DD0C53B4}"/>
              </a:ext>
            </a:extLst>
          </p:cNvPr>
          <p:cNvSpPr txBox="1">
            <a:spLocks noGrp="1"/>
          </p:cNvSpPr>
          <p:nvPr>
            <p:ph type="title"/>
          </p:nvPr>
        </p:nvSpPr>
        <p:spPr>
          <a:xfrm>
            <a:off x="689524" y="600200"/>
            <a:ext cx="11197675" cy="5454400"/>
          </a:xfrm>
          <a:prstGeom prst="rect">
            <a:avLst/>
          </a:prstGeom>
        </p:spPr>
        <p:txBody>
          <a:bodyPr spcFirstLastPara="1" vert="horz" wrap="square" lIns="121900" tIns="121900" rIns="121900" bIns="121900" rtlCol="0" anchor="ctr" anchorCtr="0">
            <a:normAutofit/>
          </a:bodyPr>
          <a:lstStyle/>
          <a:p>
            <a:r>
              <a:rPr lang="en-US" b="1" dirty="0">
                <a:latin typeface="Arial" panose="020B0604020202020204" pitchFamily="34" charset="0"/>
              </a:rPr>
              <a:t>Appendix</a:t>
            </a:r>
            <a:endParaRPr lang="en-GB" b="1" dirty="0">
              <a:latin typeface="Arial" panose="020B0604020202020204" pitchFamily="34" charset="0"/>
            </a:endParaRPr>
          </a:p>
        </p:txBody>
      </p:sp>
      <p:sp>
        <p:nvSpPr>
          <p:cNvPr id="68" name="Google Shape;68;p15">
            <a:extLst>
              <a:ext uri="{FF2B5EF4-FFF2-40B4-BE49-F238E27FC236}">
                <a16:creationId xmlns:a16="http://schemas.microsoft.com/office/drawing/2014/main" id="{738C271F-110E-9E14-BCAA-541C5346FD19}"/>
              </a:ext>
            </a:extLst>
          </p:cNvPr>
          <p:cNvSpPr txBox="1">
            <a:spLocks noGrp="1"/>
          </p:cNvSpPr>
          <p:nvPr>
            <p:ph type="sldNum" idx="12"/>
          </p:nvPr>
        </p:nvSpPr>
        <p:spPr>
          <a:xfrm>
            <a:off x="11296611" y="6217623"/>
            <a:ext cx="731600" cy="524800"/>
          </a:xfrm>
          <a:prstGeom prst="rect">
            <a:avLst/>
          </a:prstGeom>
        </p:spPr>
        <p:txBody>
          <a:bodyPr spcFirstLastPara="1" wrap="square" lIns="121900" tIns="121900" rIns="121900" bIns="121900" anchor="ctr" anchorCtr="0">
            <a:normAutofit/>
          </a:bodyPr>
          <a:lstStyle/>
          <a:p>
            <a:pPr algn="r" defTabSz="1219170">
              <a:buClr>
                <a:srgbClr val="000000"/>
              </a:buClr>
              <a:defRPr/>
            </a:pPr>
            <a:fld id="{00000000-1234-1234-1234-123412341234}" type="slidenum">
              <a:rPr lang="en" sz="1333" kern="0">
                <a:solidFill>
                  <a:srgbClr val="FFFFFF"/>
                </a:solidFill>
                <a:latin typeface="Lato"/>
                <a:ea typeface="Lato"/>
                <a:cs typeface="Lato"/>
                <a:sym typeface="Lato"/>
              </a:rPr>
              <a:pPr algn="r" defTabSz="1219170">
                <a:buClr>
                  <a:srgbClr val="000000"/>
                </a:buClr>
                <a:defRPr/>
              </a:pPr>
              <a:t>47</a:t>
            </a:fld>
            <a:endParaRPr sz="1333" kern="0">
              <a:solidFill>
                <a:srgbClr val="FFFFFF"/>
              </a:solidFill>
              <a:latin typeface="Lato"/>
              <a:ea typeface="Lato"/>
              <a:cs typeface="Lato"/>
              <a:sym typeface="Lato"/>
            </a:endParaRPr>
          </a:p>
        </p:txBody>
      </p:sp>
    </p:spTree>
    <p:extLst>
      <p:ext uri="{BB962C8B-B14F-4D97-AF65-F5344CB8AC3E}">
        <p14:creationId xmlns:p14="http://schemas.microsoft.com/office/powerpoint/2010/main" val="75809828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8" name="Freeform 2868"/>
          <p:cNvSpPr/>
          <p:nvPr/>
        </p:nvSpPr>
        <p:spPr>
          <a:xfrm>
            <a:off x="0" y="0"/>
            <a:ext cx="12192000" cy="6858000"/>
          </a:xfrm>
          <a:custGeom>
            <a:avLst/>
            <a:gdLst/>
            <a:ahLst/>
            <a:cxnLst/>
            <a:rect l="0" t="0" r="0" b="0"/>
            <a:pathLst>
              <a:path w="12192000" h="6858000">
                <a:moveTo>
                  <a:pt x="0" y="6858000"/>
                </a:moveTo>
                <a:lnTo>
                  <a:pt x="12192000" y="6858000"/>
                </a:lnTo>
                <a:lnTo>
                  <a:pt x="12192000" y="0"/>
                </a:lnTo>
                <a:lnTo>
                  <a:pt x="0" y="0"/>
                </a:lnTo>
                <a:lnTo>
                  <a:pt x="0" y="6858000"/>
                </a:lnTo>
                <a:close/>
              </a:path>
            </a:pathLst>
          </a:custGeom>
          <a:solidFill>
            <a:srgbClr val="FFFDF9">
              <a:alpha val="100000"/>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2870" name="Freeform 2870"/>
          <p:cNvSpPr/>
          <p:nvPr/>
        </p:nvSpPr>
        <p:spPr>
          <a:xfrm>
            <a:off x="1734057" y="2526792"/>
            <a:ext cx="997713" cy="927100"/>
          </a:xfrm>
          <a:custGeom>
            <a:avLst/>
            <a:gdLst/>
            <a:ahLst/>
            <a:cxnLst/>
            <a:rect l="0" t="0" r="0" b="0"/>
            <a:pathLst>
              <a:path w="997713" h="927100">
                <a:moveTo>
                  <a:pt x="0" y="50038"/>
                </a:moveTo>
                <a:cubicBezTo>
                  <a:pt x="0" y="22353"/>
                  <a:pt x="22479" y="0"/>
                  <a:pt x="50166" y="0"/>
                </a:cubicBezTo>
                <a:lnTo>
                  <a:pt x="947675" y="0"/>
                </a:lnTo>
                <a:cubicBezTo>
                  <a:pt x="975234" y="0"/>
                  <a:pt x="997713" y="22353"/>
                  <a:pt x="997713" y="50038"/>
                </a:cubicBezTo>
                <a:lnTo>
                  <a:pt x="997713" y="877062"/>
                </a:lnTo>
                <a:cubicBezTo>
                  <a:pt x="997713" y="904749"/>
                  <a:pt x="975234" y="927100"/>
                  <a:pt x="947675" y="927100"/>
                </a:cubicBezTo>
                <a:lnTo>
                  <a:pt x="50166" y="927100"/>
                </a:lnTo>
                <a:cubicBezTo>
                  <a:pt x="22479" y="927100"/>
                  <a:pt x="0" y="904749"/>
                  <a:pt x="0" y="877062"/>
                </a:cubicBezTo>
                <a:close/>
                <a:moveTo>
                  <a:pt x="2547113" y="4331208"/>
                </a:moveTo>
              </a:path>
            </a:pathLst>
          </a:custGeom>
          <a:solidFill>
            <a:srgbClr val="F2F2F2">
              <a:alpha val="93725"/>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2871" name="Freeform 2871"/>
          <p:cNvSpPr/>
          <p:nvPr/>
        </p:nvSpPr>
        <p:spPr>
          <a:xfrm>
            <a:off x="2811526" y="2526792"/>
            <a:ext cx="997712" cy="927100"/>
          </a:xfrm>
          <a:custGeom>
            <a:avLst/>
            <a:gdLst/>
            <a:ahLst/>
            <a:cxnLst/>
            <a:rect l="0" t="0" r="0" b="0"/>
            <a:pathLst>
              <a:path w="997712" h="927100">
                <a:moveTo>
                  <a:pt x="0" y="50038"/>
                </a:moveTo>
                <a:cubicBezTo>
                  <a:pt x="0" y="22353"/>
                  <a:pt x="22478" y="0"/>
                  <a:pt x="50038" y="0"/>
                </a:cubicBezTo>
                <a:lnTo>
                  <a:pt x="947674" y="0"/>
                </a:lnTo>
                <a:cubicBezTo>
                  <a:pt x="975233" y="0"/>
                  <a:pt x="997712" y="22353"/>
                  <a:pt x="997712" y="50038"/>
                </a:cubicBezTo>
                <a:lnTo>
                  <a:pt x="997712" y="877062"/>
                </a:lnTo>
                <a:cubicBezTo>
                  <a:pt x="997712" y="904749"/>
                  <a:pt x="975233" y="927100"/>
                  <a:pt x="947674" y="927100"/>
                </a:cubicBezTo>
                <a:lnTo>
                  <a:pt x="50038" y="927100"/>
                </a:lnTo>
                <a:cubicBezTo>
                  <a:pt x="22478" y="927100"/>
                  <a:pt x="0" y="904749"/>
                  <a:pt x="0" y="877062"/>
                </a:cubicBezTo>
                <a:close/>
                <a:moveTo>
                  <a:pt x="1469644" y="4331208"/>
                </a:moveTo>
              </a:path>
            </a:pathLst>
          </a:custGeom>
          <a:solidFill>
            <a:srgbClr val="F2F2F2">
              <a:alpha val="93725"/>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2872" name="Freeform 2872"/>
          <p:cNvSpPr/>
          <p:nvPr/>
        </p:nvSpPr>
        <p:spPr>
          <a:xfrm>
            <a:off x="3888994" y="2526792"/>
            <a:ext cx="997584" cy="927100"/>
          </a:xfrm>
          <a:custGeom>
            <a:avLst/>
            <a:gdLst/>
            <a:ahLst/>
            <a:cxnLst/>
            <a:rect l="0" t="0" r="0" b="0"/>
            <a:pathLst>
              <a:path w="997584" h="927100">
                <a:moveTo>
                  <a:pt x="0" y="50038"/>
                </a:moveTo>
                <a:cubicBezTo>
                  <a:pt x="0" y="22353"/>
                  <a:pt x="22352" y="0"/>
                  <a:pt x="50038" y="0"/>
                </a:cubicBezTo>
                <a:lnTo>
                  <a:pt x="947546" y="0"/>
                </a:lnTo>
                <a:cubicBezTo>
                  <a:pt x="975233" y="0"/>
                  <a:pt x="997584" y="22353"/>
                  <a:pt x="997584" y="50038"/>
                </a:cubicBezTo>
                <a:lnTo>
                  <a:pt x="997584" y="877062"/>
                </a:lnTo>
                <a:cubicBezTo>
                  <a:pt x="997584" y="904749"/>
                  <a:pt x="975233" y="927100"/>
                  <a:pt x="947546" y="927100"/>
                </a:cubicBezTo>
                <a:lnTo>
                  <a:pt x="50038" y="927100"/>
                </a:lnTo>
                <a:cubicBezTo>
                  <a:pt x="22352" y="927100"/>
                  <a:pt x="0" y="904749"/>
                  <a:pt x="0" y="877062"/>
                </a:cubicBezTo>
                <a:close/>
                <a:moveTo>
                  <a:pt x="392176" y="4331208"/>
                </a:moveTo>
              </a:path>
            </a:pathLst>
          </a:custGeom>
          <a:solidFill>
            <a:srgbClr val="F2F2F2">
              <a:alpha val="93725"/>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2873" name="Freeform 2873"/>
          <p:cNvSpPr/>
          <p:nvPr/>
        </p:nvSpPr>
        <p:spPr>
          <a:xfrm>
            <a:off x="4966461" y="2526792"/>
            <a:ext cx="997585" cy="927100"/>
          </a:xfrm>
          <a:custGeom>
            <a:avLst/>
            <a:gdLst/>
            <a:ahLst/>
            <a:cxnLst/>
            <a:rect l="0" t="0" r="0" b="0"/>
            <a:pathLst>
              <a:path w="997585" h="927100">
                <a:moveTo>
                  <a:pt x="0" y="50038"/>
                </a:moveTo>
                <a:cubicBezTo>
                  <a:pt x="0" y="22353"/>
                  <a:pt x="22353" y="0"/>
                  <a:pt x="50039" y="0"/>
                </a:cubicBezTo>
                <a:lnTo>
                  <a:pt x="947548" y="0"/>
                </a:lnTo>
                <a:cubicBezTo>
                  <a:pt x="975234" y="0"/>
                  <a:pt x="997585" y="22353"/>
                  <a:pt x="997585" y="50038"/>
                </a:cubicBezTo>
                <a:lnTo>
                  <a:pt x="997585" y="877062"/>
                </a:lnTo>
                <a:cubicBezTo>
                  <a:pt x="997585" y="904749"/>
                  <a:pt x="975234" y="927100"/>
                  <a:pt x="947548" y="927100"/>
                </a:cubicBezTo>
                <a:lnTo>
                  <a:pt x="50039" y="927100"/>
                </a:lnTo>
                <a:cubicBezTo>
                  <a:pt x="22353" y="927100"/>
                  <a:pt x="0" y="904749"/>
                  <a:pt x="0" y="877062"/>
                </a:cubicBezTo>
                <a:close/>
                <a:moveTo>
                  <a:pt x="-685291" y="4331208"/>
                </a:moveTo>
              </a:path>
            </a:pathLst>
          </a:custGeom>
          <a:solidFill>
            <a:srgbClr val="F2F2F2">
              <a:alpha val="93725"/>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2874" name="Freeform 2874"/>
          <p:cNvSpPr/>
          <p:nvPr/>
        </p:nvSpPr>
        <p:spPr>
          <a:xfrm>
            <a:off x="6043803" y="2526792"/>
            <a:ext cx="997712" cy="927100"/>
          </a:xfrm>
          <a:custGeom>
            <a:avLst/>
            <a:gdLst/>
            <a:ahLst/>
            <a:cxnLst/>
            <a:rect l="0" t="0" r="0" b="0"/>
            <a:pathLst>
              <a:path w="997712" h="927100">
                <a:moveTo>
                  <a:pt x="0" y="50038"/>
                </a:moveTo>
                <a:cubicBezTo>
                  <a:pt x="0" y="22353"/>
                  <a:pt x="22479" y="0"/>
                  <a:pt x="50037" y="0"/>
                </a:cubicBezTo>
                <a:lnTo>
                  <a:pt x="947674" y="0"/>
                </a:lnTo>
                <a:cubicBezTo>
                  <a:pt x="975232" y="0"/>
                  <a:pt x="997712" y="22353"/>
                  <a:pt x="997712" y="50038"/>
                </a:cubicBezTo>
                <a:lnTo>
                  <a:pt x="997712" y="877062"/>
                </a:lnTo>
                <a:cubicBezTo>
                  <a:pt x="997712" y="904749"/>
                  <a:pt x="975232" y="927100"/>
                  <a:pt x="947674" y="927100"/>
                </a:cubicBezTo>
                <a:lnTo>
                  <a:pt x="50037" y="927100"/>
                </a:lnTo>
                <a:cubicBezTo>
                  <a:pt x="22479" y="927100"/>
                  <a:pt x="0" y="904749"/>
                  <a:pt x="0" y="877062"/>
                </a:cubicBezTo>
                <a:close/>
                <a:moveTo>
                  <a:pt x="-1762633" y="4331208"/>
                </a:moveTo>
              </a:path>
            </a:pathLst>
          </a:custGeom>
          <a:solidFill>
            <a:srgbClr val="F2F2F2">
              <a:alpha val="93725"/>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2875" name="Freeform 2875"/>
          <p:cNvSpPr/>
          <p:nvPr/>
        </p:nvSpPr>
        <p:spPr>
          <a:xfrm>
            <a:off x="7121270" y="2526792"/>
            <a:ext cx="997712" cy="927100"/>
          </a:xfrm>
          <a:custGeom>
            <a:avLst/>
            <a:gdLst/>
            <a:ahLst/>
            <a:cxnLst/>
            <a:rect l="0" t="0" r="0" b="0"/>
            <a:pathLst>
              <a:path w="997712" h="927100">
                <a:moveTo>
                  <a:pt x="0" y="50038"/>
                </a:moveTo>
                <a:cubicBezTo>
                  <a:pt x="0" y="22353"/>
                  <a:pt x="22480" y="0"/>
                  <a:pt x="50038" y="0"/>
                </a:cubicBezTo>
                <a:lnTo>
                  <a:pt x="947548" y="0"/>
                </a:lnTo>
                <a:cubicBezTo>
                  <a:pt x="975234" y="0"/>
                  <a:pt x="997712" y="22353"/>
                  <a:pt x="997712" y="50038"/>
                </a:cubicBezTo>
                <a:lnTo>
                  <a:pt x="997712" y="877062"/>
                </a:lnTo>
                <a:cubicBezTo>
                  <a:pt x="997712" y="904749"/>
                  <a:pt x="975234" y="927100"/>
                  <a:pt x="947548" y="927100"/>
                </a:cubicBezTo>
                <a:lnTo>
                  <a:pt x="50038" y="927100"/>
                </a:lnTo>
                <a:cubicBezTo>
                  <a:pt x="22480" y="927100"/>
                  <a:pt x="0" y="904749"/>
                  <a:pt x="0" y="877062"/>
                </a:cubicBezTo>
                <a:close/>
                <a:moveTo>
                  <a:pt x="-2840100" y="4331208"/>
                </a:moveTo>
              </a:path>
            </a:pathLst>
          </a:custGeom>
          <a:solidFill>
            <a:srgbClr val="F2F2F2">
              <a:alpha val="93725"/>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2876" name="Freeform 2876"/>
          <p:cNvSpPr/>
          <p:nvPr/>
        </p:nvSpPr>
        <p:spPr>
          <a:xfrm>
            <a:off x="656678" y="2526792"/>
            <a:ext cx="997623" cy="927100"/>
          </a:xfrm>
          <a:custGeom>
            <a:avLst/>
            <a:gdLst/>
            <a:ahLst/>
            <a:cxnLst/>
            <a:rect l="0" t="0" r="0" b="0"/>
            <a:pathLst>
              <a:path w="997623" h="927100">
                <a:moveTo>
                  <a:pt x="0" y="50038"/>
                </a:moveTo>
                <a:cubicBezTo>
                  <a:pt x="0" y="22353"/>
                  <a:pt x="22403" y="0"/>
                  <a:pt x="50051" y="0"/>
                </a:cubicBezTo>
                <a:lnTo>
                  <a:pt x="947585" y="0"/>
                </a:lnTo>
                <a:cubicBezTo>
                  <a:pt x="975272" y="0"/>
                  <a:pt x="997623" y="22353"/>
                  <a:pt x="997623" y="50038"/>
                </a:cubicBezTo>
                <a:lnTo>
                  <a:pt x="997623" y="877062"/>
                </a:lnTo>
                <a:cubicBezTo>
                  <a:pt x="997623" y="904749"/>
                  <a:pt x="975272" y="927100"/>
                  <a:pt x="947585" y="927100"/>
                </a:cubicBezTo>
                <a:lnTo>
                  <a:pt x="50051" y="927100"/>
                </a:lnTo>
                <a:cubicBezTo>
                  <a:pt x="22403" y="927100"/>
                  <a:pt x="0" y="904749"/>
                  <a:pt x="0" y="877062"/>
                </a:cubicBezTo>
                <a:close/>
                <a:moveTo>
                  <a:pt x="3624492" y="4331208"/>
                </a:moveTo>
              </a:path>
            </a:pathLst>
          </a:custGeom>
          <a:solidFill>
            <a:srgbClr val="FFFFFF">
              <a:alpha val="94117"/>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pic>
        <p:nvPicPr>
          <p:cNvPr id="2877" name="Picture 2877"/>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a:xfrm>
            <a:off x="634453" y="2504567"/>
            <a:ext cx="1042073" cy="971550"/>
          </a:xfrm>
          <a:prstGeom prst="rect">
            <a:avLst/>
          </a:prstGeom>
          <a:noFill/>
        </p:spPr>
      </p:pic>
      <p:pic>
        <p:nvPicPr>
          <p:cNvPr id="2878" name="Picture 436"/>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a:xfrm>
            <a:off x="1017790" y="2641804"/>
            <a:ext cx="275424" cy="262940"/>
          </a:xfrm>
          <a:prstGeom prst="rect">
            <a:avLst/>
          </a:prstGeom>
          <a:noFill/>
        </p:spPr>
      </p:pic>
      <p:pic>
        <p:nvPicPr>
          <p:cNvPr id="2879" name="Picture 437"/>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a:xfrm>
            <a:off x="2089023" y="2635822"/>
            <a:ext cx="287934" cy="274891"/>
          </a:xfrm>
          <a:prstGeom prst="rect">
            <a:avLst/>
          </a:prstGeom>
          <a:noFill/>
        </p:spPr>
      </p:pic>
      <p:pic>
        <p:nvPicPr>
          <p:cNvPr id="2880" name="Picture 438"/>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a:xfrm>
            <a:off x="3177413" y="2646299"/>
            <a:ext cx="265925" cy="253872"/>
          </a:xfrm>
          <a:prstGeom prst="rect">
            <a:avLst/>
          </a:prstGeom>
          <a:noFill/>
        </p:spPr>
      </p:pic>
      <p:pic>
        <p:nvPicPr>
          <p:cNvPr id="2881" name="Picture 439"/>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a:xfrm>
            <a:off x="4247260" y="2639162"/>
            <a:ext cx="280974" cy="268249"/>
          </a:xfrm>
          <a:prstGeom prst="rect">
            <a:avLst/>
          </a:prstGeom>
          <a:noFill/>
        </p:spPr>
      </p:pic>
      <p:pic>
        <p:nvPicPr>
          <p:cNvPr id="2882" name="Picture 440"/>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a:xfrm>
            <a:off x="5326253" y="2640546"/>
            <a:ext cx="277926" cy="265341"/>
          </a:xfrm>
          <a:prstGeom prst="rect">
            <a:avLst/>
          </a:prstGeom>
          <a:noFill/>
        </p:spPr>
      </p:pic>
      <p:pic>
        <p:nvPicPr>
          <p:cNvPr id="2883" name="Picture 2883"/>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a:xfrm>
            <a:off x="6366383" y="2605279"/>
            <a:ext cx="352043" cy="335279"/>
          </a:xfrm>
          <a:prstGeom prst="rect">
            <a:avLst/>
          </a:prstGeom>
          <a:noFill/>
        </p:spPr>
      </p:pic>
      <p:sp>
        <p:nvSpPr>
          <p:cNvPr id="2884" name="Freeform 2884"/>
          <p:cNvSpPr/>
          <p:nvPr/>
        </p:nvSpPr>
        <p:spPr>
          <a:xfrm>
            <a:off x="7620127" y="2636140"/>
            <a:ext cx="0" cy="274320"/>
          </a:xfrm>
          <a:custGeom>
            <a:avLst/>
            <a:gdLst/>
            <a:ahLst/>
            <a:cxnLst/>
            <a:rect l="0" t="0" r="0" b="0"/>
            <a:pathLst>
              <a:path h="274320">
                <a:moveTo>
                  <a:pt x="0" y="0"/>
                </a:moveTo>
                <a:lnTo>
                  <a:pt x="0" y="274320"/>
                </a:lnTo>
              </a:path>
            </a:pathLst>
          </a:custGeom>
          <a:noFill/>
          <a:ln w="19050" cap="flat" cmpd="sng">
            <a:solidFill>
              <a:srgbClr val="000000">
                <a:alpha val="100000"/>
              </a:srgbClr>
            </a:solidFill>
            <a:miter lim="127000"/>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2885" name="Freeform 2885"/>
          <p:cNvSpPr/>
          <p:nvPr/>
        </p:nvSpPr>
        <p:spPr>
          <a:xfrm>
            <a:off x="7482967" y="2773299"/>
            <a:ext cx="274319" cy="0"/>
          </a:xfrm>
          <a:custGeom>
            <a:avLst/>
            <a:gdLst/>
            <a:ahLst/>
            <a:cxnLst/>
            <a:rect l="0" t="0" r="0" b="0"/>
            <a:pathLst>
              <a:path w="274319">
                <a:moveTo>
                  <a:pt x="0" y="0"/>
                </a:moveTo>
                <a:lnTo>
                  <a:pt x="274319" y="0"/>
                </a:lnTo>
              </a:path>
            </a:pathLst>
          </a:custGeom>
          <a:noFill/>
          <a:ln w="19050" cap="flat" cmpd="sng">
            <a:solidFill>
              <a:srgbClr val="000000">
                <a:alpha val="100000"/>
              </a:srgbClr>
            </a:solidFill>
            <a:miter lim="127000"/>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2886" name="Freeform 2886"/>
          <p:cNvSpPr/>
          <p:nvPr/>
        </p:nvSpPr>
        <p:spPr>
          <a:xfrm>
            <a:off x="656678" y="3534156"/>
            <a:ext cx="7462304" cy="548514"/>
          </a:xfrm>
          <a:custGeom>
            <a:avLst/>
            <a:gdLst/>
            <a:ahLst/>
            <a:cxnLst/>
            <a:rect l="0" t="0" r="0" b="0"/>
            <a:pathLst>
              <a:path w="7462304" h="548514">
                <a:moveTo>
                  <a:pt x="0" y="61341"/>
                </a:moveTo>
                <a:cubicBezTo>
                  <a:pt x="0" y="27433"/>
                  <a:pt x="27470" y="0"/>
                  <a:pt x="61367" y="0"/>
                </a:cubicBezTo>
                <a:lnTo>
                  <a:pt x="7400837" y="0"/>
                </a:lnTo>
                <a:cubicBezTo>
                  <a:pt x="7434745" y="0"/>
                  <a:pt x="7462304" y="27433"/>
                  <a:pt x="7462304" y="61341"/>
                </a:cubicBezTo>
                <a:lnTo>
                  <a:pt x="7462304" y="487172"/>
                </a:lnTo>
                <a:cubicBezTo>
                  <a:pt x="7462304" y="521081"/>
                  <a:pt x="7434745" y="548514"/>
                  <a:pt x="7400837" y="548514"/>
                </a:cubicBezTo>
                <a:lnTo>
                  <a:pt x="61367" y="548514"/>
                </a:lnTo>
                <a:cubicBezTo>
                  <a:pt x="27470" y="548514"/>
                  <a:pt x="0" y="521081"/>
                  <a:pt x="0" y="487172"/>
                </a:cubicBezTo>
                <a:close/>
                <a:moveTo>
                  <a:pt x="2605825" y="3323844"/>
                </a:moveTo>
              </a:path>
            </a:pathLst>
          </a:custGeom>
          <a:solidFill>
            <a:srgbClr val="F2F2F2">
              <a:alpha val="93725"/>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pic>
        <p:nvPicPr>
          <p:cNvPr id="2887" name="Picture 2887"/>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a:xfrm>
            <a:off x="810894" y="3666110"/>
            <a:ext cx="281940" cy="284988"/>
          </a:xfrm>
          <a:prstGeom prst="rect">
            <a:avLst/>
          </a:prstGeom>
          <a:noFill/>
        </p:spPr>
      </p:pic>
      <p:sp>
        <p:nvSpPr>
          <p:cNvPr id="2888" name="Freeform 2888"/>
          <p:cNvSpPr/>
          <p:nvPr/>
        </p:nvSpPr>
        <p:spPr>
          <a:xfrm>
            <a:off x="656678" y="4163061"/>
            <a:ext cx="7462304" cy="548639"/>
          </a:xfrm>
          <a:custGeom>
            <a:avLst/>
            <a:gdLst/>
            <a:ahLst/>
            <a:cxnLst/>
            <a:rect l="0" t="0" r="0" b="0"/>
            <a:pathLst>
              <a:path w="7462304" h="548639">
                <a:moveTo>
                  <a:pt x="0" y="61467"/>
                </a:moveTo>
                <a:cubicBezTo>
                  <a:pt x="0" y="27559"/>
                  <a:pt x="27470" y="0"/>
                  <a:pt x="61367" y="0"/>
                </a:cubicBezTo>
                <a:lnTo>
                  <a:pt x="7400837" y="0"/>
                </a:lnTo>
                <a:cubicBezTo>
                  <a:pt x="7434745" y="0"/>
                  <a:pt x="7462304" y="27559"/>
                  <a:pt x="7462304" y="61467"/>
                </a:cubicBezTo>
                <a:lnTo>
                  <a:pt x="7462304" y="487298"/>
                </a:lnTo>
                <a:cubicBezTo>
                  <a:pt x="7462304" y="521081"/>
                  <a:pt x="7434745" y="548639"/>
                  <a:pt x="7400837" y="548639"/>
                </a:cubicBezTo>
                <a:lnTo>
                  <a:pt x="61367" y="548639"/>
                </a:lnTo>
                <a:cubicBezTo>
                  <a:pt x="27470" y="548639"/>
                  <a:pt x="0" y="521081"/>
                  <a:pt x="0" y="487298"/>
                </a:cubicBezTo>
                <a:close/>
                <a:moveTo>
                  <a:pt x="1976794" y="2694939"/>
                </a:moveTo>
              </a:path>
            </a:pathLst>
          </a:custGeom>
          <a:solidFill>
            <a:srgbClr val="F2F2F2">
              <a:alpha val="93725"/>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pic>
        <p:nvPicPr>
          <p:cNvPr id="2889" name="Picture 447"/>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a:xfrm>
            <a:off x="810894" y="4295090"/>
            <a:ext cx="281736" cy="284657"/>
          </a:xfrm>
          <a:prstGeom prst="rect">
            <a:avLst/>
          </a:prstGeom>
          <a:noFill/>
        </p:spPr>
      </p:pic>
      <p:sp>
        <p:nvSpPr>
          <p:cNvPr id="2890" name="Freeform 2890"/>
          <p:cNvSpPr/>
          <p:nvPr/>
        </p:nvSpPr>
        <p:spPr>
          <a:xfrm>
            <a:off x="656678" y="4791583"/>
            <a:ext cx="7462304" cy="548514"/>
          </a:xfrm>
          <a:custGeom>
            <a:avLst/>
            <a:gdLst/>
            <a:ahLst/>
            <a:cxnLst/>
            <a:rect l="0" t="0" r="0" b="0"/>
            <a:pathLst>
              <a:path w="7462304" h="548514">
                <a:moveTo>
                  <a:pt x="0" y="61341"/>
                </a:moveTo>
                <a:cubicBezTo>
                  <a:pt x="0" y="27432"/>
                  <a:pt x="27470" y="0"/>
                  <a:pt x="61367" y="0"/>
                </a:cubicBezTo>
                <a:lnTo>
                  <a:pt x="7400837" y="0"/>
                </a:lnTo>
                <a:cubicBezTo>
                  <a:pt x="7434745" y="0"/>
                  <a:pt x="7462304" y="27432"/>
                  <a:pt x="7462304" y="61341"/>
                </a:cubicBezTo>
                <a:lnTo>
                  <a:pt x="7462304" y="487173"/>
                </a:lnTo>
                <a:cubicBezTo>
                  <a:pt x="7462304" y="521081"/>
                  <a:pt x="7434745" y="548514"/>
                  <a:pt x="7400837" y="548514"/>
                </a:cubicBezTo>
                <a:lnTo>
                  <a:pt x="61367" y="548514"/>
                </a:lnTo>
                <a:cubicBezTo>
                  <a:pt x="27470" y="548514"/>
                  <a:pt x="0" y="521081"/>
                  <a:pt x="0" y="487173"/>
                </a:cubicBezTo>
                <a:close/>
                <a:moveTo>
                  <a:pt x="1348398" y="2066417"/>
                </a:moveTo>
              </a:path>
            </a:pathLst>
          </a:custGeom>
          <a:solidFill>
            <a:srgbClr val="F2F2F2">
              <a:alpha val="93725"/>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pic>
        <p:nvPicPr>
          <p:cNvPr id="2891" name="Picture 448"/>
          <p:cNvPicPr>
            <a:picLocks noChangeArrowheads="1"/>
          </p:cNvPicPr>
          <p:nvPr/>
        </p:nvPicPr>
        <p:blipFill>
          <a:blip r:embed="rId11">
            <a:extLst>
              <a:ext uri="{28A0092B-C50C-407E-A947-70E740481C1C}">
                <a14:useLocalDpi xmlns:a14="http://schemas.microsoft.com/office/drawing/2010/main" val="0"/>
              </a:ext>
            </a:extLst>
          </a:blip>
          <a:srcRect/>
          <a:stretch>
            <a:fillRect/>
          </a:stretch>
        </p:blipFill>
        <p:spPr>
          <a:xfrm>
            <a:off x="810894" y="4923486"/>
            <a:ext cx="281736" cy="284657"/>
          </a:xfrm>
          <a:prstGeom prst="rect">
            <a:avLst/>
          </a:prstGeom>
          <a:noFill/>
        </p:spPr>
      </p:pic>
      <p:sp>
        <p:nvSpPr>
          <p:cNvPr id="2892" name="Freeform 2892"/>
          <p:cNvSpPr/>
          <p:nvPr/>
        </p:nvSpPr>
        <p:spPr>
          <a:xfrm>
            <a:off x="8366252" y="2536064"/>
            <a:ext cx="251841" cy="252095"/>
          </a:xfrm>
          <a:custGeom>
            <a:avLst/>
            <a:gdLst/>
            <a:ahLst/>
            <a:cxnLst/>
            <a:rect l="0" t="0" r="0" b="0"/>
            <a:pathLst>
              <a:path w="251841" h="252095">
                <a:moveTo>
                  <a:pt x="125983" y="0"/>
                </a:moveTo>
                <a:cubicBezTo>
                  <a:pt x="195453" y="0"/>
                  <a:pt x="251841" y="56388"/>
                  <a:pt x="251841" y="125983"/>
                </a:cubicBezTo>
                <a:cubicBezTo>
                  <a:pt x="251841" y="195579"/>
                  <a:pt x="195453" y="252095"/>
                  <a:pt x="125983" y="252095"/>
                </a:cubicBezTo>
                <a:cubicBezTo>
                  <a:pt x="56388" y="252095"/>
                  <a:pt x="0" y="195579"/>
                  <a:pt x="0" y="125983"/>
                </a:cubicBezTo>
                <a:cubicBezTo>
                  <a:pt x="0" y="56388"/>
                  <a:pt x="56388" y="0"/>
                  <a:pt x="125983" y="0"/>
                </a:cubicBezTo>
                <a:close/>
                <a:moveTo>
                  <a:pt x="-4044316" y="4321936"/>
                </a:moveTo>
                <a:moveTo>
                  <a:pt x="105664" y="190119"/>
                </a:moveTo>
                <a:cubicBezTo>
                  <a:pt x="168909" y="126746"/>
                  <a:pt x="168909" y="126746"/>
                  <a:pt x="168909" y="126746"/>
                </a:cubicBezTo>
                <a:cubicBezTo>
                  <a:pt x="105664" y="63372"/>
                  <a:pt x="105664" y="63372"/>
                  <a:pt x="105664" y="63372"/>
                </a:cubicBezTo>
              </a:path>
            </a:pathLst>
          </a:custGeom>
          <a:noFill/>
          <a:ln w="15875" cap="sq" cmpd="sng">
            <a:solidFill>
              <a:srgbClr val="1B7864">
                <a:alpha val="100000"/>
              </a:srgbClr>
            </a:solidFill>
            <a:miter lim="127000"/>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2893" name="Freeform 2893"/>
          <p:cNvSpPr/>
          <p:nvPr/>
        </p:nvSpPr>
        <p:spPr>
          <a:xfrm>
            <a:off x="8366252" y="3017774"/>
            <a:ext cx="251841" cy="251968"/>
          </a:xfrm>
          <a:custGeom>
            <a:avLst/>
            <a:gdLst/>
            <a:ahLst/>
            <a:cxnLst/>
            <a:rect l="0" t="0" r="0" b="0"/>
            <a:pathLst>
              <a:path w="251841" h="251968">
                <a:moveTo>
                  <a:pt x="125983" y="0"/>
                </a:moveTo>
                <a:cubicBezTo>
                  <a:pt x="195453" y="0"/>
                  <a:pt x="251841" y="56388"/>
                  <a:pt x="251841" y="125985"/>
                </a:cubicBezTo>
                <a:cubicBezTo>
                  <a:pt x="251841" y="195580"/>
                  <a:pt x="195453" y="251968"/>
                  <a:pt x="125983" y="251968"/>
                </a:cubicBezTo>
                <a:cubicBezTo>
                  <a:pt x="56388" y="251968"/>
                  <a:pt x="0" y="195580"/>
                  <a:pt x="0" y="125985"/>
                </a:cubicBezTo>
                <a:cubicBezTo>
                  <a:pt x="0" y="56388"/>
                  <a:pt x="56388" y="0"/>
                  <a:pt x="125983" y="0"/>
                </a:cubicBezTo>
                <a:close/>
                <a:moveTo>
                  <a:pt x="-4526026" y="3840226"/>
                </a:moveTo>
                <a:moveTo>
                  <a:pt x="105664" y="190119"/>
                </a:moveTo>
                <a:cubicBezTo>
                  <a:pt x="168909" y="126747"/>
                  <a:pt x="168909" y="126747"/>
                  <a:pt x="168909" y="126747"/>
                </a:cubicBezTo>
                <a:cubicBezTo>
                  <a:pt x="105664" y="63373"/>
                  <a:pt x="105664" y="63373"/>
                  <a:pt x="105664" y="63373"/>
                </a:cubicBezTo>
              </a:path>
            </a:pathLst>
          </a:custGeom>
          <a:noFill/>
          <a:ln w="15875" cap="sq" cmpd="sng">
            <a:solidFill>
              <a:srgbClr val="1B7864">
                <a:alpha val="100000"/>
              </a:srgbClr>
            </a:solidFill>
            <a:miter lim="127000"/>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2894" name="Freeform 2894"/>
          <p:cNvSpPr/>
          <p:nvPr/>
        </p:nvSpPr>
        <p:spPr>
          <a:xfrm>
            <a:off x="8367268" y="3558160"/>
            <a:ext cx="251840" cy="251967"/>
          </a:xfrm>
          <a:custGeom>
            <a:avLst/>
            <a:gdLst/>
            <a:ahLst/>
            <a:cxnLst/>
            <a:rect l="0" t="0" r="0" b="0"/>
            <a:pathLst>
              <a:path w="251840" h="251967">
                <a:moveTo>
                  <a:pt x="125984" y="0"/>
                </a:moveTo>
                <a:cubicBezTo>
                  <a:pt x="195452" y="0"/>
                  <a:pt x="251840" y="56388"/>
                  <a:pt x="251840" y="125983"/>
                </a:cubicBezTo>
                <a:cubicBezTo>
                  <a:pt x="251840" y="195580"/>
                  <a:pt x="195452" y="251967"/>
                  <a:pt x="125984" y="251967"/>
                </a:cubicBezTo>
                <a:cubicBezTo>
                  <a:pt x="56388" y="251967"/>
                  <a:pt x="0" y="195580"/>
                  <a:pt x="0" y="125983"/>
                </a:cubicBezTo>
                <a:cubicBezTo>
                  <a:pt x="0" y="56388"/>
                  <a:pt x="56388" y="0"/>
                  <a:pt x="125984" y="0"/>
                </a:cubicBezTo>
                <a:close/>
                <a:moveTo>
                  <a:pt x="-5067428" y="3299840"/>
                </a:moveTo>
                <a:moveTo>
                  <a:pt x="105663" y="190118"/>
                </a:moveTo>
                <a:cubicBezTo>
                  <a:pt x="168910" y="126745"/>
                  <a:pt x="168910" y="126745"/>
                  <a:pt x="168910" y="126745"/>
                </a:cubicBezTo>
                <a:cubicBezTo>
                  <a:pt x="105663" y="63373"/>
                  <a:pt x="105663" y="63373"/>
                  <a:pt x="105663" y="63373"/>
                </a:cubicBezTo>
              </a:path>
            </a:pathLst>
          </a:custGeom>
          <a:noFill/>
          <a:ln w="15875" cap="sq" cmpd="sng">
            <a:solidFill>
              <a:srgbClr val="1B7864">
                <a:alpha val="100000"/>
              </a:srgbClr>
            </a:solidFill>
            <a:miter lim="127000"/>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2895" name="Freeform 2895"/>
          <p:cNvSpPr/>
          <p:nvPr/>
        </p:nvSpPr>
        <p:spPr>
          <a:xfrm>
            <a:off x="8366252" y="4039871"/>
            <a:ext cx="251841" cy="251968"/>
          </a:xfrm>
          <a:custGeom>
            <a:avLst/>
            <a:gdLst/>
            <a:ahLst/>
            <a:cxnLst/>
            <a:rect l="0" t="0" r="0" b="0"/>
            <a:pathLst>
              <a:path w="251841" h="251968">
                <a:moveTo>
                  <a:pt x="125983" y="0"/>
                </a:moveTo>
                <a:cubicBezTo>
                  <a:pt x="195453" y="0"/>
                  <a:pt x="251841" y="56387"/>
                  <a:pt x="251841" y="125984"/>
                </a:cubicBezTo>
                <a:cubicBezTo>
                  <a:pt x="251841" y="195579"/>
                  <a:pt x="195453" y="251968"/>
                  <a:pt x="125983" y="251968"/>
                </a:cubicBezTo>
                <a:cubicBezTo>
                  <a:pt x="56388" y="251968"/>
                  <a:pt x="0" y="195579"/>
                  <a:pt x="0" y="125984"/>
                </a:cubicBezTo>
                <a:cubicBezTo>
                  <a:pt x="0" y="56387"/>
                  <a:pt x="56388" y="0"/>
                  <a:pt x="125983" y="0"/>
                </a:cubicBezTo>
                <a:close/>
                <a:moveTo>
                  <a:pt x="-5548123" y="2818129"/>
                </a:moveTo>
                <a:moveTo>
                  <a:pt x="105664" y="190119"/>
                </a:moveTo>
                <a:cubicBezTo>
                  <a:pt x="168909" y="126746"/>
                  <a:pt x="168909" y="126746"/>
                  <a:pt x="168909" y="126746"/>
                </a:cubicBezTo>
                <a:cubicBezTo>
                  <a:pt x="105664" y="63372"/>
                  <a:pt x="105664" y="63372"/>
                  <a:pt x="105664" y="63372"/>
                </a:cubicBezTo>
              </a:path>
            </a:pathLst>
          </a:custGeom>
          <a:noFill/>
          <a:ln w="15875" cap="sq" cmpd="sng">
            <a:solidFill>
              <a:srgbClr val="1B7864">
                <a:alpha val="100000"/>
              </a:srgbClr>
            </a:solidFill>
            <a:miter lim="127000"/>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2896" name="Freeform 2896"/>
          <p:cNvSpPr/>
          <p:nvPr/>
        </p:nvSpPr>
        <p:spPr>
          <a:xfrm>
            <a:off x="8366252" y="4823587"/>
            <a:ext cx="251841" cy="251968"/>
          </a:xfrm>
          <a:custGeom>
            <a:avLst/>
            <a:gdLst/>
            <a:ahLst/>
            <a:cxnLst/>
            <a:rect l="0" t="0" r="0" b="0"/>
            <a:pathLst>
              <a:path w="251841" h="251968">
                <a:moveTo>
                  <a:pt x="125983" y="0"/>
                </a:moveTo>
                <a:cubicBezTo>
                  <a:pt x="195453" y="0"/>
                  <a:pt x="251841" y="56388"/>
                  <a:pt x="251841" y="125858"/>
                </a:cubicBezTo>
                <a:cubicBezTo>
                  <a:pt x="251841" y="195581"/>
                  <a:pt x="195453" y="251968"/>
                  <a:pt x="125983" y="251968"/>
                </a:cubicBezTo>
                <a:cubicBezTo>
                  <a:pt x="56388" y="251968"/>
                  <a:pt x="0" y="195581"/>
                  <a:pt x="0" y="125858"/>
                </a:cubicBezTo>
                <a:cubicBezTo>
                  <a:pt x="0" y="56388"/>
                  <a:pt x="56388" y="0"/>
                  <a:pt x="125983" y="0"/>
                </a:cubicBezTo>
                <a:close/>
                <a:moveTo>
                  <a:pt x="-6331839" y="2034413"/>
                </a:moveTo>
                <a:moveTo>
                  <a:pt x="105664" y="190119"/>
                </a:moveTo>
                <a:cubicBezTo>
                  <a:pt x="168909" y="126746"/>
                  <a:pt x="168909" y="126746"/>
                  <a:pt x="168909" y="126746"/>
                </a:cubicBezTo>
                <a:cubicBezTo>
                  <a:pt x="105664" y="63374"/>
                  <a:pt x="105664" y="63374"/>
                  <a:pt x="105664" y="63374"/>
                </a:cubicBezTo>
              </a:path>
            </a:pathLst>
          </a:custGeom>
          <a:noFill/>
          <a:ln w="15875" cap="sq" cmpd="sng">
            <a:solidFill>
              <a:srgbClr val="1B7864">
                <a:alpha val="100000"/>
              </a:srgbClr>
            </a:solidFill>
            <a:miter lim="127000"/>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2897" name="Freeform 2897"/>
          <p:cNvSpPr/>
          <p:nvPr/>
        </p:nvSpPr>
        <p:spPr>
          <a:xfrm>
            <a:off x="8366252" y="5305172"/>
            <a:ext cx="251841" cy="252095"/>
          </a:xfrm>
          <a:custGeom>
            <a:avLst/>
            <a:gdLst/>
            <a:ahLst/>
            <a:cxnLst/>
            <a:rect l="0" t="0" r="0" b="0"/>
            <a:pathLst>
              <a:path w="251841" h="252095">
                <a:moveTo>
                  <a:pt x="125983" y="0"/>
                </a:moveTo>
                <a:cubicBezTo>
                  <a:pt x="195453" y="0"/>
                  <a:pt x="251841" y="56515"/>
                  <a:pt x="251841" y="125984"/>
                </a:cubicBezTo>
                <a:cubicBezTo>
                  <a:pt x="251841" y="195706"/>
                  <a:pt x="195453" y="252095"/>
                  <a:pt x="125983" y="252095"/>
                </a:cubicBezTo>
                <a:cubicBezTo>
                  <a:pt x="56388" y="252095"/>
                  <a:pt x="0" y="195706"/>
                  <a:pt x="0" y="125984"/>
                </a:cubicBezTo>
                <a:cubicBezTo>
                  <a:pt x="0" y="56515"/>
                  <a:pt x="56388" y="0"/>
                  <a:pt x="125983" y="0"/>
                </a:cubicBezTo>
                <a:close/>
                <a:moveTo>
                  <a:pt x="-6813424" y="1552828"/>
                </a:moveTo>
                <a:moveTo>
                  <a:pt x="105664" y="190245"/>
                </a:moveTo>
                <a:cubicBezTo>
                  <a:pt x="168909" y="126873"/>
                  <a:pt x="168909" y="126873"/>
                  <a:pt x="168909" y="126873"/>
                </a:cubicBezTo>
                <a:cubicBezTo>
                  <a:pt x="105664" y="63500"/>
                  <a:pt x="105664" y="63500"/>
                  <a:pt x="105664" y="63500"/>
                </a:cubicBezTo>
              </a:path>
            </a:pathLst>
          </a:custGeom>
          <a:noFill/>
          <a:ln w="15875" cap="sq" cmpd="sng">
            <a:solidFill>
              <a:srgbClr val="1B7864">
                <a:alpha val="100000"/>
              </a:srgbClr>
            </a:solidFill>
            <a:miter lim="127000"/>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2898" name="Rectangle 2898"/>
          <p:cNvSpPr/>
          <p:nvPr/>
        </p:nvSpPr>
        <p:spPr>
          <a:xfrm>
            <a:off x="581253" y="446921"/>
            <a:ext cx="10514152" cy="1149977"/>
          </a:xfrm>
          <a:prstGeom prst="rect">
            <a:avLst/>
          </a:prstGeom>
        </p:spPr>
        <p:txBody>
          <a:bodyPr wrap="none" lIns="0" tIns="0" rIns="0" bIns="0">
            <a:spAutoFit/>
          </a:bodyPr>
          <a:lstStyle/>
          <a:p>
            <a:pPr marL="0"/>
            <a:r>
              <a:rPr lang="en-GB" sz="3204" b="0" i="0" spc="0" baseline="0" dirty="0">
                <a:solidFill>
                  <a:srgbClr val="225B61"/>
                </a:solidFill>
                <a:latin typeface="Segoe Sans Display"/>
              </a:rPr>
              <a:t>Data Factory workload</a:t>
            </a:r>
          </a:p>
          <a:p>
            <a:pPr marL="3047">
              <a:lnSpc>
                <a:spcPts val="3143"/>
              </a:lnSpc>
            </a:pPr>
            <a:r>
              <a:rPr lang="en-GB" sz="1800" b="0" i="0" spc="0" baseline="0" dirty="0">
                <a:solidFill>
                  <a:srgbClr val="000000"/>
                </a:solidFill>
                <a:latin typeface="Segoe Sans Text Semilight"/>
              </a:rPr>
              <a:t>Dataflows and data pipelines bring together low-code, AI-based experiences, multi-cloud connectivity, and </a:t>
            </a:r>
          </a:p>
          <a:p>
            <a:pPr marL="3047">
              <a:lnSpc>
                <a:spcPts val="2160"/>
              </a:lnSpc>
            </a:pPr>
            <a:r>
              <a:rPr lang="en-GB" sz="1800" b="0" i="0" spc="0" baseline="0" dirty="0">
                <a:solidFill>
                  <a:srgbClr val="000000"/>
                </a:solidFill>
                <a:latin typeface="Segoe Sans Text Semilight"/>
              </a:rPr>
              <a:t>persistent data security and governance to help solve complex ETL scenarios for all developers</a:t>
            </a:r>
          </a:p>
        </p:txBody>
      </p:sp>
      <p:sp>
        <p:nvSpPr>
          <p:cNvPr id="2899" name="Rectangle 2899"/>
          <p:cNvSpPr/>
          <p:nvPr/>
        </p:nvSpPr>
        <p:spPr>
          <a:xfrm>
            <a:off x="958900" y="3016581"/>
            <a:ext cx="393077" cy="271004"/>
          </a:xfrm>
          <a:prstGeom prst="rect">
            <a:avLst/>
          </a:prstGeom>
        </p:spPr>
        <p:txBody>
          <a:bodyPr wrap="none" lIns="0" tIns="0" rIns="0" bIns="0">
            <a:spAutoFit/>
          </a:bodyPr>
          <a:lstStyle/>
          <a:p>
            <a:pPr marL="76200"/>
            <a:r>
              <a:rPr lang="en-GB" sz="900" b="1" i="0" spc="0" baseline="0" dirty="0">
                <a:solidFill>
                  <a:srgbClr val="000000"/>
                </a:solidFill>
                <a:latin typeface="Segoe Sans Display Semibold"/>
              </a:rPr>
              <a:t>Data </a:t>
            </a:r>
          </a:p>
          <a:p>
            <a:pPr marL="0">
              <a:lnSpc>
                <a:spcPts val="1079"/>
              </a:lnSpc>
            </a:pPr>
            <a:r>
              <a:rPr lang="en-GB" sz="900" b="1" i="0" spc="0" baseline="0" dirty="0">
                <a:solidFill>
                  <a:srgbClr val="000000"/>
                </a:solidFill>
                <a:latin typeface="Segoe Sans Display Semibold"/>
              </a:rPr>
              <a:t>Factory</a:t>
            </a:r>
          </a:p>
        </p:txBody>
      </p:sp>
      <p:sp>
        <p:nvSpPr>
          <p:cNvPr id="2900" name="Rectangle 2900"/>
          <p:cNvSpPr/>
          <p:nvPr/>
        </p:nvSpPr>
        <p:spPr>
          <a:xfrm>
            <a:off x="1925447" y="3016581"/>
            <a:ext cx="615961" cy="271004"/>
          </a:xfrm>
          <a:prstGeom prst="rect">
            <a:avLst/>
          </a:prstGeom>
        </p:spPr>
        <p:txBody>
          <a:bodyPr wrap="none" lIns="0" tIns="0" rIns="0" bIns="0">
            <a:spAutoFit/>
          </a:bodyPr>
          <a:lstStyle/>
          <a:p>
            <a:pPr marL="187451"/>
            <a:r>
              <a:rPr lang="en-GB" sz="900" b="1" i="0" spc="0" baseline="0" dirty="0">
                <a:solidFill>
                  <a:srgbClr val="000000"/>
                </a:solidFill>
                <a:latin typeface="Segoe Sans Display Semibold"/>
              </a:rPr>
              <a:t>Data </a:t>
            </a:r>
          </a:p>
          <a:p>
            <a:pPr marL="0">
              <a:lnSpc>
                <a:spcPts val="1079"/>
              </a:lnSpc>
            </a:pPr>
            <a:r>
              <a:rPr lang="en-GB" sz="900" b="1" i="0" spc="0" baseline="0" dirty="0">
                <a:solidFill>
                  <a:srgbClr val="000000"/>
                </a:solidFill>
                <a:latin typeface="Segoe Sans Display Semibold"/>
              </a:rPr>
              <a:t>Engineering</a:t>
            </a:r>
          </a:p>
        </p:txBody>
      </p:sp>
      <p:sp>
        <p:nvSpPr>
          <p:cNvPr id="2901" name="Rectangle 2901"/>
          <p:cNvSpPr/>
          <p:nvPr/>
        </p:nvSpPr>
        <p:spPr>
          <a:xfrm>
            <a:off x="3017520" y="3016581"/>
            <a:ext cx="584986" cy="271004"/>
          </a:xfrm>
          <a:prstGeom prst="rect">
            <a:avLst/>
          </a:prstGeom>
        </p:spPr>
        <p:txBody>
          <a:bodyPr wrap="none" lIns="0" tIns="0" rIns="0" bIns="0">
            <a:spAutoFit/>
          </a:bodyPr>
          <a:lstStyle/>
          <a:p>
            <a:pPr marL="172465"/>
            <a:r>
              <a:rPr lang="en-GB" sz="900" b="1" i="0" spc="0" baseline="0" dirty="0">
                <a:solidFill>
                  <a:srgbClr val="000000"/>
                </a:solidFill>
                <a:latin typeface="Segoe Sans Display Semibold"/>
              </a:rPr>
              <a:t>Data </a:t>
            </a:r>
          </a:p>
          <a:p>
            <a:pPr marL="0">
              <a:lnSpc>
                <a:spcPts val="1079"/>
              </a:lnSpc>
            </a:pPr>
            <a:r>
              <a:rPr lang="en-GB" sz="900" b="1" i="0" spc="0" baseline="0" dirty="0">
                <a:solidFill>
                  <a:srgbClr val="000000"/>
                </a:solidFill>
                <a:latin typeface="Segoe Sans Display Semibold"/>
              </a:rPr>
              <a:t>Warehouse</a:t>
            </a:r>
          </a:p>
        </p:txBody>
      </p:sp>
      <p:sp>
        <p:nvSpPr>
          <p:cNvPr id="2902" name="Rectangle 2902"/>
          <p:cNvSpPr/>
          <p:nvPr/>
        </p:nvSpPr>
        <p:spPr>
          <a:xfrm>
            <a:off x="4185792" y="3016581"/>
            <a:ext cx="403364" cy="271004"/>
          </a:xfrm>
          <a:prstGeom prst="rect">
            <a:avLst/>
          </a:prstGeom>
        </p:spPr>
        <p:txBody>
          <a:bodyPr wrap="none" lIns="0" tIns="0" rIns="0" bIns="0">
            <a:spAutoFit/>
          </a:bodyPr>
          <a:lstStyle/>
          <a:p>
            <a:pPr marL="82296"/>
            <a:r>
              <a:rPr lang="en-GB" sz="900" b="1" i="0" spc="0" baseline="0" dirty="0">
                <a:solidFill>
                  <a:srgbClr val="000000"/>
                </a:solidFill>
                <a:latin typeface="Segoe Sans Display Semibold"/>
              </a:rPr>
              <a:t>Data </a:t>
            </a:r>
          </a:p>
          <a:p>
            <a:pPr marL="0">
              <a:lnSpc>
                <a:spcPts val="1079"/>
              </a:lnSpc>
            </a:pPr>
            <a:r>
              <a:rPr lang="en-GB" sz="900" b="1" i="0" spc="0" baseline="0" dirty="0">
                <a:solidFill>
                  <a:srgbClr val="000000"/>
                </a:solidFill>
                <a:latin typeface="Segoe Sans Display Semibold"/>
              </a:rPr>
              <a:t>Science</a:t>
            </a:r>
          </a:p>
        </p:txBody>
      </p:sp>
      <p:sp>
        <p:nvSpPr>
          <p:cNvPr id="2903" name="Rectangle 2903"/>
          <p:cNvSpPr/>
          <p:nvPr/>
        </p:nvSpPr>
        <p:spPr>
          <a:xfrm>
            <a:off x="5162677" y="3016581"/>
            <a:ext cx="606017" cy="271004"/>
          </a:xfrm>
          <a:prstGeom prst="rect">
            <a:avLst/>
          </a:prstGeom>
        </p:spPr>
        <p:txBody>
          <a:bodyPr wrap="none" lIns="0" tIns="0" rIns="0" bIns="0">
            <a:spAutoFit/>
          </a:bodyPr>
          <a:lstStyle/>
          <a:p>
            <a:pPr marL="44195"/>
            <a:r>
              <a:rPr lang="en-GB" sz="900" b="1" i="0" spc="0" baseline="0" dirty="0">
                <a:solidFill>
                  <a:srgbClr val="000000"/>
                </a:solidFill>
                <a:latin typeface="Segoe Sans Display Semibold"/>
              </a:rPr>
              <a:t>Real-Time </a:t>
            </a:r>
          </a:p>
          <a:p>
            <a:pPr marL="0">
              <a:lnSpc>
                <a:spcPts val="1079"/>
              </a:lnSpc>
            </a:pPr>
            <a:r>
              <a:rPr lang="en-GB" sz="900" b="1" i="0" spc="0" baseline="0" dirty="0">
                <a:solidFill>
                  <a:srgbClr val="000000"/>
                </a:solidFill>
                <a:latin typeface="Segoe Sans Display Semibold"/>
              </a:rPr>
              <a:t>Intelligence</a:t>
            </a:r>
          </a:p>
        </p:txBody>
      </p:sp>
      <p:sp>
        <p:nvSpPr>
          <p:cNvPr id="2904" name="Rectangle 2904"/>
          <p:cNvSpPr/>
          <p:nvPr/>
        </p:nvSpPr>
        <p:spPr>
          <a:xfrm>
            <a:off x="6379464" y="3016581"/>
            <a:ext cx="326212" cy="271004"/>
          </a:xfrm>
          <a:prstGeom prst="rect">
            <a:avLst/>
          </a:prstGeom>
        </p:spPr>
        <p:txBody>
          <a:bodyPr wrap="none" lIns="0" tIns="0" rIns="0" bIns="0">
            <a:spAutoFit/>
          </a:bodyPr>
          <a:lstStyle/>
          <a:p>
            <a:pPr marL="0"/>
            <a:r>
              <a:rPr lang="en-GB" sz="900" b="1" i="0" spc="0" baseline="0" dirty="0">
                <a:solidFill>
                  <a:srgbClr val="000000"/>
                </a:solidFill>
                <a:latin typeface="Segoe Sans Display Semibold"/>
              </a:rPr>
              <a:t>Power</a:t>
            </a:r>
          </a:p>
          <a:p>
            <a:pPr marL="112776">
              <a:lnSpc>
                <a:spcPts val="1079"/>
              </a:lnSpc>
            </a:pPr>
            <a:r>
              <a:rPr lang="en-GB" sz="900" b="1" i="0" spc="0" baseline="0" dirty="0">
                <a:solidFill>
                  <a:srgbClr val="000000"/>
                </a:solidFill>
                <a:latin typeface="Segoe Sans Display Semibold"/>
              </a:rPr>
              <a:t>BI</a:t>
            </a:r>
          </a:p>
        </p:txBody>
      </p:sp>
      <p:sp>
        <p:nvSpPr>
          <p:cNvPr id="2905" name="Rectangle 2905"/>
          <p:cNvSpPr/>
          <p:nvPr/>
        </p:nvSpPr>
        <p:spPr>
          <a:xfrm>
            <a:off x="7352410" y="3016581"/>
            <a:ext cx="544753" cy="408164"/>
          </a:xfrm>
          <a:prstGeom prst="rect">
            <a:avLst/>
          </a:prstGeom>
        </p:spPr>
        <p:txBody>
          <a:bodyPr wrap="none" lIns="0" tIns="0" rIns="0" bIns="0">
            <a:spAutoFit/>
          </a:bodyPr>
          <a:lstStyle/>
          <a:p>
            <a:pPr marL="18288"/>
            <a:r>
              <a:rPr lang="en-GB" sz="900" b="1" i="0" spc="0" baseline="0" dirty="0">
                <a:solidFill>
                  <a:srgbClr val="000000"/>
                </a:solidFill>
                <a:latin typeface="Segoe Sans Display Semibold"/>
              </a:rPr>
              <a:t>Partner &amp; </a:t>
            </a:r>
          </a:p>
          <a:p>
            <a:pPr marL="51816">
              <a:lnSpc>
                <a:spcPts val="1079"/>
              </a:lnSpc>
            </a:pPr>
            <a:r>
              <a:rPr lang="en-GB" sz="900" b="1" i="0" spc="0" baseline="0" dirty="0">
                <a:solidFill>
                  <a:srgbClr val="000000"/>
                </a:solidFill>
                <a:latin typeface="Segoe Sans Display Semibold"/>
              </a:rPr>
              <a:t>Industry </a:t>
            </a:r>
          </a:p>
          <a:p>
            <a:pPr marL="0">
              <a:lnSpc>
                <a:spcPts val="1079"/>
              </a:lnSpc>
            </a:pPr>
            <a:r>
              <a:rPr lang="en-GB" sz="900" b="1" i="0" spc="0" baseline="0" dirty="0">
                <a:solidFill>
                  <a:srgbClr val="000000"/>
                </a:solidFill>
                <a:latin typeface="Segoe Sans Display Semibold"/>
              </a:rPr>
              <a:t>workloads</a:t>
            </a:r>
          </a:p>
        </p:txBody>
      </p:sp>
      <p:sp>
        <p:nvSpPr>
          <p:cNvPr id="2906" name="Rectangle 2906"/>
          <p:cNvSpPr/>
          <p:nvPr/>
        </p:nvSpPr>
        <p:spPr>
          <a:xfrm>
            <a:off x="1270127" y="3732741"/>
            <a:ext cx="1698619" cy="164182"/>
          </a:xfrm>
          <a:prstGeom prst="rect">
            <a:avLst/>
          </a:prstGeom>
        </p:spPr>
        <p:txBody>
          <a:bodyPr wrap="none" lIns="0" tIns="0" rIns="0" bIns="0">
            <a:spAutoFit/>
          </a:bodyPr>
          <a:lstStyle/>
          <a:p>
            <a:pPr marL="0"/>
            <a:r>
              <a:rPr lang="en-GB" sz="1103" b="1" i="0" spc="0" baseline="0" dirty="0">
                <a:solidFill>
                  <a:srgbClr val="000000"/>
                </a:solidFill>
                <a:latin typeface="Segoe Sans Display Semibold"/>
              </a:rPr>
              <a:t>Copilot in Microsoft Fabric</a:t>
            </a:r>
          </a:p>
        </p:txBody>
      </p:sp>
      <p:sp>
        <p:nvSpPr>
          <p:cNvPr id="2907" name="Rectangle 2907"/>
          <p:cNvSpPr/>
          <p:nvPr/>
        </p:nvSpPr>
        <p:spPr>
          <a:xfrm>
            <a:off x="1270127" y="4361772"/>
            <a:ext cx="548353" cy="164182"/>
          </a:xfrm>
          <a:prstGeom prst="rect">
            <a:avLst/>
          </a:prstGeom>
        </p:spPr>
        <p:txBody>
          <a:bodyPr wrap="none" lIns="0" tIns="0" rIns="0" bIns="0">
            <a:spAutoFit/>
          </a:bodyPr>
          <a:lstStyle/>
          <a:p>
            <a:pPr marL="0"/>
            <a:r>
              <a:rPr lang="en-GB" sz="1103" b="1" i="0" spc="0" baseline="0" dirty="0">
                <a:solidFill>
                  <a:srgbClr val="000000"/>
                </a:solidFill>
                <a:latin typeface="Segoe Sans Display Semibold"/>
              </a:rPr>
              <a:t>OneLake</a:t>
            </a:r>
          </a:p>
        </p:txBody>
      </p:sp>
      <p:sp>
        <p:nvSpPr>
          <p:cNvPr id="2908" name="Rectangle 2908"/>
          <p:cNvSpPr/>
          <p:nvPr/>
        </p:nvSpPr>
        <p:spPr>
          <a:xfrm>
            <a:off x="1270127" y="4990676"/>
            <a:ext cx="3457949" cy="164182"/>
          </a:xfrm>
          <a:prstGeom prst="rect">
            <a:avLst/>
          </a:prstGeom>
        </p:spPr>
        <p:txBody>
          <a:bodyPr wrap="none" lIns="0" tIns="0" rIns="0" bIns="0">
            <a:spAutoFit/>
          </a:bodyPr>
          <a:lstStyle/>
          <a:p>
            <a:pPr marL="0"/>
            <a:r>
              <a:rPr lang="en-GB" sz="1103" b="1" i="0" spc="0" baseline="0" dirty="0">
                <a:solidFill>
                  <a:srgbClr val="000000"/>
                </a:solidFill>
                <a:latin typeface="Segoe Sans Display Semibold"/>
              </a:rPr>
              <a:t>Security, Governance and Administration with Purview</a:t>
            </a:r>
          </a:p>
        </p:txBody>
      </p:sp>
      <p:sp>
        <p:nvSpPr>
          <p:cNvPr id="2909" name="Rectangle 2909"/>
          <p:cNvSpPr/>
          <p:nvPr/>
        </p:nvSpPr>
        <p:spPr>
          <a:xfrm>
            <a:off x="8782177" y="2578583"/>
            <a:ext cx="2807360" cy="3280201"/>
          </a:xfrm>
          <a:prstGeom prst="rect">
            <a:avLst/>
          </a:prstGeom>
        </p:spPr>
        <p:txBody>
          <a:bodyPr wrap="none" lIns="0" tIns="0" rIns="0" bIns="0">
            <a:spAutoFit/>
          </a:bodyPr>
          <a:lstStyle/>
          <a:p>
            <a:pPr marL="889"/>
            <a:r>
              <a:rPr lang="en-GB" sz="1200" b="0" i="0" spc="0" baseline="0" dirty="0">
                <a:solidFill>
                  <a:srgbClr val="000000"/>
                </a:solidFill>
                <a:latin typeface="Segoe Sans Display"/>
              </a:rPr>
              <a:t>200+ native data source connectors</a:t>
            </a:r>
          </a:p>
          <a:p>
            <a:pPr marL="0">
              <a:lnSpc>
                <a:spcPts val="3065"/>
              </a:lnSpc>
            </a:pPr>
            <a:r>
              <a:rPr lang="en-GB" sz="1202" b="0" i="0" spc="0" baseline="0" dirty="0">
                <a:solidFill>
                  <a:srgbClr val="000000"/>
                </a:solidFill>
                <a:latin typeface="Segoe Sans Display"/>
              </a:rPr>
              <a:t>300+ data transformations in dataflows </a:t>
            </a:r>
          </a:p>
          <a:p>
            <a:pPr marL="0">
              <a:lnSpc>
                <a:spcPts val="1441"/>
              </a:lnSpc>
            </a:pPr>
            <a:r>
              <a:rPr lang="en-GB" sz="1200" b="0" i="0" spc="0" baseline="0" dirty="0">
                <a:solidFill>
                  <a:srgbClr val="000000"/>
                </a:solidFill>
                <a:latin typeface="Segoe Sans Display"/>
              </a:rPr>
              <a:t>designer to transform data more easily</a:t>
            </a:r>
          </a:p>
          <a:p>
            <a:pPr marL="889">
              <a:lnSpc>
                <a:spcPts val="2816"/>
              </a:lnSpc>
            </a:pPr>
            <a:r>
              <a:rPr lang="en-GB" sz="1200" b="0" i="0" spc="0" baseline="0" dirty="0">
                <a:solidFill>
                  <a:srgbClr val="000000"/>
                </a:solidFill>
                <a:latin typeface="Segoe Sans Display"/>
              </a:rPr>
              <a:t>Cloud-scale data movement with Data </a:t>
            </a:r>
          </a:p>
          <a:p>
            <a:pPr marL="889">
              <a:lnSpc>
                <a:spcPts val="1439"/>
              </a:lnSpc>
            </a:pPr>
            <a:r>
              <a:rPr lang="en-GB" sz="1200" b="0" i="0" spc="0" baseline="0" dirty="0">
                <a:solidFill>
                  <a:srgbClr val="000000"/>
                </a:solidFill>
                <a:latin typeface="Segoe Sans Display"/>
              </a:rPr>
              <a:t>Factory</a:t>
            </a:r>
          </a:p>
          <a:p>
            <a:pPr marL="889">
              <a:lnSpc>
                <a:spcPts val="2815"/>
              </a:lnSpc>
            </a:pPr>
            <a:r>
              <a:rPr lang="en-GB" sz="1200" b="0" i="0" spc="0" baseline="0" dirty="0">
                <a:solidFill>
                  <a:srgbClr val="000000"/>
                </a:solidFill>
                <a:latin typeface="Segoe Sans Display"/>
              </a:rPr>
              <a:t>Low-code interface for ingesting data </a:t>
            </a:r>
          </a:p>
          <a:p>
            <a:pPr marL="889">
              <a:lnSpc>
                <a:spcPts val="1439"/>
              </a:lnSpc>
            </a:pPr>
            <a:r>
              <a:rPr lang="en-GB" sz="1200" b="0" i="0" spc="0" baseline="0" dirty="0">
                <a:solidFill>
                  <a:srgbClr val="000000"/>
                </a:solidFill>
                <a:latin typeface="Segoe Sans Display"/>
              </a:rPr>
              <a:t>from hundreds of data sources using </a:t>
            </a:r>
          </a:p>
          <a:p>
            <a:pPr marL="889">
              <a:lnSpc>
                <a:spcPts val="1440"/>
              </a:lnSpc>
            </a:pPr>
            <a:r>
              <a:rPr lang="en-GB" sz="1200" b="0" i="0" spc="0" baseline="0" dirty="0">
                <a:solidFill>
                  <a:srgbClr val="000000"/>
                </a:solidFill>
                <a:latin typeface="Segoe Sans Display"/>
              </a:rPr>
              <a:t>Dataflows Gen2</a:t>
            </a:r>
          </a:p>
          <a:p>
            <a:pPr marL="0">
              <a:lnSpc>
                <a:spcPts val="2828"/>
              </a:lnSpc>
            </a:pPr>
            <a:r>
              <a:rPr lang="en-GB" sz="1200" b="0" i="0" spc="0" baseline="0" dirty="0">
                <a:solidFill>
                  <a:srgbClr val="000000"/>
                </a:solidFill>
                <a:latin typeface="Segoe Sans Display"/>
              </a:rPr>
              <a:t>Out-of-the-box rich data orchestration </a:t>
            </a:r>
          </a:p>
          <a:p>
            <a:pPr marL="0">
              <a:lnSpc>
                <a:spcPts val="1439"/>
              </a:lnSpc>
            </a:pPr>
            <a:r>
              <a:rPr lang="en-GB" sz="1200" b="0" i="0" spc="0" baseline="0" dirty="0">
                <a:solidFill>
                  <a:srgbClr val="000000"/>
                </a:solidFill>
                <a:latin typeface="Segoe Sans Display"/>
              </a:rPr>
              <a:t>capabilities to compose flexible workflows</a:t>
            </a:r>
          </a:p>
          <a:p>
            <a:pPr marL="889">
              <a:lnSpc>
                <a:spcPts val="2815"/>
              </a:lnSpc>
            </a:pPr>
            <a:r>
              <a:rPr lang="en-GB" sz="1200" b="0" i="0" spc="0" baseline="0" dirty="0">
                <a:solidFill>
                  <a:srgbClr val="000000"/>
                </a:solidFill>
                <a:latin typeface="Segoe Sans Display"/>
              </a:rPr>
              <a:t>Powerful, enterprise-grade Data Factory </a:t>
            </a:r>
          </a:p>
          <a:p>
            <a:pPr marL="889">
              <a:lnSpc>
                <a:spcPts val="1439"/>
              </a:lnSpc>
            </a:pPr>
            <a:r>
              <a:rPr lang="en-GB" sz="1200" b="0" i="0" spc="0" baseline="0" dirty="0">
                <a:solidFill>
                  <a:srgbClr val="000000"/>
                </a:solidFill>
                <a:latin typeface="Segoe Sans Display"/>
              </a:rPr>
              <a:t>workload with the best of ADF and Power </a:t>
            </a:r>
          </a:p>
          <a:p>
            <a:pPr marL="889">
              <a:lnSpc>
                <a:spcPts val="1440"/>
              </a:lnSpc>
            </a:pPr>
            <a:r>
              <a:rPr lang="en-GB" sz="1202" b="0" i="0" spc="0" baseline="0" dirty="0">
                <a:solidFill>
                  <a:srgbClr val="000000"/>
                </a:solidFill>
                <a:latin typeface="Segoe Sans Display"/>
              </a:rPr>
              <a:t>Query together</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1" name="Freeform 2911"/>
          <p:cNvSpPr/>
          <p:nvPr/>
        </p:nvSpPr>
        <p:spPr>
          <a:xfrm>
            <a:off x="0" y="0"/>
            <a:ext cx="12192000" cy="6858000"/>
          </a:xfrm>
          <a:custGeom>
            <a:avLst/>
            <a:gdLst/>
            <a:ahLst/>
            <a:cxnLst/>
            <a:rect l="0" t="0" r="0" b="0"/>
            <a:pathLst>
              <a:path w="12192000" h="6858000">
                <a:moveTo>
                  <a:pt x="0" y="6858000"/>
                </a:moveTo>
                <a:lnTo>
                  <a:pt x="12192000" y="6858000"/>
                </a:lnTo>
                <a:lnTo>
                  <a:pt x="12192000" y="0"/>
                </a:lnTo>
                <a:lnTo>
                  <a:pt x="0" y="0"/>
                </a:lnTo>
                <a:lnTo>
                  <a:pt x="0" y="6858000"/>
                </a:lnTo>
                <a:close/>
              </a:path>
            </a:pathLst>
          </a:custGeom>
          <a:solidFill>
            <a:srgbClr val="FFFDF9">
              <a:alpha val="100000"/>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2913" name="Freeform 2913"/>
          <p:cNvSpPr/>
          <p:nvPr/>
        </p:nvSpPr>
        <p:spPr>
          <a:xfrm>
            <a:off x="656678" y="2526792"/>
            <a:ext cx="997623" cy="927100"/>
          </a:xfrm>
          <a:custGeom>
            <a:avLst/>
            <a:gdLst/>
            <a:ahLst/>
            <a:cxnLst/>
            <a:rect l="0" t="0" r="0" b="0"/>
            <a:pathLst>
              <a:path w="997623" h="927100">
                <a:moveTo>
                  <a:pt x="0" y="50038"/>
                </a:moveTo>
                <a:cubicBezTo>
                  <a:pt x="0" y="22353"/>
                  <a:pt x="22403" y="0"/>
                  <a:pt x="50051" y="0"/>
                </a:cubicBezTo>
                <a:lnTo>
                  <a:pt x="947585" y="0"/>
                </a:lnTo>
                <a:cubicBezTo>
                  <a:pt x="975272" y="0"/>
                  <a:pt x="997623" y="22353"/>
                  <a:pt x="997623" y="50038"/>
                </a:cubicBezTo>
                <a:lnTo>
                  <a:pt x="997623" y="877062"/>
                </a:lnTo>
                <a:cubicBezTo>
                  <a:pt x="997623" y="904749"/>
                  <a:pt x="975272" y="927100"/>
                  <a:pt x="947585" y="927100"/>
                </a:cubicBezTo>
                <a:lnTo>
                  <a:pt x="50051" y="927100"/>
                </a:lnTo>
                <a:cubicBezTo>
                  <a:pt x="22403" y="927100"/>
                  <a:pt x="0" y="904749"/>
                  <a:pt x="0" y="877062"/>
                </a:cubicBezTo>
                <a:close/>
                <a:moveTo>
                  <a:pt x="3624492" y="4331208"/>
                </a:moveTo>
              </a:path>
            </a:pathLst>
          </a:custGeom>
          <a:solidFill>
            <a:srgbClr val="F2F2F2">
              <a:alpha val="93725"/>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2914" name="Freeform 2914"/>
          <p:cNvSpPr/>
          <p:nvPr/>
        </p:nvSpPr>
        <p:spPr>
          <a:xfrm>
            <a:off x="2811526" y="2526792"/>
            <a:ext cx="997712" cy="927100"/>
          </a:xfrm>
          <a:custGeom>
            <a:avLst/>
            <a:gdLst/>
            <a:ahLst/>
            <a:cxnLst/>
            <a:rect l="0" t="0" r="0" b="0"/>
            <a:pathLst>
              <a:path w="997712" h="927100">
                <a:moveTo>
                  <a:pt x="0" y="50038"/>
                </a:moveTo>
                <a:cubicBezTo>
                  <a:pt x="0" y="22353"/>
                  <a:pt x="22478" y="0"/>
                  <a:pt x="50038" y="0"/>
                </a:cubicBezTo>
                <a:lnTo>
                  <a:pt x="947674" y="0"/>
                </a:lnTo>
                <a:cubicBezTo>
                  <a:pt x="975233" y="0"/>
                  <a:pt x="997712" y="22353"/>
                  <a:pt x="997712" y="50038"/>
                </a:cubicBezTo>
                <a:lnTo>
                  <a:pt x="997712" y="877062"/>
                </a:lnTo>
                <a:cubicBezTo>
                  <a:pt x="997712" y="904749"/>
                  <a:pt x="975233" y="927100"/>
                  <a:pt x="947674" y="927100"/>
                </a:cubicBezTo>
                <a:lnTo>
                  <a:pt x="50038" y="927100"/>
                </a:lnTo>
                <a:cubicBezTo>
                  <a:pt x="22478" y="927100"/>
                  <a:pt x="0" y="904749"/>
                  <a:pt x="0" y="877062"/>
                </a:cubicBezTo>
                <a:close/>
                <a:moveTo>
                  <a:pt x="1469644" y="4331208"/>
                </a:moveTo>
              </a:path>
            </a:pathLst>
          </a:custGeom>
          <a:solidFill>
            <a:srgbClr val="F2F2F2">
              <a:alpha val="93725"/>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2915" name="Freeform 2915"/>
          <p:cNvSpPr/>
          <p:nvPr/>
        </p:nvSpPr>
        <p:spPr>
          <a:xfrm>
            <a:off x="3888994" y="2526792"/>
            <a:ext cx="997584" cy="927100"/>
          </a:xfrm>
          <a:custGeom>
            <a:avLst/>
            <a:gdLst/>
            <a:ahLst/>
            <a:cxnLst/>
            <a:rect l="0" t="0" r="0" b="0"/>
            <a:pathLst>
              <a:path w="997584" h="927100">
                <a:moveTo>
                  <a:pt x="0" y="50038"/>
                </a:moveTo>
                <a:cubicBezTo>
                  <a:pt x="0" y="22353"/>
                  <a:pt x="22352" y="0"/>
                  <a:pt x="50038" y="0"/>
                </a:cubicBezTo>
                <a:lnTo>
                  <a:pt x="947546" y="0"/>
                </a:lnTo>
                <a:cubicBezTo>
                  <a:pt x="975233" y="0"/>
                  <a:pt x="997584" y="22353"/>
                  <a:pt x="997584" y="50038"/>
                </a:cubicBezTo>
                <a:lnTo>
                  <a:pt x="997584" y="877062"/>
                </a:lnTo>
                <a:cubicBezTo>
                  <a:pt x="997584" y="904749"/>
                  <a:pt x="975233" y="927100"/>
                  <a:pt x="947546" y="927100"/>
                </a:cubicBezTo>
                <a:lnTo>
                  <a:pt x="50038" y="927100"/>
                </a:lnTo>
                <a:cubicBezTo>
                  <a:pt x="22352" y="927100"/>
                  <a:pt x="0" y="904749"/>
                  <a:pt x="0" y="877062"/>
                </a:cubicBezTo>
                <a:close/>
                <a:moveTo>
                  <a:pt x="392176" y="4331208"/>
                </a:moveTo>
              </a:path>
            </a:pathLst>
          </a:custGeom>
          <a:solidFill>
            <a:srgbClr val="F2F2F2">
              <a:alpha val="93725"/>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2916" name="Freeform 2916"/>
          <p:cNvSpPr/>
          <p:nvPr/>
        </p:nvSpPr>
        <p:spPr>
          <a:xfrm>
            <a:off x="4966461" y="2526792"/>
            <a:ext cx="997585" cy="927100"/>
          </a:xfrm>
          <a:custGeom>
            <a:avLst/>
            <a:gdLst/>
            <a:ahLst/>
            <a:cxnLst/>
            <a:rect l="0" t="0" r="0" b="0"/>
            <a:pathLst>
              <a:path w="997585" h="927100">
                <a:moveTo>
                  <a:pt x="0" y="50038"/>
                </a:moveTo>
                <a:cubicBezTo>
                  <a:pt x="0" y="22353"/>
                  <a:pt x="22353" y="0"/>
                  <a:pt x="50039" y="0"/>
                </a:cubicBezTo>
                <a:lnTo>
                  <a:pt x="947548" y="0"/>
                </a:lnTo>
                <a:cubicBezTo>
                  <a:pt x="975234" y="0"/>
                  <a:pt x="997585" y="22353"/>
                  <a:pt x="997585" y="50038"/>
                </a:cubicBezTo>
                <a:lnTo>
                  <a:pt x="997585" y="877062"/>
                </a:lnTo>
                <a:cubicBezTo>
                  <a:pt x="997585" y="904749"/>
                  <a:pt x="975234" y="927100"/>
                  <a:pt x="947548" y="927100"/>
                </a:cubicBezTo>
                <a:lnTo>
                  <a:pt x="50039" y="927100"/>
                </a:lnTo>
                <a:cubicBezTo>
                  <a:pt x="22353" y="927100"/>
                  <a:pt x="0" y="904749"/>
                  <a:pt x="0" y="877062"/>
                </a:cubicBezTo>
                <a:close/>
                <a:moveTo>
                  <a:pt x="-685291" y="4331208"/>
                </a:moveTo>
              </a:path>
            </a:pathLst>
          </a:custGeom>
          <a:solidFill>
            <a:srgbClr val="F2F2F2">
              <a:alpha val="93725"/>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2917" name="Freeform 2917"/>
          <p:cNvSpPr/>
          <p:nvPr/>
        </p:nvSpPr>
        <p:spPr>
          <a:xfrm>
            <a:off x="6043803" y="2526792"/>
            <a:ext cx="997712" cy="927100"/>
          </a:xfrm>
          <a:custGeom>
            <a:avLst/>
            <a:gdLst/>
            <a:ahLst/>
            <a:cxnLst/>
            <a:rect l="0" t="0" r="0" b="0"/>
            <a:pathLst>
              <a:path w="997712" h="927100">
                <a:moveTo>
                  <a:pt x="0" y="50038"/>
                </a:moveTo>
                <a:cubicBezTo>
                  <a:pt x="0" y="22353"/>
                  <a:pt x="22479" y="0"/>
                  <a:pt x="50037" y="0"/>
                </a:cubicBezTo>
                <a:lnTo>
                  <a:pt x="947674" y="0"/>
                </a:lnTo>
                <a:cubicBezTo>
                  <a:pt x="975232" y="0"/>
                  <a:pt x="997712" y="22353"/>
                  <a:pt x="997712" y="50038"/>
                </a:cubicBezTo>
                <a:lnTo>
                  <a:pt x="997712" y="877062"/>
                </a:lnTo>
                <a:cubicBezTo>
                  <a:pt x="997712" y="904749"/>
                  <a:pt x="975232" y="927100"/>
                  <a:pt x="947674" y="927100"/>
                </a:cubicBezTo>
                <a:lnTo>
                  <a:pt x="50037" y="927100"/>
                </a:lnTo>
                <a:cubicBezTo>
                  <a:pt x="22479" y="927100"/>
                  <a:pt x="0" y="904749"/>
                  <a:pt x="0" y="877062"/>
                </a:cubicBezTo>
                <a:close/>
                <a:moveTo>
                  <a:pt x="-1762633" y="4331208"/>
                </a:moveTo>
              </a:path>
            </a:pathLst>
          </a:custGeom>
          <a:solidFill>
            <a:srgbClr val="F2F2F2">
              <a:alpha val="93725"/>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2918" name="Freeform 2918"/>
          <p:cNvSpPr/>
          <p:nvPr/>
        </p:nvSpPr>
        <p:spPr>
          <a:xfrm>
            <a:off x="7121270" y="2526792"/>
            <a:ext cx="997712" cy="927100"/>
          </a:xfrm>
          <a:custGeom>
            <a:avLst/>
            <a:gdLst/>
            <a:ahLst/>
            <a:cxnLst/>
            <a:rect l="0" t="0" r="0" b="0"/>
            <a:pathLst>
              <a:path w="997712" h="927100">
                <a:moveTo>
                  <a:pt x="0" y="50038"/>
                </a:moveTo>
                <a:cubicBezTo>
                  <a:pt x="0" y="22353"/>
                  <a:pt x="22480" y="0"/>
                  <a:pt x="50038" y="0"/>
                </a:cubicBezTo>
                <a:lnTo>
                  <a:pt x="947548" y="0"/>
                </a:lnTo>
                <a:cubicBezTo>
                  <a:pt x="975234" y="0"/>
                  <a:pt x="997712" y="22353"/>
                  <a:pt x="997712" y="50038"/>
                </a:cubicBezTo>
                <a:lnTo>
                  <a:pt x="997712" y="877062"/>
                </a:lnTo>
                <a:cubicBezTo>
                  <a:pt x="997712" y="904749"/>
                  <a:pt x="975234" y="927100"/>
                  <a:pt x="947548" y="927100"/>
                </a:cubicBezTo>
                <a:lnTo>
                  <a:pt x="50038" y="927100"/>
                </a:lnTo>
                <a:cubicBezTo>
                  <a:pt x="22480" y="927100"/>
                  <a:pt x="0" y="904749"/>
                  <a:pt x="0" y="877062"/>
                </a:cubicBezTo>
                <a:close/>
                <a:moveTo>
                  <a:pt x="-2840100" y="4331208"/>
                </a:moveTo>
              </a:path>
            </a:pathLst>
          </a:custGeom>
          <a:solidFill>
            <a:srgbClr val="F2F2F2">
              <a:alpha val="93725"/>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pic>
        <p:nvPicPr>
          <p:cNvPr id="2919" name="Picture 436"/>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a:xfrm>
            <a:off x="1017790" y="2641804"/>
            <a:ext cx="275424" cy="262940"/>
          </a:xfrm>
          <a:prstGeom prst="rect">
            <a:avLst/>
          </a:prstGeom>
          <a:noFill/>
        </p:spPr>
      </p:pic>
      <p:sp>
        <p:nvSpPr>
          <p:cNvPr id="2920" name="Freeform 2920"/>
          <p:cNvSpPr/>
          <p:nvPr/>
        </p:nvSpPr>
        <p:spPr>
          <a:xfrm>
            <a:off x="1734057" y="2526792"/>
            <a:ext cx="997713" cy="927100"/>
          </a:xfrm>
          <a:custGeom>
            <a:avLst/>
            <a:gdLst/>
            <a:ahLst/>
            <a:cxnLst/>
            <a:rect l="0" t="0" r="0" b="0"/>
            <a:pathLst>
              <a:path w="997713" h="927100">
                <a:moveTo>
                  <a:pt x="0" y="50038"/>
                </a:moveTo>
                <a:cubicBezTo>
                  <a:pt x="0" y="22353"/>
                  <a:pt x="22479" y="0"/>
                  <a:pt x="50166" y="0"/>
                </a:cubicBezTo>
                <a:lnTo>
                  <a:pt x="947675" y="0"/>
                </a:lnTo>
                <a:cubicBezTo>
                  <a:pt x="975234" y="0"/>
                  <a:pt x="997713" y="22353"/>
                  <a:pt x="997713" y="50038"/>
                </a:cubicBezTo>
                <a:lnTo>
                  <a:pt x="997713" y="877062"/>
                </a:lnTo>
                <a:cubicBezTo>
                  <a:pt x="997713" y="904749"/>
                  <a:pt x="975234" y="927100"/>
                  <a:pt x="947675" y="927100"/>
                </a:cubicBezTo>
                <a:lnTo>
                  <a:pt x="50166" y="927100"/>
                </a:lnTo>
                <a:cubicBezTo>
                  <a:pt x="22479" y="927100"/>
                  <a:pt x="0" y="904749"/>
                  <a:pt x="0" y="877062"/>
                </a:cubicBezTo>
                <a:close/>
                <a:moveTo>
                  <a:pt x="2547113" y="4331208"/>
                </a:moveTo>
              </a:path>
            </a:pathLst>
          </a:custGeom>
          <a:solidFill>
            <a:srgbClr val="FFFFFF">
              <a:alpha val="94117"/>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pic>
        <p:nvPicPr>
          <p:cNvPr id="2921" name="Picture 292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a:xfrm>
            <a:off x="1711832" y="2504567"/>
            <a:ext cx="1042162" cy="971550"/>
          </a:xfrm>
          <a:prstGeom prst="rect">
            <a:avLst/>
          </a:prstGeom>
          <a:noFill/>
        </p:spPr>
      </p:pic>
      <p:pic>
        <p:nvPicPr>
          <p:cNvPr id="2922" name="Picture 437"/>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a:xfrm>
            <a:off x="2089023" y="2635822"/>
            <a:ext cx="287934" cy="274891"/>
          </a:xfrm>
          <a:prstGeom prst="rect">
            <a:avLst/>
          </a:prstGeom>
          <a:noFill/>
        </p:spPr>
      </p:pic>
      <p:pic>
        <p:nvPicPr>
          <p:cNvPr id="2923" name="Picture 438"/>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a:xfrm>
            <a:off x="3177413" y="2646299"/>
            <a:ext cx="265925" cy="253872"/>
          </a:xfrm>
          <a:prstGeom prst="rect">
            <a:avLst/>
          </a:prstGeom>
          <a:noFill/>
        </p:spPr>
      </p:pic>
      <p:pic>
        <p:nvPicPr>
          <p:cNvPr id="2924" name="Picture 439"/>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a:xfrm>
            <a:off x="4247260" y="2639162"/>
            <a:ext cx="280974" cy="268249"/>
          </a:xfrm>
          <a:prstGeom prst="rect">
            <a:avLst/>
          </a:prstGeom>
          <a:noFill/>
        </p:spPr>
      </p:pic>
      <p:pic>
        <p:nvPicPr>
          <p:cNvPr id="2925" name="Picture 440"/>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a:xfrm>
            <a:off x="5326253" y="2640546"/>
            <a:ext cx="277926" cy="265341"/>
          </a:xfrm>
          <a:prstGeom prst="rect">
            <a:avLst/>
          </a:prstGeom>
          <a:noFill/>
        </p:spPr>
      </p:pic>
      <p:pic>
        <p:nvPicPr>
          <p:cNvPr id="2926" name="Picture 2883"/>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a:xfrm>
            <a:off x="6366383" y="2605279"/>
            <a:ext cx="352043" cy="335279"/>
          </a:xfrm>
          <a:prstGeom prst="rect">
            <a:avLst/>
          </a:prstGeom>
          <a:noFill/>
        </p:spPr>
      </p:pic>
      <p:sp>
        <p:nvSpPr>
          <p:cNvPr id="2927" name="Freeform 2927"/>
          <p:cNvSpPr/>
          <p:nvPr/>
        </p:nvSpPr>
        <p:spPr>
          <a:xfrm>
            <a:off x="7620127" y="2636140"/>
            <a:ext cx="0" cy="274320"/>
          </a:xfrm>
          <a:custGeom>
            <a:avLst/>
            <a:gdLst/>
            <a:ahLst/>
            <a:cxnLst/>
            <a:rect l="0" t="0" r="0" b="0"/>
            <a:pathLst>
              <a:path h="274320">
                <a:moveTo>
                  <a:pt x="0" y="0"/>
                </a:moveTo>
                <a:lnTo>
                  <a:pt x="0" y="274320"/>
                </a:lnTo>
              </a:path>
            </a:pathLst>
          </a:custGeom>
          <a:noFill/>
          <a:ln w="19050" cap="flat" cmpd="sng">
            <a:solidFill>
              <a:srgbClr val="000000">
                <a:alpha val="100000"/>
              </a:srgbClr>
            </a:solidFill>
            <a:miter lim="127000"/>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2928" name="Freeform 2928"/>
          <p:cNvSpPr/>
          <p:nvPr/>
        </p:nvSpPr>
        <p:spPr>
          <a:xfrm>
            <a:off x="7482967" y="2773299"/>
            <a:ext cx="274319" cy="0"/>
          </a:xfrm>
          <a:custGeom>
            <a:avLst/>
            <a:gdLst/>
            <a:ahLst/>
            <a:cxnLst/>
            <a:rect l="0" t="0" r="0" b="0"/>
            <a:pathLst>
              <a:path w="274319">
                <a:moveTo>
                  <a:pt x="0" y="0"/>
                </a:moveTo>
                <a:lnTo>
                  <a:pt x="274319" y="0"/>
                </a:lnTo>
              </a:path>
            </a:pathLst>
          </a:custGeom>
          <a:noFill/>
          <a:ln w="19050" cap="flat" cmpd="sng">
            <a:solidFill>
              <a:srgbClr val="000000">
                <a:alpha val="100000"/>
              </a:srgbClr>
            </a:solidFill>
            <a:miter lim="127000"/>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2929" name="Freeform 2929"/>
          <p:cNvSpPr/>
          <p:nvPr/>
        </p:nvSpPr>
        <p:spPr>
          <a:xfrm>
            <a:off x="656678" y="3534156"/>
            <a:ext cx="7462304" cy="548514"/>
          </a:xfrm>
          <a:custGeom>
            <a:avLst/>
            <a:gdLst/>
            <a:ahLst/>
            <a:cxnLst/>
            <a:rect l="0" t="0" r="0" b="0"/>
            <a:pathLst>
              <a:path w="7462304" h="548514">
                <a:moveTo>
                  <a:pt x="0" y="61341"/>
                </a:moveTo>
                <a:cubicBezTo>
                  <a:pt x="0" y="27433"/>
                  <a:pt x="27470" y="0"/>
                  <a:pt x="61367" y="0"/>
                </a:cubicBezTo>
                <a:lnTo>
                  <a:pt x="7400837" y="0"/>
                </a:lnTo>
                <a:cubicBezTo>
                  <a:pt x="7434745" y="0"/>
                  <a:pt x="7462304" y="27433"/>
                  <a:pt x="7462304" y="61341"/>
                </a:cubicBezTo>
                <a:lnTo>
                  <a:pt x="7462304" y="487172"/>
                </a:lnTo>
                <a:cubicBezTo>
                  <a:pt x="7462304" y="521081"/>
                  <a:pt x="7434745" y="548514"/>
                  <a:pt x="7400837" y="548514"/>
                </a:cubicBezTo>
                <a:lnTo>
                  <a:pt x="61367" y="548514"/>
                </a:lnTo>
                <a:cubicBezTo>
                  <a:pt x="27470" y="548514"/>
                  <a:pt x="0" y="521081"/>
                  <a:pt x="0" y="487172"/>
                </a:cubicBezTo>
                <a:close/>
                <a:moveTo>
                  <a:pt x="2605825" y="3323844"/>
                </a:moveTo>
              </a:path>
            </a:pathLst>
          </a:custGeom>
          <a:solidFill>
            <a:srgbClr val="F2F2F2">
              <a:alpha val="93725"/>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pic>
        <p:nvPicPr>
          <p:cNvPr id="2930" name="Picture 2887"/>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a:xfrm>
            <a:off x="810894" y="3666110"/>
            <a:ext cx="281940" cy="284988"/>
          </a:xfrm>
          <a:prstGeom prst="rect">
            <a:avLst/>
          </a:prstGeom>
          <a:noFill/>
        </p:spPr>
      </p:pic>
      <p:sp>
        <p:nvSpPr>
          <p:cNvPr id="2931" name="Freeform 2931"/>
          <p:cNvSpPr/>
          <p:nvPr/>
        </p:nvSpPr>
        <p:spPr>
          <a:xfrm>
            <a:off x="656678" y="4162806"/>
            <a:ext cx="7462304" cy="548640"/>
          </a:xfrm>
          <a:custGeom>
            <a:avLst/>
            <a:gdLst/>
            <a:ahLst/>
            <a:cxnLst/>
            <a:rect l="0" t="0" r="0" b="0"/>
            <a:pathLst>
              <a:path w="7462304" h="548640">
                <a:moveTo>
                  <a:pt x="0" y="61468"/>
                </a:moveTo>
                <a:cubicBezTo>
                  <a:pt x="0" y="27559"/>
                  <a:pt x="27470" y="0"/>
                  <a:pt x="61367" y="0"/>
                </a:cubicBezTo>
                <a:lnTo>
                  <a:pt x="7400837" y="0"/>
                </a:lnTo>
                <a:cubicBezTo>
                  <a:pt x="7434745" y="0"/>
                  <a:pt x="7462304" y="27559"/>
                  <a:pt x="7462304" y="61468"/>
                </a:cubicBezTo>
                <a:lnTo>
                  <a:pt x="7462304" y="487172"/>
                </a:lnTo>
                <a:cubicBezTo>
                  <a:pt x="7462304" y="521081"/>
                  <a:pt x="7434745" y="548640"/>
                  <a:pt x="7400837" y="548640"/>
                </a:cubicBezTo>
                <a:lnTo>
                  <a:pt x="61367" y="548640"/>
                </a:lnTo>
                <a:cubicBezTo>
                  <a:pt x="27470" y="548640"/>
                  <a:pt x="0" y="521081"/>
                  <a:pt x="0" y="487172"/>
                </a:cubicBezTo>
                <a:close/>
                <a:moveTo>
                  <a:pt x="1977048" y="2695194"/>
                </a:moveTo>
              </a:path>
            </a:pathLst>
          </a:custGeom>
          <a:solidFill>
            <a:srgbClr val="F2F2F2">
              <a:alpha val="93725"/>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pic>
        <p:nvPicPr>
          <p:cNvPr id="2932" name="Picture 447"/>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a:xfrm>
            <a:off x="810894" y="4294836"/>
            <a:ext cx="281736" cy="284657"/>
          </a:xfrm>
          <a:prstGeom prst="rect">
            <a:avLst/>
          </a:prstGeom>
          <a:noFill/>
        </p:spPr>
      </p:pic>
      <p:sp>
        <p:nvSpPr>
          <p:cNvPr id="2933" name="Freeform 2933"/>
          <p:cNvSpPr/>
          <p:nvPr/>
        </p:nvSpPr>
        <p:spPr>
          <a:xfrm>
            <a:off x="656678" y="4791583"/>
            <a:ext cx="7462304" cy="548514"/>
          </a:xfrm>
          <a:custGeom>
            <a:avLst/>
            <a:gdLst/>
            <a:ahLst/>
            <a:cxnLst/>
            <a:rect l="0" t="0" r="0" b="0"/>
            <a:pathLst>
              <a:path w="7462304" h="548514">
                <a:moveTo>
                  <a:pt x="0" y="61341"/>
                </a:moveTo>
                <a:cubicBezTo>
                  <a:pt x="0" y="27432"/>
                  <a:pt x="27470" y="0"/>
                  <a:pt x="61367" y="0"/>
                </a:cubicBezTo>
                <a:lnTo>
                  <a:pt x="7400837" y="0"/>
                </a:lnTo>
                <a:cubicBezTo>
                  <a:pt x="7434745" y="0"/>
                  <a:pt x="7462304" y="27432"/>
                  <a:pt x="7462304" y="61341"/>
                </a:cubicBezTo>
                <a:lnTo>
                  <a:pt x="7462304" y="487173"/>
                </a:lnTo>
                <a:cubicBezTo>
                  <a:pt x="7462304" y="521081"/>
                  <a:pt x="7434745" y="548514"/>
                  <a:pt x="7400837" y="548514"/>
                </a:cubicBezTo>
                <a:lnTo>
                  <a:pt x="61367" y="548514"/>
                </a:lnTo>
                <a:cubicBezTo>
                  <a:pt x="27470" y="548514"/>
                  <a:pt x="0" y="521081"/>
                  <a:pt x="0" y="487173"/>
                </a:cubicBezTo>
                <a:close/>
                <a:moveTo>
                  <a:pt x="1348398" y="2066417"/>
                </a:moveTo>
              </a:path>
            </a:pathLst>
          </a:custGeom>
          <a:solidFill>
            <a:srgbClr val="F2F2F2">
              <a:alpha val="93725"/>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pic>
        <p:nvPicPr>
          <p:cNvPr id="2934" name="Picture 448"/>
          <p:cNvPicPr>
            <a:picLocks noChangeArrowheads="1"/>
          </p:cNvPicPr>
          <p:nvPr/>
        </p:nvPicPr>
        <p:blipFill>
          <a:blip r:embed="rId11">
            <a:extLst>
              <a:ext uri="{28A0092B-C50C-407E-A947-70E740481C1C}">
                <a14:useLocalDpi xmlns:a14="http://schemas.microsoft.com/office/drawing/2010/main" val="0"/>
              </a:ext>
            </a:extLst>
          </a:blip>
          <a:srcRect/>
          <a:stretch>
            <a:fillRect/>
          </a:stretch>
        </p:blipFill>
        <p:spPr>
          <a:xfrm>
            <a:off x="810894" y="4923486"/>
            <a:ext cx="281736" cy="284657"/>
          </a:xfrm>
          <a:prstGeom prst="rect">
            <a:avLst/>
          </a:prstGeom>
          <a:noFill/>
        </p:spPr>
      </p:pic>
      <p:sp>
        <p:nvSpPr>
          <p:cNvPr id="2935" name="Freeform 2935"/>
          <p:cNvSpPr/>
          <p:nvPr/>
        </p:nvSpPr>
        <p:spPr>
          <a:xfrm>
            <a:off x="8366252" y="2536064"/>
            <a:ext cx="251841" cy="252095"/>
          </a:xfrm>
          <a:custGeom>
            <a:avLst/>
            <a:gdLst/>
            <a:ahLst/>
            <a:cxnLst/>
            <a:rect l="0" t="0" r="0" b="0"/>
            <a:pathLst>
              <a:path w="251841" h="252095">
                <a:moveTo>
                  <a:pt x="125983" y="0"/>
                </a:moveTo>
                <a:cubicBezTo>
                  <a:pt x="195453" y="0"/>
                  <a:pt x="251841" y="56388"/>
                  <a:pt x="251841" y="125983"/>
                </a:cubicBezTo>
                <a:cubicBezTo>
                  <a:pt x="251841" y="195579"/>
                  <a:pt x="195453" y="252095"/>
                  <a:pt x="125983" y="252095"/>
                </a:cubicBezTo>
                <a:cubicBezTo>
                  <a:pt x="56388" y="252095"/>
                  <a:pt x="0" y="195579"/>
                  <a:pt x="0" y="125983"/>
                </a:cubicBezTo>
                <a:cubicBezTo>
                  <a:pt x="0" y="56388"/>
                  <a:pt x="56388" y="0"/>
                  <a:pt x="125983" y="0"/>
                </a:cubicBezTo>
                <a:close/>
                <a:moveTo>
                  <a:pt x="-4044316" y="4321936"/>
                </a:moveTo>
                <a:moveTo>
                  <a:pt x="105664" y="190119"/>
                </a:moveTo>
                <a:cubicBezTo>
                  <a:pt x="168909" y="126746"/>
                  <a:pt x="168909" y="126746"/>
                  <a:pt x="168909" y="126746"/>
                </a:cubicBezTo>
                <a:cubicBezTo>
                  <a:pt x="105664" y="63372"/>
                  <a:pt x="105664" y="63372"/>
                  <a:pt x="105664" y="63372"/>
                </a:cubicBezTo>
              </a:path>
            </a:pathLst>
          </a:custGeom>
          <a:noFill/>
          <a:ln w="15875" cap="sq" cmpd="sng">
            <a:solidFill>
              <a:srgbClr val="1B7864">
                <a:alpha val="100000"/>
              </a:srgbClr>
            </a:solidFill>
            <a:miter lim="127000"/>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2936" name="Freeform 2936"/>
          <p:cNvSpPr/>
          <p:nvPr/>
        </p:nvSpPr>
        <p:spPr>
          <a:xfrm>
            <a:off x="8366252" y="2989327"/>
            <a:ext cx="251841" cy="251968"/>
          </a:xfrm>
          <a:custGeom>
            <a:avLst/>
            <a:gdLst/>
            <a:ahLst/>
            <a:cxnLst/>
            <a:rect l="0" t="0" r="0" b="0"/>
            <a:pathLst>
              <a:path w="251841" h="251968">
                <a:moveTo>
                  <a:pt x="125983" y="0"/>
                </a:moveTo>
                <a:cubicBezTo>
                  <a:pt x="195453" y="0"/>
                  <a:pt x="251841" y="56388"/>
                  <a:pt x="251841" y="125983"/>
                </a:cubicBezTo>
                <a:cubicBezTo>
                  <a:pt x="251841" y="195579"/>
                  <a:pt x="195453" y="251968"/>
                  <a:pt x="125983" y="251968"/>
                </a:cubicBezTo>
                <a:cubicBezTo>
                  <a:pt x="56388" y="251968"/>
                  <a:pt x="0" y="195579"/>
                  <a:pt x="0" y="125983"/>
                </a:cubicBezTo>
                <a:cubicBezTo>
                  <a:pt x="0" y="56388"/>
                  <a:pt x="56388" y="0"/>
                  <a:pt x="125983" y="0"/>
                </a:cubicBezTo>
                <a:close/>
                <a:moveTo>
                  <a:pt x="-4497579" y="3868673"/>
                </a:moveTo>
                <a:moveTo>
                  <a:pt x="105664" y="190119"/>
                </a:moveTo>
                <a:cubicBezTo>
                  <a:pt x="168909" y="126745"/>
                  <a:pt x="168909" y="126745"/>
                  <a:pt x="168909" y="126745"/>
                </a:cubicBezTo>
                <a:cubicBezTo>
                  <a:pt x="105664" y="63372"/>
                  <a:pt x="105664" y="63372"/>
                  <a:pt x="105664" y="63372"/>
                </a:cubicBezTo>
              </a:path>
            </a:pathLst>
          </a:custGeom>
          <a:noFill/>
          <a:ln w="15875" cap="sq" cmpd="sng">
            <a:solidFill>
              <a:srgbClr val="1B7864">
                <a:alpha val="100000"/>
              </a:srgbClr>
            </a:solidFill>
            <a:miter lim="127000"/>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2937" name="Freeform 2937"/>
          <p:cNvSpPr/>
          <p:nvPr/>
        </p:nvSpPr>
        <p:spPr>
          <a:xfrm>
            <a:off x="8366252" y="3803143"/>
            <a:ext cx="251841" cy="251968"/>
          </a:xfrm>
          <a:custGeom>
            <a:avLst/>
            <a:gdLst/>
            <a:ahLst/>
            <a:cxnLst/>
            <a:rect l="0" t="0" r="0" b="0"/>
            <a:pathLst>
              <a:path w="251841" h="251968">
                <a:moveTo>
                  <a:pt x="125983" y="0"/>
                </a:moveTo>
                <a:cubicBezTo>
                  <a:pt x="195453" y="0"/>
                  <a:pt x="251841" y="56387"/>
                  <a:pt x="251841" y="125984"/>
                </a:cubicBezTo>
                <a:cubicBezTo>
                  <a:pt x="251841" y="195580"/>
                  <a:pt x="195453" y="251968"/>
                  <a:pt x="125983" y="251968"/>
                </a:cubicBezTo>
                <a:cubicBezTo>
                  <a:pt x="56388" y="251968"/>
                  <a:pt x="0" y="195580"/>
                  <a:pt x="0" y="125984"/>
                </a:cubicBezTo>
                <a:cubicBezTo>
                  <a:pt x="0" y="56387"/>
                  <a:pt x="56388" y="0"/>
                  <a:pt x="125983" y="0"/>
                </a:cubicBezTo>
                <a:close/>
                <a:moveTo>
                  <a:pt x="-5311395" y="3054857"/>
                </a:moveTo>
                <a:moveTo>
                  <a:pt x="105664" y="190118"/>
                </a:moveTo>
                <a:cubicBezTo>
                  <a:pt x="168909" y="126746"/>
                  <a:pt x="168909" y="126746"/>
                  <a:pt x="168909" y="126746"/>
                </a:cubicBezTo>
                <a:cubicBezTo>
                  <a:pt x="105664" y="63372"/>
                  <a:pt x="105664" y="63372"/>
                  <a:pt x="105664" y="63372"/>
                </a:cubicBezTo>
              </a:path>
            </a:pathLst>
          </a:custGeom>
          <a:noFill/>
          <a:ln w="15875" cap="sq" cmpd="sng">
            <a:solidFill>
              <a:srgbClr val="1B7864">
                <a:alpha val="100000"/>
              </a:srgbClr>
            </a:solidFill>
            <a:miter lim="127000"/>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2938" name="Freeform 2938"/>
          <p:cNvSpPr/>
          <p:nvPr/>
        </p:nvSpPr>
        <p:spPr>
          <a:xfrm>
            <a:off x="8366252" y="4314952"/>
            <a:ext cx="251841" cy="252096"/>
          </a:xfrm>
          <a:custGeom>
            <a:avLst/>
            <a:gdLst/>
            <a:ahLst/>
            <a:cxnLst/>
            <a:rect l="0" t="0" r="0" b="0"/>
            <a:pathLst>
              <a:path w="251841" h="252096">
                <a:moveTo>
                  <a:pt x="125983" y="0"/>
                </a:moveTo>
                <a:cubicBezTo>
                  <a:pt x="195453" y="0"/>
                  <a:pt x="251841" y="56388"/>
                  <a:pt x="251841" y="125984"/>
                </a:cubicBezTo>
                <a:cubicBezTo>
                  <a:pt x="251841" y="195581"/>
                  <a:pt x="195453" y="252096"/>
                  <a:pt x="125983" y="252096"/>
                </a:cubicBezTo>
                <a:cubicBezTo>
                  <a:pt x="56388" y="252096"/>
                  <a:pt x="0" y="195581"/>
                  <a:pt x="0" y="125984"/>
                </a:cubicBezTo>
                <a:cubicBezTo>
                  <a:pt x="0" y="56388"/>
                  <a:pt x="56388" y="0"/>
                  <a:pt x="125983" y="0"/>
                </a:cubicBezTo>
                <a:close/>
                <a:moveTo>
                  <a:pt x="-5823204" y="2543048"/>
                </a:moveTo>
                <a:moveTo>
                  <a:pt x="105664" y="190119"/>
                </a:moveTo>
                <a:cubicBezTo>
                  <a:pt x="168909" y="126747"/>
                  <a:pt x="168909" y="126747"/>
                  <a:pt x="168909" y="126747"/>
                </a:cubicBezTo>
                <a:cubicBezTo>
                  <a:pt x="105664" y="63373"/>
                  <a:pt x="105664" y="63373"/>
                  <a:pt x="105664" y="63373"/>
                </a:cubicBezTo>
              </a:path>
            </a:pathLst>
          </a:custGeom>
          <a:noFill/>
          <a:ln w="15875" cap="sq" cmpd="sng">
            <a:solidFill>
              <a:srgbClr val="1B7864">
                <a:alpha val="100000"/>
              </a:srgbClr>
            </a:solidFill>
            <a:miter lim="127000"/>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2939" name="Freeform 2939"/>
          <p:cNvSpPr/>
          <p:nvPr/>
        </p:nvSpPr>
        <p:spPr>
          <a:xfrm>
            <a:off x="8366252" y="5128768"/>
            <a:ext cx="251841" cy="252096"/>
          </a:xfrm>
          <a:custGeom>
            <a:avLst/>
            <a:gdLst/>
            <a:ahLst/>
            <a:cxnLst/>
            <a:rect l="0" t="0" r="0" b="0"/>
            <a:pathLst>
              <a:path w="251841" h="252096">
                <a:moveTo>
                  <a:pt x="125983" y="0"/>
                </a:moveTo>
                <a:cubicBezTo>
                  <a:pt x="195453" y="0"/>
                  <a:pt x="251841" y="56515"/>
                  <a:pt x="251841" y="125985"/>
                </a:cubicBezTo>
                <a:cubicBezTo>
                  <a:pt x="251841" y="195580"/>
                  <a:pt x="195453" y="252096"/>
                  <a:pt x="125983" y="252096"/>
                </a:cubicBezTo>
                <a:cubicBezTo>
                  <a:pt x="56388" y="252096"/>
                  <a:pt x="0" y="195580"/>
                  <a:pt x="0" y="125985"/>
                </a:cubicBezTo>
                <a:cubicBezTo>
                  <a:pt x="0" y="56515"/>
                  <a:pt x="56388" y="0"/>
                  <a:pt x="125983" y="0"/>
                </a:cubicBezTo>
                <a:close/>
                <a:moveTo>
                  <a:pt x="-6637020" y="1729232"/>
                </a:moveTo>
                <a:moveTo>
                  <a:pt x="105664" y="190119"/>
                </a:moveTo>
                <a:cubicBezTo>
                  <a:pt x="168909" y="126746"/>
                  <a:pt x="168909" y="126746"/>
                  <a:pt x="168909" y="126746"/>
                </a:cubicBezTo>
                <a:cubicBezTo>
                  <a:pt x="105664" y="63374"/>
                  <a:pt x="105664" y="63374"/>
                  <a:pt x="105664" y="63374"/>
                </a:cubicBezTo>
              </a:path>
            </a:pathLst>
          </a:custGeom>
          <a:noFill/>
          <a:ln w="15875" cap="sq" cmpd="sng">
            <a:solidFill>
              <a:srgbClr val="1B7864">
                <a:alpha val="100000"/>
              </a:srgbClr>
            </a:solidFill>
            <a:miter lim="127000"/>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2940" name="Rectangle 2940"/>
          <p:cNvSpPr/>
          <p:nvPr/>
        </p:nvSpPr>
        <p:spPr>
          <a:xfrm>
            <a:off x="581253" y="446921"/>
            <a:ext cx="10458525" cy="1149977"/>
          </a:xfrm>
          <a:prstGeom prst="rect">
            <a:avLst/>
          </a:prstGeom>
        </p:spPr>
        <p:txBody>
          <a:bodyPr wrap="none" lIns="0" tIns="0" rIns="0" bIns="0">
            <a:spAutoFit/>
          </a:bodyPr>
          <a:lstStyle/>
          <a:p>
            <a:pPr marL="0"/>
            <a:r>
              <a:rPr lang="en-GB" sz="3204" b="0" i="0" spc="0" baseline="0" dirty="0">
                <a:solidFill>
                  <a:srgbClr val="225B61"/>
                </a:solidFill>
                <a:latin typeface="Segoe Sans Display"/>
              </a:rPr>
              <a:t>Data Engineering workload</a:t>
            </a:r>
          </a:p>
          <a:p>
            <a:pPr marL="3047">
              <a:lnSpc>
                <a:spcPts val="3143"/>
              </a:lnSpc>
            </a:pPr>
            <a:r>
              <a:rPr lang="en-GB" sz="1800" b="0" i="0" spc="0" baseline="0" dirty="0">
                <a:solidFill>
                  <a:srgbClr val="000000"/>
                </a:solidFill>
                <a:latin typeface="Segoe Sans Text Semilight"/>
              </a:rPr>
              <a:t>Build your data estate and empower data engineers with a world-class Spark platform, fully integrated with</a:t>
            </a:r>
          </a:p>
          <a:p>
            <a:pPr marL="3047">
              <a:lnSpc>
                <a:spcPts val="2160"/>
              </a:lnSpc>
            </a:pPr>
            <a:r>
              <a:rPr lang="en-GB" sz="1800" b="0" i="0" spc="0" baseline="0" dirty="0">
                <a:solidFill>
                  <a:srgbClr val="000000"/>
                </a:solidFill>
                <a:latin typeface="Segoe Sans Text Semilight"/>
              </a:rPr>
              <a:t>Data Factory, to transform and maintain infrastructures at scale</a:t>
            </a:r>
          </a:p>
        </p:txBody>
      </p:sp>
      <p:sp>
        <p:nvSpPr>
          <p:cNvPr id="2941" name="Rectangle 2941"/>
          <p:cNvSpPr/>
          <p:nvPr/>
        </p:nvSpPr>
        <p:spPr>
          <a:xfrm>
            <a:off x="958900" y="3016581"/>
            <a:ext cx="393077" cy="271004"/>
          </a:xfrm>
          <a:prstGeom prst="rect">
            <a:avLst/>
          </a:prstGeom>
        </p:spPr>
        <p:txBody>
          <a:bodyPr wrap="none" lIns="0" tIns="0" rIns="0" bIns="0">
            <a:spAutoFit/>
          </a:bodyPr>
          <a:lstStyle/>
          <a:p>
            <a:pPr marL="76200"/>
            <a:r>
              <a:rPr lang="en-GB" sz="900" b="1" i="0" spc="0" baseline="0" dirty="0">
                <a:solidFill>
                  <a:srgbClr val="000000"/>
                </a:solidFill>
                <a:latin typeface="Segoe Sans Display Semibold"/>
              </a:rPr>
              <a:t>Data </a:t>
            </a:r>
          </a:p>
          <a:p>
            <a:pPr marL="0">
              <a:lnSpc>
                <a:spcPts val="1079"/>
              </a:lnSpc>
            </a:pPr>
            <a:r>
              <a:rPr lang="en-GB" sz="900" b="1" i="0" spc="0" baseline="0" dirty="0">
                <a:solidFill>
                  <a:srgbClr val="000000"/>
                </a:solidFill>
                <a:latin typeface="Segoe Sans Display Semibold"/>
              </a:rPr>
              <a:t>Factory</a:t>
            </a:r>
          </a:p>
        </p:txBody>
      </p:sp>
      <p:sp>
        <p:nvSpPr>
          <p:cNvPr id="2942" name="Rectangle 2942"/>
          <p:cNvSpPr/>
          <p:nvPr/>
        </p:nvSpPr>
        <p:spPr>
          <a:xfrm>
            <a:off x="1925447" y="3016581"/>
            <a:ext cx="615961" cy="271004"/>
          </a:xfrm>
          <a:prstGeom prst="rect">
            <a:avLst/>
          </a:prstGeom>
        </p:spPr>
        <p:txBody>
          <a:bodyPr wrap="none" lIns="0" tIns="0" rIns="0" bIns="0">
            <a:spAutoFit/>
          </a:bodyPr>
          <a:lstStyle/>
          <a:p>
            <a:pPr marL="187451"/>
            <a:r>
              <a:rPr lang="en-GB" sz="900" b="1" i="0" spc="0" baseline="0" dirty="0">
                <a:solidFill>
                  <a:srgbClr val="000000"/>
                </a:solidFill>
                <a:latin typeface="Segoe Sans Display Semibold"/>
              </a:rPr>
              <a:t>Data </a:t>
            </a:r>
          </a:p>
          <a:p>
            <a:pPr marL="0">
              <a:lnSpc>
                <a:spcPts val="1079"/>
              </a:lnSpc>
            </a:pPr>
            <a:r>
              <a:rPr lang="en-GB" sz="900" b="1" i="0" spc="0" baseline="0" dirty="0">
                <a:solidFill>
                  <a:srgbClr val="000000"/>
                </a:solidFill>
                <a:latin typeface="Segoe Sans Display Semibold"/>
              </a:rPr>
              <a:t>Engineering</a:t>
            </a:r>
          </a:p>
        </p:txBody>
      </p:sp>
      <p:sp>
        <p:nvSpPr>
          <p:cNvPr id="2943" name="Rectangle 2943"/>
          <p:cNvSpPr/>
          <p:nvPr/>
        </p:nvSpPr>
        <p:spPr>
          <a:xfrm>
            <a:off x="3017520" y="3016581"/>
            <a:ext cx="584986" cy="271004"/>
          </a:xfrm>
          <a:prstGeom prst="rect">
            <a:avLst/>
          </a:prstGeom>
        </p:spPr>
        <p:txBody>
          <a:bodyPr wrap="none" lIns="0" tIns="0" rIns="0" bIns="0">
            <a:spAutoFit/>
          </a:bodyPr>
          <a:lstStyle/>
          <a:p>
            <a:pPr marL="172465"/>
            <a:r>
              <a:rPr lang="en-GB" sz="900" b="1" i="0" spc="0" baseline="0" dirty="0">
                <a:solidFill>
                  <a:srgbClr val="000000"/>
                </a:solidFill>
                <a:latin typeface="Segoe Sans Display Semibold"/>
              </a:rPr>
              <a:t>Data </a:t>
            </a:r>
          </a:p>
          <a:p>
            <a:pPr marL="0">
              <a:lnSpc>
                <a:spcPts val="1079"/>
              </a:lnSpc>
            </a:pPr>
            <a:r>
              <a:rPr lang="en-GB" sz="900" b="1" i="0" spc="0" baseline="0" dirty="0">
                <a:solidFill>
                  <a:srgbClr val="000000"/>
                </a:solidFill>
                <a:latin typeface="Segoe Sans Display Semibold"/>
              </a:rPr>
              <a:t>Warehouse</a:t>
            </a:r>
          </a:p>
        </p:txBody>
      </p:sp>
      <p:sp>
        <p:nvSpPr>
          <p:cNvPr id="2944" name="Rectangle 2944"/>
          <p:cNvSpPr/>
          <p:nvPr/>
        </p:nvSpPr>
        <p:spPr>
          <a:xfrm>
            <a:off x="4185792" y="3016581"/>
            <a:ext cx="403364" cy="271004"/>
          </a:xfrm>
          <a:prstGeom prst="rect">
            <a:avLst/>
          </a:prstGeom>
        </p:spPr>
        <p:txBody>
          <a:bodyPr wrap="none" lIns="0" tIns="0" rIns="0" bIns="0">
            <a:spAutoFit/>
          </a:bodyPr>
          <a:lstStyle/>
          <a:p>
            <a:pPr marL="82296"/>
            <a:r>
              <a:rPr lang="en-GB" sz="900" b="1" i="0" spc="0" baseline="0" dirty="0">
                <a:solidFill>
                  <a:srgbClr val="000000"/>
                </a:solidFill>
                <a:latin typeface="Segoe Sans Display Semibold"/>
              </a:rPr>
              <a:t>Data </a:t>
            </a:r>
          </a:p>
          <a:p>
            <a:pPr marL="0">
              <a:lnSpc>
                <a:spcPts val="1079"/>
              </a:lnSpc>
            </a:pPr>
            <a:r>
              <a:rPr lang="en-GB" sz="900" b="1" i="0" spc="0" baseline="0" dirty="0">
                <a:solidFill>
                  <a:srgbClr val="000000"/>
                </a:solidFill>
                <a:latin typeface="Segoe Sans Display Semibold"/>
              </a:rPr>
              <a:t>Science</a:t>
            </a:r>
          </a:p>
        </p:txBody>
      </p:sp>
      <p:sp>
        <p:nvSpPr>
          <p:cNvPr id="2945" name="Rectangle 2945"/>
          <p:cNvSpPr/>
          <p:nvPr/>
        </p:nvSpPr>
        <p:spPr>
          <a:xfrm>
            <a:off x="5162677" y="3016581"/>
            <a:ext cx="606017" cy="271004"/>
          </a:xfrm>
          <a:prstGeom prst="rect">
            <a:avLst/>
          </a:prstGeom>
        </p:spPr>
        <p:txBody>
          <a:bodyPr wrap="none" lIns="0" tIns="0" rIns="0" bIns="0">
            <a:spAutoFit/>
          </a:bodyPr>
          <a:lstStyle/>
          <a:p>
            <a:pPr marL="44195"/>
            <a:r>
              <a:rPr lang="en-GB" sz="900" b="1" i="0" spc="0" baseline="0" dirty="0">
                <a:solidFill>
                  <a:srgbClr val="000000"/>
                </a:solidFill>
                <a:latin typeface="Segoe Sans Display Semibold"/>
              </a:rPr>
              <a:t>Real-Time </a:t>
            </a:r>
          </a:p>
          <a:p>
            <a:pPr marL="0">
              <a:lnSpc>
                <a:spcPts val="1079"/>
              </a:lnSpc>
            </a:pPr>
            <a:r>
              <a:rPr lang="en-GB" sz="900" b="1" i="0" spc="0" baseline="0" dirty="0">
                <a:solidFill>
                  <a:srgbClr val="000000"/>
                </a:solidFill>
                <a:latin typeface="Segoe Sans Display Semibold"/>
              </a:rPr>
              <a:t>Intelligence</a:t>
            </a:r>
          </a:p>
        </p:txBody>
      </p:sp>
      <p:sp>
        <p:nvSpPr>
          <p:cNvPr id="2946" name="Rectangle 2946"/>
          <p:cNvSpPr/>
          <p:nvPr/>
        </p:nvSpPr>
        <p:spPr>
          <a:xfrm>
            <a:off x="6379464" y="3016581"/>
            <a:ext cx="326212" cy="271004"/>
          </a:xfrm>
          <a:prstGeom prst="rect">
            <a:avLst/>
          </a:prstGeom>
        </p:spPr>
        <p:txBody>
          <a:bodyPr wrap="none" lIns="0" tIns="0" rIns="0" bIns="0">
            <a:spAutoFit/>
          </a:bodyPr>
          <a:lstStyle/>
          <a:p>
            <a:pPr marL="0"/>
            <a:r>
              <a:rPr lang="en-GB" sz="900" b="1" i="0" spc="0" baseline="0" dirty="0">
                <a:solidFill>
                  <a:srgbClr val="000000"/>
                </a:solidFill>
                <a:latin typeface="Segoe Sans Display Semibold"/>
              </a:rPr>
              <a:t>Power</a:t>
            </a:r>
          </a:p>
          <a:p>
            <a:pPr marL="112776">
              <a:lnSpc>
                <a:spcPts val="1079"/>
              </a:lnSpc>
            </a:pPr>
            <a:r>
              <a:rPr lang="en-GB" sz="900" b="1" i="0" spc="0" baseline="0" dirty="0">
                <a:solidFill>
                  <a:srgbClr val="000000"/>
                </a:solidFill>
                <a:latin typeface="Segoe Sans Display Semibold"/>
              </a:rPr>
              <a:t>BI</a:t>
            </a:r>
          </a:p>
        </p:txBody>
      </p:sp>
      <p:sp>
        <p:nvSpPr>
          <p:cNvPr id="2947" name="Rectangle 2947"/>
          <p:cNvSpPr/>
          <p:nvPr/>
        </p:nvSpPr>
        <p:spPr>
          <a:xfrm>
            <a:off x="7352410" y="3016581"/>
            <a:ext cx="544753" cy="408164"/>
          </a:xfrm>
          <a:prstGeom prst="rect">
            <a:avLst/>
          </a:prstGeom>
        </p:spPr>
        <p:txBody>
          <a:bodyPr wrap="none" lIns="0" tIns="0" rIns="0" bIns="0">
            <a:spAutoFit/>
          </a:bodyPr>
          <a:lstStyle/>
          <a:p>
            <a:pPr marL="18288"/>
            <a:r>
              <a:rPr lang="en-GB" sz="900" b="1" i="0" spc="0" baseline="0" dirty="0">
                <a:solidFill>
                  <a:srgbClr val="000000"/>
                </a:solidFill>
                <a:latin typeface="Segoe Sans Display Semibold"/>
              </a:rPr>
              <a:t>Partner &amp; </a:t>
            </a:r>
          </a:p>
          <a:p>
            <a:pPr marL="51816">
              <a:lnSpc>
                <a:spcPts val="1079"/>
              </a:lnSpc>
            </a:pPr>
            <a:r>
              <a:rPr lang="en-GB" sz="900" b="1" i="0" spc="0" baseline="0" dirty="0">
                <a:solidFill>
                  <a:srgbClr val="000000"/>
                </a:solidFill>
                <a:latin typeface="Segoe Sans Display Semibold"/>
              </a:rPr>
              <a:t>Industry </a:t>
            </a:r>
          </a:p>
          <a:p>
            <a:pPr marL="0">
              <a:lnSpc>
                <a:spcPts val="1079"/>
              </a:lnSpc>
            </a:pPr>
            <a:r>
              <a:rPr lang="en-GB" sz="900" b="1" i="0" spc="0" baseline="0" dirty="0">
                <a:solidFill>
                  <a:srgbClr val="000000"/>
                </a:solidFill>
                <a:latin typeface="Segoe Sans Display Semibold"/>
              </a:rPr>
              <a:t>workloads</a:t>
            </a:r>
          </a:p>
        </p:txBody>
      </p:sp>
      <p:sp>
        <p:nvSpPr>
          <p:cNvPr id="2948" name="Rectangle 2948"/>
          <p:cNvSpPr/>
          <p:nvPr/>
        </p:nvSpPr>
        <p:spPr>
          <a:xfrm>
            <a:off x="1270127" y="3732741"/>
            <a:ext cx="1698619" cy="164182"/>
          </a:xfrm>
          <a:prstGeom prst="rect">
            <a:avLst/>
          </a:prstGeom>
        </p:spPr>
        <p:txBody>
          <a:bodyPr wrap="none" lIns="0" tIns="0" rIns="0" bIns="0">
            <a:spAutoFit/>
          </a:bodyPr>
          <a:lstStyle/>
          <a:p>
            <a:pPr marL="0"/>
            <a:r>
              <a:rPr lang="en-GB" sz="1103" b="1" i="0" spc="0" baseline="0" dirty="0">
                <a:solidFill>
                  <a:srgbClr val="000000"/>
                </a:solidFill>
                <a:latin typeface="Segoe Sans Display Semibold"/>
              </a:rPr>
              <a:t>Copilot in Microsoft Fabric</a:t>
            </a:r>
          </a:p>
        </p:txBody>
      </p:sp>
      <p:sp>
        <p:nvSpPr>
          <p:cNvPr id="2949" name="Rectangle 2949"/>
          <p:cNvSpPr/>
          <p:nvPr/>
        </p:nvSpPr>
        <p:spPr>
          <a:xfrm>
            <a:off x="1270127" y="4361518"/>
            <a:ext cx="548353" cy="164182"/>
          </a:xfrm>
          <a:prstGeom prst="rect">
            <a:avLst/>
          </a:prstGeom>
        </p:spPr>
        <p:txBody>
          <a:bodyPr wrap="none" lIns="0" tIns="0" rIns="0" bIns="0">
            <a:spAutoFit/>
          </a:bodyPr>
          <a:lstStyle/>
          <a:p>
            <a:pPr marL="0"/>
            <a:r>
              <a:rPr lang="en-GB" sz="1103" b="1" i="0" spc="0" baseline="0" dirty="0">
                <a:solidFill>
                  <a:srgbClr val="000000"/>
                </a:solidFill>
                <a:latin typeface="Segoe Sans Display Semibold"/>
              </a:rPr>
              <a:t>OneLake</a:t>
            </a:r>
          </a:p>
        </p:txBody>
      </p:sp>
      <p:sp>
        <p:nvSpPr>
          <p:cNvPr id="2950" name="Rectangle 2950"/>
          <p:cNvSpPr/>
          <p:nvPr/>
        </p:nvSpPr>
        <p:spPr>
          <a:xfrm>
            <a:off x="1270127" y="4990676"/>
            <a:ext cx="3457949" cy="164182"/>
          </a:xfrm>
          <a:prstGeom prst="rect">
            <a:avLst/>
          </a:prstGeom>
        </p:spPr>
        <p:txBody>
          <a:bodyPr wrap="none" lIns="0" tIns="0" rIns="0" bIns="0">
            <a:spAutoFit/>
          </a:bodyPr>
          <a:lstStyle/>
          <a:p>
            <a:pPr marL="0"/>
            <a:r>
              <a:rPr lang="en-GB" sz="1103" b="1" i="0" spc="0" baseline="0" dirty="0">
                <a:solidFill>
                  <a:srgbClr val="000000"/>
                </a:solidFill>
                <a:latin typeface="Segoe Sans Display Semibold"/>
              </a:rPr>
              <a:t>Security, Governance and Administration with Purview</a:t>
            </a:r>
          </a:p>
        </p:txBody>
      </p:sp>
      <p:sp>
        <p:nvSpPr>
          <p:cNvPr id="2951" name="Rectangle 2951"/>
          <p:cNvSpPr/>
          <p:nvPr/>
        </p:nvSpPr>
        <p:spPr>
          <a:xfrm>
            <a:off x="8773032" y="2578583"/>
            <a:ext cx="2820009" cy="2862224"/>
          </a:xfrm>
          <a:prstGeom prst="rect">
            <a:avLst/>
          </a:prstGeom>
        </p:spPr>
        <p:txBody>
          <a:bodyPr wrap="none" lIns="0" tIns="0" rIns="0" bIns="0">
            <a:spAutoFit/>
          </a:bodyPr>
          <a:lstStyle/>
          <a:p>
            <a:pPr marL="0"/>
            <a:r>
              <a:rPr lang="en-GB" sz="1200" b="0" i="0" spc="0" baseline="0" dirty="0">
                <a:solidFill>
                  <a:srgbClr val="000000"/>
                </a:solidFill>
                <a:latin typeface="Segoe Sans Display"/>
              </a:rPr>
              <a:t>Pro and low-code authoring experience</a:t>
            </a:r>
          </a:p>
          <a:p>
            <a:pPr marL="0">
              <a:lnSpc>
                <a:spcPts val="3303"/>
              </a:lnSpc>
            </a:pPr>
            <a:r>
              <a:rPr lang="en-GB" sz="1202" b="0" i="0" spc="0" baseline="0" dirty="0">
                <a:solidFill>
                  <a:srgbClr val="000000"/>
                </a:solidFill>
                <a:latin typeface="Segoe Sans Display"/>
              </a:rPr>
              <a:t>Schedule and orchestrate data </a:t>
            </a:r>
          </a:p>
          <a:p>
            <a:pPr marL="0">
              <a:lnSpc>
                <a:spcPts val="1441"/>
              </a:lnSpc>
            </a:pPr>
            <a:r>
              <a:rPr lang="en-GB" sz="1200" b="0" i="0" spc="0" baseline="0" dirty="0">
                <a:solidFill>
                  <a:srgbClr val="000000"/>
                </a:solidFill>
                <a:latin typeface="Segoe Sans Display"/>
              </a:rPr>
              <a:t>transformations with notebooks and </a:t>
            </a:r>
          </a:p>
          <a:p>
            <a:pPr marL="0">
              <a:lnSpc>
                <a:spcPts val="1439"/>
              </a:lnSpc>
            </a:pPr>
            <a:r>
              <a:rPr lang="en-GB" sz="1200" b="0" i="0" spc="0" baseline="0" dirty="0">
                <a:solidFill>
                  <a:srgbClr val="000000"/>
                </a:solidFill>
                <a:latin typeface="Segoe Sans Display"/>
              </a:rPr>
              <a:t>Spark jobs</a:t>
            </a:r>
          </a:p>
          <a:p>
            <a:pPr marL="0">
              <a:lnSpc>
                <a:spcPts val="3066"/>
              </a:lnSpc>
            </a:pPr>
            <a:r>
              <a:rPr lang="en-GB" sz="1200" b="0" i="0" spc="0" baseline="0" dirty="0">
                <a:solidFill>
                  <a:srgbClr val="000000"/>
                </a:solidFill>
                <a:latin typeface="Segoe Sans Display"/>
              </a:rPr>
              <a:t>Use notebooks to write code for data </a:t>
            </a:r>
          </a:p>
          <a:p>
            <a:pPr marL="0">
              <a:lnSpc>
                <a:spcPts val="1440"/>
              </a:lnSpc>
            </a:pPr>
            <a:r>
              <a:rPr lang="en-GB" sz="1200" b="0" i="0" spc="0" baseline="0" dirty="0">
                <a:solidFill>
                  <a:srgbClr val="000000"/>
                </a:solidFill>
                <a:latin typeface="Segoe Sans Display"/>
              </a:rPr>
              <a:t>ingestion, preparation, and transformation</a:t>
            </a:r>
          </a:p>
          <a:p>
            <a:pPr marL="0">
              <a:lnSpc>
                <a:spcPts val="3053"/>
              </a:lnSpc>
            </a:pPr>
            <a:r>
              <a:rPr lang="en-GB" sz="1200" b="0" i="0" spc="0" baseline="0" dirty="0">
                <a:solidFill>
                  <a:srgbClr val="000000"/>
                </a:solidFill>
                <a:latin typeface="Segoe Sans Display"/>
              </a:rPr>
              <a:t>Launch clusters on demand and </a:t>
            </a:r>
          </a:p>
          <a:p>
            <a:pPr marL="0">
              <a:lnSpc>
                <a:spcPts val="1439"/>
              </a:lnSpc>
            </a:pPr>
            <a:r>
              <a:rPr lang="en-GB" sz="1200" b="0" i="0" spc="0" baseline="0" dirty="0">
                <a:solidFill>
                  <a:srgbClr val="000000"/>
                </a:solidFill>
                <a:latin typeface="Segoe Sans Display"/>
              </a:rPr>
              <a:t>dynamically scale in, scale out, pause, and </a:t>
            </a:r>
          </a:p>
          <a:p>
            <a:pPr marL="0">
              <a:lnSpc>
                <a:spcPts val="1440"/>
              </a:lnSpc>
            </a:pPr>
            <a:r>
              <a:rPr lang="en-GB" sz="1200" b="0" i="0" spc="0" baseline="0" dirty="0">
                <a:solidFill>
                  <a:srgbClr val="000000"/>
                </a:solidFill>
                <a:latin typeface="Segoe Sans Display"/>
              </a:rPr>
              <a:t>resume</a:t>
            </a:r>
          </a:p>
          <a:p>
            <a:pPr marL="0">
              <a:lnSpc>
                <a:spcPts val="3066"/>
              </a:lnSpc>
            </a:pPr>
            <a:r>
              <a:rPr lang="en-GB" sz="1200" b="0" i="0" spc="0" baseline="0" dirty="0">
                <a:solidFill>
                  <a:srgbClr val="000000"/>
                </a:solidFill>
                <a:latin typeface="Segoe Sans Display"/>
              </a:rPr>
              <a:t>Perform code-free interactive data </a:t>
            </a:r>
          </a:p>
          <a:p>
            <a:pPr marL="0">
              <a:lnSpc>
                <a:spcPts val="1439"/>
              </a:lnSpc>
            </a:pPr>
            <a:r>
              <a:rPr lang="en-GB" sz="1200" b="0" i="0" spc="0" baseline="0" dirty="0">
                <a:solidFill>
                  <a:srgbClr val="000000"/>
                </a:solidFill>
                <a:latin typeface="Segoe Sans Display"/>
              </a:rPr>
              <a:t>exploration and add to your data pipeline</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2FB2B0-5AB6-4B59-CC84-F3AA0A263C4A}"/>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21C49101-E96D-52EB-21D7-D818695B25B3}"/>
              </a:ext>
            </a:extLst>
          </p:cNvPr>
          <p:cNvSpPr>
            <a:spLocks noGrp="1"/>
          </p:cNvSpPr>
          <p:nvPr>
            <p:ph type="title"/>
          </p:nvPr>
        </p:nvSpPr>
        <p:spPr>
          <a:xfrm>
            <a:off x="600258" y="284424"/>
            <a:ext cx="10271539" cy="369332"/>
          </a:xfrm>
        </p:spPr>
        <p:txBody>
          <a:bodyPr/>
          <a:lstStyle/>
          <a:p>
            <a:r>
              <a:rPr lang="en-IN">
                <a:latin typeface="+mn-lt"/>
              </a:rPr>
              <a:t>But AI is only as good as the data it’s trained on</a:t>
            </a:r>
            <a:endParaRPr lang="en-IN">
              <a:solidFill>
                <a:schemeClr val="tx2"/>
              </a:solidFill>
              <a:latin typeface="+mn-lt"/>
            </a:endParaRPr>
          </a:p>
        </p:txBody>
      </p:sp>
      <p:sp>
        <p:nvSpPr>
          <p:cNvPr id="2" name="Rectangle: Rounded Corners 1">
            <a:extLst>
              <a:ext uri="{FF2B5EF4-FFF2-40B4-BE49-F238E27FC236}">
                <a16:creationId xmlns:a16="http://schemas.microsoft.com/office/drawing/2014/main" id="{3EAC5519-6447-70F5-AEC3-BD99A42244DB}"/>
              </a:ext>
              <a:ext uri="{C183D7F6-B498-43B3-948B-1728B52AA6E4}">
                <adec:decorative xmlns:adec="http://schemas.microsoft.com/office/drawing/2017/decorative" val="1"/>
              </a:ext>
            </a:extLst>
          </p:cNvPr>
          <p:cNvSpPr/>
          <p:nvPr/>
        </p:nvSpPr>
        <p:spPr bwMode="auto">
          <a:xfrm>
            <a:off x="725285" y="1384005"/>
            <a:ext cx="10741431" cy="4089991"/>
          </a:xfrm>
          <a:prstGeom prst="roundRect">
            <a:avLst>
              <a:gd name="adj" fmla="val 5229"/>
            </a:avLst>
          </a:prstGeom>
          <a:solidFill>
            <a:srgbClr val="FFFFFF">
              <a:alpha val="70000"/>
            </a:srgbClr>
          </a:solidFill>
          <a:ln w="19050">
            <a:noFill/>
            <a:headEnd type="none" w="med" len="med"/>
            <a:tailEnd type="none" w="med" len="med"/>
          </a:ln>
          <a:effectLst>
            <a:outerShdw blurRad="508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indent="0" algn="ctr" defTabSz="914367" rtl="0" eaLnBrk="1" fontAlgn="auto" latinLnBrk="0" hangingPunct="1">
              <a:lnSpc>
                <a:spcPct val="100000"/>
              </a:lnSpc>
              <a:spcBef>
                <a:spcPct val="20000"/>
              </a:spcBef>
              <a:spcAft>
                <a:spcPts val="0"/>
              </a:spcAft>
              <a:buClrTx/>
              <a:buSzPct val="90000"/>
              <a:buFontTx/>
              <a:buNone/>
              <a:tabLst/>
            </a:pPr>
            <a:endParaRPr kumimoji="0" lang="es-MX" sz="1200" b="0" i="0" u="none" strike="noStrike" kern="1200" cap="none" spc="0" normalizeH="0" baseline="0" noProof="0">
              <a:ln>
                <a:noFill/>
              </a:ln>
              <a:gradFill>
                <a:gsLst>
                  <a:gs pos="2874">
                    <a:srgbClr val="FFFFFF"/>
                  </a:gs>
                  <a:gs pos="17978">
                    <a:srgbClr val="FFFFFF"/>
                  </a:gs>
                </a:gsLst>
                <a:lin ang="2700000" scaled="0"/>
              </a:gradFill>
              <a:effectLst/>
              <a:uLnTx/>
              <a:uFillTx/>
              <a:ea typeface="+mn-ea"/>
              <a:cs typeface="+mn-cs"/>
            </a:endParaRPr>
          </a:p>
        </p:txBody>
      </p:sp>
      <p:grpSp>
        <p:nvGrpSpPr>
          <p:cNvPr id="4" name="Group 3">
            <a:extLst>
              <a:ext uri="{FF2B5EF4-FFF2-40B4-BE49-F238E27FC236}">
                <a16:creationId xmlns:a16="http://schemas.microsoft.com/office/drawing/2014/main" id="{9F324FF2-FAD8-AFA3-6690-E872C8EFA83D}"/>
              </a:ext>
              <a:ext uri="{C183D7F6-B498-43B3-948B-1728B52AA6E4}">
                <adec:decorative xmlns:adec="http://schemas.microsoft.com/office/drawing/2017/decorative" val="1"/>
              </a:ext>
            </a:extLst>
          </p:cNvPr>
          <p:cNvGrpSpPr/>
          <p:nvPr/>
        </p:nvGrpSpPr>
        <p:grpSpPr>
          <a:xfrm>
            <a:off x="1159577" y="1917589"/>
            <a:ext cx="3092464" cy="3092456"/>
            <a:chOff x="879034" y="1346200"/>
            <a:chExt cx="3937016" cy="3937006"/>
          </a:xfrm>
        </p:grpSpPr>
        <p:sp>
          <p:nvSpPr>
            <p:cNvPr id="5" name="Oval 4">
              <a:extLst>
                <a:ext uri="{FF2B5EF4-FFF2-40B4-BE49-F238E27FC236}">
                  <a16:creationId xmlns:a16="http://schemas.microsoft.com/office/drawing/2014/main" id="{8C9E96D2-88C9-35FA-0C71-B68431CA0A37}"/>
                </a:ext>
              </a:extLst>
            </p:cNvPr>
            <p:cNvSpPr/>
            <p:nvPr/>
          </p:nvSpPr>
          <p:spPr>
            <a:xfrm>
              <a:off x="879034" y="1346200"/>
              <a:ext cx="3937016" cy="3937006"/>
            </a:xfrm>
            <a:prstGeom prst="ellipse">
              <a:avLst/>
            </a:prstGeom>
            <a:solidFill>
              <a:srgbClr val="FFFFFF"/>
            </a:solidFill>
            <a:ln>
              <a:noFill/>
            </a:ln>
            <a:effectLst>
              <a:outerShdw blurRad="101600" dist="50800" dir="2700000" algn="tl" rotWithShape="0">
                <a:schemeClr val="bg1">
                  <a:lumMod val="50000"/>
                  <a:lumOff val="50000"/>
                  <a:alpha val="2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32472" rtl="0" eaLnBrk="1" fontAlgn="base" latinLnBrk="0" hangingPunct="1">
                <a:lnSpc>
                  <a:spcPct val="100000"/>
                </a:lnSpc>
                <a:spcBef>
                  <a:spcPct val="0"/>
                </a:spcBef>
                <a:spcAft>
                  <a:spcPts val="0"/>
                </a:spcAft>
                <a:buClrTx/>
                <a:buSzTx/>
                <a:buFontTx/>
                <a:buNone/>
                <a:tabLst/>
                <a:defRPr/>
              </a:pPr>
              <a:endParaRPr kumimoji="0" lang="en-US" sz="2000" b="1" i="0" u="none" strike="noStrike" kern="1200" cap="none" spc="0" normalizeH="0" baseline="0" noProof="0">
                <a:ln>
                  <a:noFill/>
                </a:ln>
                <a:solidFill>
                  <a:srgbClr val="225B61"/>
                </a:solidFill>
                <a:effectLst/>
                <a:uLnTx/>
                <a:uFillTx/>
                <a:ea typeface="+mn-ea"/>
                <a:cs typeface="Segoe Sans Display Semibold" pitchFamily="2" charset="0"/>
              </a:endParaRPr>
            </a:p>
          </p:txBody>
        </p:sp>
        <p:sp>
          <p:nvSpPr>
            <p:cNvPr id="6" name="Arc 5">
              <a:extLst>
                <a:ext uri="{FF2B5EF4-FFF2-40B4-BE49-F238E27FC236}">
                  <a16:creationId xmlns:a16="http://schemas.microsoft.com/office/drawing/2014/main" id="{5C609DD3-FE1D-BE38-498C-8CD10464A714}"/>
                </a:ext>
              </a:extLst>
            </p:cNvPr>
            <p:cNvSpPr/>
            <p:nvPr/>
          </p:nvSpPr>
          <p:spPr>
            <a:xfrm>
              <a:off x="1044135" y="1511300"/>
              <a:ext cx="3606814" cy="3606806"/>
            </a:xfrm>
            <a:prstGeom prst="arc">
              <a:avLst>
                <a:gd name="adj1" fmla="val 16200000"/>
                <a:gd name="adj2" fmla="val 14522561"/>
              </a:avLst>
            </a:prstGeom>
            <a:noFill/>
            <a:ln w="142875" cap="rnd">
              <a:gradFill>
                <a:gsLst>
                  <a:gs pos="0">
                    <a:schemeClr val="bg2"/>
                  </a:gs>
                  <a:gs pos="80000">
                    <a:srgbClr val="7A75C1"/>
                  </a:gs>
                  <a:gs pos="100000">
                    <a:srgbClr val="8661C5"/>
                  </a:gs>
                </a:gsLst>
                <a:lin ang="5400000" scaled="1"/>
              </a:gradFill>
            </a:ln>
            <a:effectLst>
              <a:outerShdw blurRad="101600" dist="50800" dir="2700000" algn="tl" rotWithShape="0">
                <a:schemeClr val="bg1">
                  <a:lumMod val="50000"/>
                  <a:lumOff val="50000"/>
                  <a:alpha val="2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32472" rtl="0" eaLnBrk="1" fontAlgn="base" latinLnBrk="0" hangingPunct="1">
                <a:lnSpc>
                  <a:spcPct val="100000"/>
                </a:lnSpc>
                <a:spcBef>
                  <a:spcPct val="0"/>
                </a:spcBef>
                <a:spcAft>
                  <a:spcPts val="0"/>
                </a:spcAft>
                <a:buClrTx/>
                <a:buSzTx/>
                <a:buFontTx/>
                <a:buNone/>
                <a:tabLst/>
                <a:defRPr/>
              </a:pPr>
              <a:endParaRPr kumimoji="0" lang="en-US" sz="1100" b="0" i="0" u="none" strike="noStrike" kern="1200" cap="none" spc="0" normalizeH="0" baseline="0" noProof="0">
                <a:ln>
                  <a:noFill/>
                </a:ln>
                <a:solidFill>
                  <a:srgbClr val="225B61"/>
                </a:solidFill>
                <a:effectLst/>
                <a:uLnTx/>
                <a:uFillTx/>
                <a:ea typeface="+mn-ea"/>
                <a:cs typeface="Segoe Sans Display Semibold" pitchFamily="2" charset="0"/>
              </a:endParaRPr>
            </a:p>
          </p:txBody>
        </p:sp>
        <p:sp>
          <p:nvSpPr>
            <p:cNvPr id="7" name="Oval 6">
              <a:extLst>
                <a:ext uri="{FF2B5EF4-FFF2-40B4-BE49-F238E27FC236}">
                  <a16:creationId xmlns:a16="http://schemas.microsoft.com/office/drawing/2014/main" id="{30410116-39E5-52D1-9878-7037CACC4F09}"/>
                </a:ext>
              </a:extLst>
            </p:cNvPr>
            <p:cNvSpPr/>
            <p:nvPr/>
          </p:nvSpPr>
          <p:spPr>
            <a:xfrm>
              <a:off x="1221928" y="1689097"/>
              <a:ext cx="3251230" cy="3251222"/>
            </a:xfrm>
            <a:prstGeom prst="ellipse">
              <a:avLst/>
            </a:prstGeom>
            <a:solidFill>
              <a:srgbClr val="FFFFFF"/>
            </a:solidFill>
            <a:ln>
              <a:noFill/>
            </a:ln>
            <a:effectLst>
              <a:outerShdw blurRad="101600" dist="50800" dir="2700000" algn="tl" rotWithShape="0">
                <a:schemeClr val="bg1">
                  <a:lumMod val="50000"/>
                  <a:lumOff val="50000"/>
                  <a:alpha val="2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32472" rtl="0" eaLnBrk="1" fontAlgn="base" latinLnBrk="0" hangingPunct="1">
                <a:lnSpc>
                  <a:spcPct val="100000"/>
                </a:lnSpc>
                <a:spcBef>
                  <a:spcPct val="0"/>
                </a:spcBef>
                <a:spcAft>
                  <a:spcPts val="0"/>
                </a:spcAft>
                <a:buClrTx/>
                <a:buSzTx/>
                <a:buFontTx/>
                <a:buNone/>
                <a:tabLst/>
                <a:defRPr/>
              </a:pPr>
              <a:endParaRPr kumimoji="0" lang="en-US" sz="1100" b="0" i="0" u="none" strike="noStrike" kern="1200" cap="none" spc="0" normalizeH="0" baseline="0" noProof="0">
                <a:ln>
                  <a:noFill/>
                </a:ln>
                <a:solidFill>
                  <a:srgbClr val="225B61"/>
                </a:solidFill>
                <a:effectLst/>
                <a:uLnTx/>
                <a:uFillTx/>
                <a:ea typeface="+mn-ea"/>
                <a:cs typeface="Segoe Sans Display Semibold" pitchFamily="2" charset="0"/>
              </a:endParaRPr>
            </a:p>
          </p:txBody>
        </p:sp>
      </p:grpSp>
      <p:sp>
        <p:nvSpPr>
          <p:cNvPr id="8" name="Rectangle 7">
            <a:extLst>
              <a:ext uri="{FF2B5EF4-FFF2-40B4-BE49-F238E27FC236}">
                <a16:creationId xmlns:a16="http://schemas.microsoft.com/office/drawing/2014/main" id="{78DF4733-8CEB-65DC-7AA4-14C95DAFB24E}"/>
              </a:ext>
            </a:extLst>
          </p:cNvPr>
          <p:cNvSpPr/>
          <p:nvPr/>
        </p:nvSpPr>
        <p:spPr>
          <a:xfrm>
            <a:off x="1649826" y="2712586"/>
            <a:ext cx="2099318" cy="1569660"/>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rIns="91440" rtlCol="0" anchor="ctr" anchorCtr="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8661C5"/>
                </a:solidFill>
                <a:effectLst/>
                <a:uLnTx/>
                <a:uFillTx/>
                <a:ea typeface="+mn-ea"/>
                <a:cs typeface="Segoe Sans Display Semibold" pitchFamily="2" charset="0"/>
              </a:rPr>
              <a:t>91%</a:t>
            </a:r>
            <a:r>
              <a:rPr kumimoji="0" lang="en-US" sz="1600" b="1" i="0" u="none" strike="noStrike" kern="1200" cap="none" spc="0" normalizeH="0" baseline="0" noProof="0">
                <a:ln>
                  <a:noFill/>
                </a:ln>
                <a:solidFill>
                  <a:srgbClr val="225B61"/>
                </a:solidFill>
                <a:effectLst/>
                <a:uLnTx/>
                <a:uFillTx/>
                <a:ea typeface="+mn-ea"/>
                <a:cs typeface="Segoe Sans Display Semibold" pitchFamily="2" charset="0"/>
              </a:rPr>
              <a:t> </a:t>
            </a:r>
            <a:r>
              <a:rPr kumimoji="0" lang="en-US" sz="1600" b="0" i="0" u="none" strike="noStrike" kern="1200" cap="none" spc="0" normalizeH="0" baseline="0" noProof="0">
                <a:ln>
                  <a:noFill/>
                </a:ln>
                <a:solidFill>
                  <a:srgbClr val="000000"/>
                </a:solidFill>
                <a:effectLst/>
                <a:uLnTx/>
                <a:uFillTx/>
                <a:ea typeface="+mn-ea"/>
                <a:cs typeface="Segoe Sans Display Semibold" pitchFamily="2" charset="0"/>
              </a:rPr>
              <a:t>of leaders report their organizations have </a:t>
            </a:r>
            <a:r>
              <a:rPr kumimoji="0" lang="en-US" sz="1600" b="1" i="0" u="none" strike="noStrike" kern="1200" cap="none" spc="0" normalizeH="0" baseline="0" noProof="0">
                <a:ln>
                  <a:noFill/>
                </a:ln>
                <a:solidFill>
                  <a:srgbClr val="8661C5"/>
                </a:solidFill>
                <a:effectLst/>
                <a:uLnTx/>
                <a:uFillTx/>
                <a:ea typeface="+mn-ea"/>
                <a:cs typeface="Segoe Sans Display Semibold" pitchFamily="2" charset="0"/>
              </a:rPr>
              <a:t>increased investment in data and analytics</a:t>
            </a:r>
          </a:p>
        </p:txBody>
      </p:sp>
      <p:sp>
        <p:nvSpPr>
          <p:cNvPr id="9" name="TextBox 8">
            <a:extLst>
              <a:ext uri="{FF2B5EF4-FFF2-40B4-BE49-F238E27FC236}">
                <a16:creationId xmlns:a16="http://schemas.microsoft.com/office/drawing/2014/main" id="{5B96D0B2-25C7-23CE-24E3-500F7F0EEFF3}"/>
              </a:ext>
            </a:extLst>
          </p:cNvPr>
          <p:cNvSpPr txBox="1"/>
          <p:nvPr/>
        </p:nvSpPr>
        <p:spPr>
          <a:xfrm>
            <a:off x="759153" y="5651213"/>
            <a:ext cx="7415212" cy="584775"/>
          </a:xfrm>
          <a:prstGeom prst="rect">
            <a:avLst/>
          </a:prstGeom>
          <a:noFill/>
        </p:spPr>
        <p:txBody>
          <a:bodyPr wrap="square" lIns="0" tIns="0" rIns="0" bIns="0" rtlCol="0" anchor="b">
            <a:spAutoFit/>
          </a:bodyPr>
          <a:lstStyle>
            <a:defPPr>
              <a:defRPr lang="en-US"/>
            </a:defPPr>
            <a:lvl1pPr lvl="0">
              <a:defRPr sz="700">
                <a:solidFill>
                  <a:schemeClr val="accent2"/>
                </a:solidFill>
              </a:defRPr>
            </a:lvl1pPr>
          </a:lstStyle>
          <a:p>
            <a:pPr marL="0" marR="0" lvl="0" indent="0" algn="l" defTabSz="914400" rtl="0" eaLnBrk="1" fontAlgn="auto" latinLnBrk="0" hangingPunct="1">
              <a:lnSpc>
                <a:spcPct val="100000"/>
              </a:lnSpc>
              <a:spcBef>
                <a:spcPts val="0"/>
              </a:spcBef>
              <a:spcAft>
                <a:spcPts val="300"/>
              </a:spcAft>
              <a:buClrTx/>
              <a:buSzTx/>
              <a:buFontTx/>
              <a:buNone/>
              <a:tabLst/>
              <a:defRPr/>
            </a:pPr>
            <a:r>
              <a:rPr kumimoji="0" lang="en-US" sz="1100" b="0" i="0" u="none" strike="noStrike" kern="1200" cap="none" spc="0" normalizeH="0" baseline="0" noProof="0">
                <a:ln>
                  <a:noFill/>
                </a:ln>
                <a:solidFill>
                  <a:schemeClr val="tx1">
                    <a:lumMod val="60000"/>
                    <a:lumOff val="40000"/>
                  </a:schemeClr>
                </a:solidFill>
                <a:effectLst/>
                <a:uLnTx/>
                <a:uFillTx/>
                <a:ea typeface="+mn-ea"/>
                <a:cs typeface="+mn-cs"/>
              </a:rPr>
              <a:t>MIT, Becoming an AI-driven enterprise, September 2022</a:t>
            </a:r>
          </a:p>
          <a:p>
            <a:pPr marL="0" marR="0" lvl="0" indent="0" algn="l" defTabSz="914400" rtl="0" eaLnBrk="1" fontAlgn="auto" latinLnBrk="0" hangingPunct="1">
              <a:lnSpc>
                <a:spcPct val="100000"/>
              </a:lnSpc>
              <a:spcBef>
                <a:spcPts val="0"/>
              </a:spcBef>
              <a:spcAft>
                <a:spcPts val="300"/>
              </a:spcAft>
              <a:buClrTx/>
              <a:buSzTx/>
              <a:buFontTx/>
              <a:buNone/>
              <a:tabLst/>
              <a:defRPr/>
            </a:pPr>
            <a:r>
              <a:rPr kumimoji="0" lang="en-US" sz="1100" b="0" i="0" u="none" strike="noStrike" kern="1200" cap="none" spc="0" normalizeH="0" baseline="0" noProof="0">
                <a:ln>
                  <a:noFill/>
                </a:ln>
                <a:solidFill>
                  <a:schemeClr val="tx1">
                    <a:lumMod val="60000"/>
                    <a:lumOff val="40000"/>
                  </a:schemeClr>
                </a:solidFill>
                <a:effectLst/>
                <a:uLnTx/>
                <a:uFillTx/>
                <a:ea typeface="+mn-ea"/>
                <a:cs typeface="+mn-cs"/>
              </a:rPr>
              <a:t>HBR, Why Every Modern Enterprise Organization Needs Insight-Driven Marketing, June 2023</a:t>
            </a:r>
          </a:p>
          <a:p>
            <a:pPr marL="0" marR="0" lvl="0" indent="0" algn="l" defTabSz="914400" rtl="0" eaLnBrk="1" fontAlgn="auto" latinLnBrk="0" hangingPunct="1">
              <a:lnSpc>
                <a:spcPct val="100000"/>
              </a:lnSpc>
              <a:spcBef>
                <a:spcPts val="0"/>
              </a:spcBef>
              <a:spcAft>
                <a:spcPts val="300"/>
              </a:spcAft>
              <a:buClrTx/>
              <a:buSzTx/>
              <a:buFontTx/>
              <a:buNone/>
              <a:tabLst/>
              <a:defRPr/>
            </a:pPr>
            <a:r>
              <a:rPr kumimoji="0" lang="en-US" sz="1100" b="0" i="0" u="none" strike="noStrike" kern="1200" cap="none" spc="0" normalizeH="0" baseline="0" noProof="0">
                <a:ln>
                  <a:noFill/>
                </a:ln>
                <a:solidFill>
                  <a:schemeClr val="tx1">
                    <a:lumMod val="60000"/>
                    <a:lumOff val="40000"/>
                  </a:schemeClr>
                </a:solidFill>
                <a:effectLst/>
                <a:uLnTx/>
                <a:uFillTx/>
                <a:ea typeface="+mn-ea"/>
                <a:cs typeface="+mn-cs"/>
              </a:rPr>
              <a:t>PWC, 2024 AI Business Predictions, 2023</a:t>
            </a:r>
          </a:p>
        </p:txBody>
      </p:sp>
      <p:grpSp>
        <p:nvGrpSpPr>
          <p:cNvPr id="10" name="Group 9">
            <a:extLst>
              <a:ext uri="{FF2B5EF4-FFF2-40B4-BE49-F238E27FC236}">
                <a16:creationId xmlns:a16="http://schemas.microsoft.com/office/drawing/2014/main" id="{788F1382-F529-AAC6-4E8A-7EAD3236475D}"/>
              </a:ext>
              <a:ext uri="{C183D7F6-B498-43B3-948B-1728B52AA6E4}">
                <adec:decorative xmlns:adec="http://schemas.microsoft.com/office/drawing/2017/decorative" val="1"/>
              </a:ext>
            </a:extLst>
          </p:cNvPr>
          <p:cNvGrpSpPr/>
          <p:nvPr/>
        </p:nvGrpSpPr>
        <p:grpSpPr>
          <a:xfrm>
            <a:off x="4549768" y="1917589"/>
            <a:ext cx="3092464" cy="3092456"/>
            <a:chOff x="879034" y="1346200"/>
            <a:chExt cx="3937016" cy="3937006"/>
          </a:xfrm>
        </p:grpSpPr>
        <p:sp>
          <p:nvSpPr>
            <p:cNvPr id="11" name="Oval 10">
              <a:extLst>
                <a:ext uri="{FF2B5EF4-FFF2-40B4-BE49-F238E27FC236}">
                  <a16:creationId xmlns:a16="http://schemas.microsoft.com/office/drawing/2014/main" id="{0E4592F6-1192-E141-3495-16738E30174B}"/>
                </a:ext>
              </a:extLst>
            </p:cNvPr>
            <p:cNvSpPr/>
            <p:nvPr/>
          </p:nvSpPr>
          <p:spPr>
            <a:xfrm>
              <a:off x="879034" y="1346200"/>
              <a:ext cx="3937016" cy="3937006"/>
            </a:xfrm>
            <a:prstGeom prst="ellipse">
              <a:avLst/>
            </a:prstGeom>
            <a:solidFill>
              <a:srgbClr val="FFFFFF"/>
            </a:solidFill>
            <a:ln>
              <a:noFill/>
            </a:ln>
            <a:effectLst>
              <a:outerShdw blurRad="101600" dist="50800" dir="2700000" algn="tl" rotWithShape="0">
                <a:schemeClr val="bg1">
                  <a:lumMod val="50000"/>
                  <a:lumOff val="50000"/>
                  <a:alpha val="2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32472" rtl="0" eaLnBrk="1" fontAlgn="base" latinLnBrk="0" hangingPunct="1">
                <a:lnSpc>
                  <a:spcPct val="100000"/>
                </a:lnSpc>
                <a:spcBef>
                  <a:spcPct val="0"/>
                </a:spcBef>
                <a:spcAft>
                  <a:spcPts val="0"/>
                </a:spcAft>
                <a:buClrTx/>
                <a:buSzTx/>
                <a:buFontTx/>
                <a:buNone/>
                <a:tabLst/>
                <a:defRPr/>
              </a:pPr>
              <a:endParaRPr kumimoji="0" lang="en-US" sz="2000" b="1" i="0" u="none" strike="noStrike" kern="1200" cap="none" spc="0" normalizeH="0" baseline="0" noProof="0">
                <a:ln>
                  <a:noFill/>
                </a:ln>
                <a:solidFill>
                  <a:srgbClr val="225B61"/>
                </a:solidFill>
                <a:effectLst/>
                <a:uLnTx/>
                <a:uFillTx/>
                <a:ea typeface="+mn-ea"/>
                <a:cs typeface="Segoe Sans Display Semibold" pitchFamily="2" charset="0"/>
              </a:endParaRPr>
            </a:p>
          </p:txBody>
        </p:sp>
        <p:sp>
          <p:nvSpPr>
            <p:cNvPr id="12" name="Arc 11">
              <a:extLst>
                <a:ext uri="{FF2B5EF4-FFF2-40B4-BE49-F238E27FC236}">
                  <a16:creationId xmlns:a16="http://schemas.microsoft.com/office/drawing/2014/main" id="{2DCAED36-EDE6-DCBC-61D0-3E8BC47EF9C1}"/>
                </a:ext>
              </a:extLst>
            </p:cNvPr>
            <p:cNvSpPr/>
            <p:nvPr/>
          </p:nvSpPr>
          <p:spPr>
            <a:xfrm>
              <a:off x="1044135" y="1511300"/>
              <a:ext cx="3606814" cy="3606806"/>
            </a:xfrm>
            <a:prstGeom prst="arc">
              <a:avLst>
                <a:gd name="adj1" fmla="val 16200000"/>
                <a:gd name="adj2" fmla="val 10269531"/>
              </a:avLst>
            </a:prstGeom>
            <a:noFill/>
            <a:ln w="142875" cap="rnd">
              <a:gradFill>
                <a:gsLst>
                  <a:gs pos="0">
                    <a:schemeClr val="bg2"/>
                  </a:gs>
                  <a:gs pos="80000">
                    <a:srgbClr val="7A75C1"/>
                  </a:gs>
                  <a:gs pos="100000">
                    <a:srgbClr val="8661C5"/>
                  </a:gs>
                </a:gsLst>
                <a:lin ang="5400000" scaled="1"/>
              </a:gradFill>
            </a:ln>
            <a:effectLst>
              <a:outerShdw blurRad="101600" dist="50800" dir="2700000" algn="tl" rotWithShape="0">
                <a:schemeClr val="bg1">
                  <a:lumMod val="50000"/>
                  <a:lumOff val="50000"/>
                  <a:alpha val="2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32472" rtl="0" eaLnBrk="1" fontAlgn="base" latinLnBrk="0" hangingPunct="1">
                <a:lnSpc>
                  <a:spcPct val="100000"/>
                </a:lnSpc>
                <a:spcBef>
                  <a:spcPct val="0"/>
                </a:spcBef>
                <a:spcAft>
                  <a:spcPts val="0"/>
                </a:spcAft>
                <a:buClrTx/>
                <a:buSzTx/>
                <a:buFontTx/>
                <a:buNone/>
                <a:tabLst/>
                <a:defRPr/>
              </a:pPr>
              <a:endParaRPr kumimoji="0" lang="en-US" sz="1100" b="0" i="0" u="none" strike="noStrike" kern="1200" cap="none" spc="0" normalizeH="0" baseline="0" noProof="0">
                <a:ln>
                  <a:noFill/>
                </a:ln>
                <a:solidFill>
                  <a:srgbClr val="225B61"/>
                </a:solidFill>
                <a:effectLst/>
                <a:uLnTx/>
                <a:uFillTx/>
                <a:ea typeface="+mn-ea"/>
                <a:cs typeface="Segoe Sans Display Semibold" pitchFamily="2" charset="0"/>
              </a:endParaRPr>
            </a:p>
          </p:txBody>
        </p:sp>
        <p:sp>
          <p:nvSpPr>
            <p:cNvPr id="13" name="Oval 12">
              <a:extLst>
                <a:ext uri="{FF2B5EF4-FFF2-40B4-BE49-F238E27FC236}">
                  <a16:creationId xmlns:a16="http://schemas.microsoft.com/office/drawing/2014/main" id="{714B6555-A4BE-630A-0E24-83B62B0D2BAC}"/>
                </a:ext>
              </a:extLst>
            </p:cNvPr>
            <p:cNvSpPr/>
            <p:nvPr/>
          </p:nvSpPr>
          <p:spPr>
            <a:xfrm>
              <a:off x="1221928" y="1689097"/>
              <a:ext cx="3251230" cy="3251222"/>
            </a:xfrm>
            <a:prstGeom prst="ellipse">
              <a:avLst/>
            </a:prstGeom>
            <a:solidFill>
              <a:srgbClr val="FFFFFF"/>
            </a:solidFill>
            <a:ln>
              <a:noFill/>
            </a:ln>
            <a:effectLst>
              <a:outerShdw blurRad="101600" dist="50800" dir="2700000" algn="tl" rotWithShape="0">
                <a:schemeClr val="bg1">
                  <a:lumMod val="50000"/>
                  <a:lumOff val="50000"/>
                  <a:alpha val="2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32472" rtl="0" eaLnBrk="1" fontAlgn="base" latinLnBrk="0" hangingPunct="1">
                <a:lnSpc>
                  <a:spcPct val="100000"/>
                </a:lnSpc>
                <a:spcBef>
                  <a:spcPct val="0"/>
                </a:spcBef>
                <a:spcAft>
                  <a:spcPts val="0"/>
                </a:spcAft>
                <a:buClrTx/>
                <a:buSzTx/>
                <a:buFontTx/>
                <a:buNone/>
                <a:tabLst/>
                <a:defRPr/>
              </a:pPr>
              <a:endParaRPr kumimoji="0" lang="en-US" sz="1100" b="0" i="0" u="none" strike="noStrike" kern="1200" cap="none" spc="0" normalizeH="0" baseline="0" noProof="0">
                <a:ln>
                  <a:noFill/>
                </a:ln>
                <a:solidFill>
                  <a:srgbClr val="225B61"/>
                </a:solidFill>
                <a:effectLst/>
                <a:uLnTx/>
                <a:uFillTx/>
                <a:ea typeface="+mn-ea"/>
                <a:cs typeface="Segoe Sans Display Semibold" pitchFamily="2" charset="0"/>
              </a:endParaRPr>
            </a:p>
          </p:txBody>
        </p:sp>
      </p:grpSp>
      <p:grpSp>
        <p:nvGrpSpPr>
          <p:cNvPr id="14" name="Group 13">
            <a:extLst>
              <a:ext uri="{FF2B5EF4-FFF2-40B4-BE49-F238E27FC236}">
                <a16:creationId xmlns:a16="http://schemas.microsoft.com/office/drawing/2014/main" id="{E50955D5-D5AA-737C-085F-2B5D0AC16D26}"/>
              </a:ext>
              <a:ext uri="{C183D7F6-B498-43B3-948B-1728B52AA6E4}">
                <adec:decorative xmlns:adec="http://schemas.microsoft.com/office/drawing/2017/decorative" val="1"/>
              </a:ext>
            </a:extLst>
          </p:cNvPr>
          <p:cNvGrpSpPr/>
          <p:nvPr/>
        </p:nvGrpSpPr>
        <p:grpSpPr>
          <a:xfrm>
            <a:off x="7939959" y="1917589"/>
            <a:ext cx="3092464" cy="3092456"/>
            <a:chOff x="879034" y="1346200"/>
            <a:chExt cx="3937016" cy="3937006"/>
          </a:xfrm>
        </p:grpSpPr>
        <p:sp>
          <p:nvSpPr>
            <p:cNvPr id="15" name="Oval 14">
              <a:extLst>
                <a:ext uri="{FF2B5EF4-FFF2-40B4-BE49-F238E27FC236}">
                  <a16:creationId xmlns:a16="http://schemas.microsoft.com/office/drawing/2014/main" id="{F90A5282-AF58-11F6-F9B0-F211310E3758}"/>
                </a:ext>
              </a:extLst>
            </p:cNvPr>
            <p:cNvSpPr/>
            <p:nvPr/>
          </p:nvSpPr>
          <p:spPr>
            <a:xfrm>
              <a:off x="879034" y="1346200"/>
              <a:ext cx="3937016" cy="3937006"/>
            </a:xfrm>
            <a:prstGeom prst="ellipse">
              <a:avLst/>
            </a:prstGeom>
            <a:solidFill>
              <a:srgbClr val="FFFFFF"/>
            </a:solidFill>
            <a:ln>
              <a:noFill/>
            </a:ln>
            <a:effectLst>
              <a:outerShdw blurRad="101600" dist="50800" dir="2700000" algn="tl" rotWithShape="0">
                <a:schemeClr val="bg1">
                  <a:lumMod val="50000"/>
                  <a:lumOff val="50000"/>
                  <a:alpha val="2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32472" rtl="0" eaLnBrk="1" fontAlgn="base" latinLnBrk="0" hangingPunct="1">
                <a:lnSpc>
                  <a:spcPct val="100000"/>
                </a:lnSpc>
                <a:spcBef>
                  <a:spcPct val="0"/>
                </a:spcBef>
                <a:spcAft>
                  <a:spcPts val="0"/>
                </a:spcAft>
                <a:buClrTx/>
                <a:buSzTx/>
                <a:buFontTx/>
                <a:buNone/>
                <a:tabLst/>
                <a:defRPr/>
              </a:pPr>
              <a:endParaRPr kumimoji="0" lang="en-US" sz="2000" b="1" i="0" u="none" strike="noStrike" kern="1200" cap="none" spc="0" normalizeH="0" baseline="0" noProof="0">
                <a:ln>
                  <a:noFill/>
                </a:ln>
                <a:solidFill>
                  <a:srgbClr val="225B61"/>
                </a:solidFill>
                <a:effectLst/>
                <a:uLnTx/>
                <a:uFillTx/>
                <a:ea typeface="+mn-ea"/>
                <a:cs typeface="Segoe Sans Display Semibold" pitchFamily="2" charset="0"/>
              </a:endParaRPr>
            </a:p>
          </p:txBody>
        </p:sp>
        <p:sp>
          <p:nvSpPr>
            <p:cNvPr id="16" name="Arc 15">
              <a:extLst>
                <a:ext uri="{FF2B5EF4-FFF2-40B4-BE49-F238E27FC236}">
                  <a16:creationId xmlns:a16="http://schemas.microsoft.com/office/drawing/2014/main" id="{65B7C96E-28AF-5A55-5FCD-595FB16CC922}"/>
                </a:ext>
              </a:extLst>
            </p:cNvPr>
            <p:cNvSpPr/>
            <p:nvPr/>
          </p:nvSpPr>
          <p:spPr>
            <a:xfrm>
              <a:off x="1044135" y="1511300"/>
              <a:ext cx="3606814" cy="3606806"/>
            </a:xfrm>
            <a:prstGeom prst="arc">
              <a:avLst>
                <a:gd name="adj1" fmla="val 16200000"/>
                <a:gd name="adj2" fmla="val 4005483"/>
              </a:avLst>
            </a:prstGeom>
            <a:noFill/>
            <a:ln w="142875" cap="rnd">
              <a:gradFill>
                <a:gsLst>
                  <a:gs pos="0">
                    <a:schemeClr val="bg2"/>
                  </a:gs>
                  <a:gs pos="80000">
                    <a:srgbClr val="7A75C1"/>
                  </a:gs>
                  <a:gs pos="100000">
                    <a:srgbClr val="8661C5"/>
                  </a:gs>
                </a:gsLst>
                <a:lin ang="5400000" scaled="1"/>
              </a:gradFill>
            </a:ln>
            <a:effectLst>
              <a:outerShdw blurRad="101600" dist="50800" dir="2700000" algn="tl" rotWithShape="0">
                <a:schemeClr val="bg1">
                  <a:lumMod val="50000"/>
                  <a:lumOff val="50000"/>
                  <a:alpha val="2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32472" rtl="0" eaLnBrk="1" fontAlgn="base" latinLnBrk="0" hangingPunct="1">
                <a:lnSpc>
                  <a:spcPct val="100000"/>
                </a:lnSpc>
                <a:spcBef>
                  <a:spcPct val="0"/>
                </a:spcBef>
                <a:spcAft>
                  <a:spcPts val="0"/>
                </a:spcAft>
                <a:buClrTx/>
                <a:buSzTx/>
                <a:buFontTx/>
                <a:buNone/>
                <a:tabLst/>
                <a:defRPr/>
              </a:pPr>
              <a:endParaRPr kumimoji="0" lang="en-US" sz="1100" b="0" i="0" u="none" strike="noStrike" kern="1200" cap="none" spc="0" normalizeH="0" baseline="0" noProof="0">
                <a:ln>
                  <a:noFill/>
                </a:ln>
                <a:solidFill>
                  <a:srgbClr val="225B61"/>
                </a:solidFill>
                <a:effectLst/>
                <a:uLnTx/>
                <a:uFillTx/>
                <a:ea typeface="+mn-ea"/>
                <a:cs typeface="Segoe Sans Display Semibold" pitchFamily="2" charset="0"/>
              </a:endParaRPr>
            </a:p>
          </p:txBody>
        </p:sp>
        <p:sp>
          <p:nvSpPr>
            <p:cNvPr id="17" name="Oval 16">
              <a:extLst>
                <a:ext uri="{FF2B5EF4-FFF2-40B4-BE49-F238E27FC236}">
                  <a16:creationId xmlns:a16="http://schemas.microsoft.com/office/drawing/2014/main" id="{A7F275B8-F9C1-40EE-0087-7266A61D93A5}"/>
                </a:ext>
              </a:extLst>
            </p:cNvPr>
            <p:cNvSpPr/>
            <p:nvPr/>
          </p:nvSpPr>
          <p:spPr>
            <a:xfrm>
              <a:off x="1221928" y="1689097"/>
              <a:ext cx="3251230" cy="3251222"/>
            </a:xfrm>
            <a:prstGeom prst="ellipse">
              <a:avLst/>
            </a:prstGeom>
            <a:solidFill>
              <a:srgbClr val="FFFFFF"/>
            </a:solidFill>
            <a:ln>
              <a:noFill/>
            </a:ln>
            <a:effectLst>
              <a:outerShdw blurRad="101600" dist="50800" dir="2700000" algn="tl" rotWithShape="0">
                <a:schemeClr val="bg1">
                  <a:lumMod val="50000"/>
                  <a:lumOff val="50000"/>
                  <a:alpha val="2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32472" rtl="0" eaLnBrk="1" fontAlgn="base" latinLnBrk="0" hangingPunct="1">
                <a:lnSpc>
                  <a:spcPct val="100000"/>
                </a:lnSpc>
                <a:spcBef>
                  <a:spcPct val="0"/>
                </a:spcBef>
                <a:spcAft>
                  <a:spcPts val="0"/>
                </a:spcAft>
                <a:buClrTx/>
                <a:buSzTx/>
                <a:buFontTx/>
                <a:buNone/>
                <a:tabLst/>
                <a:defRPr/>
              </a:pPr>
              <a:endParaRPr kumimoji="0" lang="en-US" sz="1100" b="0" i="0" u="none" strike="noStrike" kern="1200" cap="none" spc="0" normalizeH="0" baseline="0" noProof="0">
                <a:ln>
                  <a:noFill/>
                </a:ln>
                <a:solidFill>
                  <a:srgbClr val="225B61"/>
                </a:solidFill>
                <a:effectLst/>
                <a:uLnTx/>
                <a:uFillTx/>
                <a:ea typeface="+mn-ea"/>
                <a:cs typeface="Segoe Sans Display Semibold" pitchFamily="2" charset="0"/>
              </a:endParaRPr>
            </a:p>
          </p:txBody>
        </p:sp>
      </p:grpSp>
      <p:sp>
        <p:nvSpPr>
          <p:cNvPr id="18" name="Rectangle 17">
            <a:extLst>
              <a:ext uri="{FF2B5EF4-FFF2-40B4-BE49-F238E27FC236}">
                <a16:creationId xmlns:a16="http://schemas.microsoft.com/office/drawing/2014/main" id="{E26E16CA-BDE7-A15D-FFFA-0907C386DBE8}"/>
              </a:ext>
            </a:extLst>
          </p:cNvPr>
          <p:cNvSpPr/>
          <p:nvPr/>
        </p:nvSpPr>
        <p:spPr>
          <a:xfrm>
            <a:off x="5093340" y="2712585"/>
            <a:ext cx="2005318" cy="1569660"/>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rIns="91440" rtlCol="0" anchor="ctr" anchorCtr="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8661C5"/>
                </a:solidFill>
                <a:effectLst/>
                <a:uLnTx/>
                <a:uFillTx/>
                <a:ea typeface="+mn-ea"/>
                <a:cs typeface="Segoe Sans Display Semibold" pitchFamily="2" charset="0"/>
              </a:rPr>
              <a:t>72%</a:t>
            </a:r>
            <a:r>
              <a:rPr kumimoji="0" lang="en-US" sz="1600" b="1" i="0" u="none" strike="noStrike" kern="1200" cap="none" spc="0" normalizeH="0" baseline="0" noProof="0">
                <a:ln>
                  <a:noFill/>
                </a:ln>
                <a:solidFill>
                  <a:srgbClr val="225B61"/>
                </a:solidFill>
                <a:effectLst/>
                <a:uLnTx/>
                <a:uFillTx/>
                <a:ea typeface="+mn-ea"/>
                <a:cs typeface="Segoe Sans Display Semibold" pitchFamily="2" charset="0"/>
              </a:rPr>
              <a:t> </a:t>
            </a:r>
            <a:r>
              <a:rPr kumimoji="0" lang="en-US" sz="1600" b="0" i="0" u="none" strike="noStrike" kern="1200" cap="none" spc="0" normalizeH="0" baseline="0" noProof="0">
                <a:ln>
                  <a:noFill/>
                </a:ln>
                <a:solidFill>
                  <a:srgbClr val="000000"/>
                </a:solidFill>
                <a:effectLst/>
                <a:uLnTx/>
                <a:uFillTx/>
                <a:ea typeface="+mn-ea"/>
                <a:cs typeface="Segoe Sans Display Semibold" pitchFamily="2" charset="0"/>
              </a:rPr>
              <a:t>of leaders agree that </a:t>
            </a:r>
            <a:r>
              <a:rPr kumimoji="0" lang="en-US" sz="1600" b="1" i="0" u="none" strike="noStrike" kern="1200" cap="none" spc="0" normalizeH="0" baseline="0" noProof="0">
                <a:ln>
                  <a:noFill/>
                </a:ln>
                <a:solidFill>
                  <a:srgbClr val="8661C5"/>
                </a:solidFill>
                <a:effectLst/>
                <a:uLnTx/>
                <a:uFillTx/>
                <a:ea typeface="+mn-ea"/>
                <a:cs typeface="Segoe Sans Display Semibold" pitchFamily="2" charset="0"/>
              </a:rPr>
              <a:t>data problems</a:t>
            </a:r>
            <a:r>
              <a:rPr kumimoji="0" lang="en-US" sz="1600" b="1" i="0" u="none" strike="noStrike" kern="1200" cap="none" spc="0" normalizeH="0" baseline="0" noProof="0">
                <a:ln>
                  <a:noFill/>
                </a:ln>
                <a:solidFill>
                  <a:srgbClr val="225B61"/>
                </a:solidFill>
                <a:effectLst/>
                <a:uLnTx/>
                <a:uFillTx/>
                <a:ea typeface="+mn-ea"/>
                <a:cs typeface="Segoe Sans Display Semibold" pitchFamily="2" charset="0"/>
              </a:rPr>
              <a:t> </a:t>
            </a:r>
            <a:r>
              <a:rPr kumimoji="0" lang="en-US" sz="1600" b="0" i="0" u="none" strike="noStrike" kern="1200" cap="none" spc="0" normalizeH="0" baseline="0" noProof="0">
                <a:ln>
                  <a:noFill/>
                </a:ln>
                <a:solidFill>
                  <a:srgbClr val="000000"/>
                </a:solidFill>
                <a:effectLst/>
                <a:uLnTx/>
                <a:uFillTx/>
                <a:ea typeface="+mn-ea"/>
                <a:cs typeface="Segoe Sans Display Semibold" pitchFamily="2" charset="0"/>
              </a:rPr>
              <a:t>are the most likely factor to </a:t>
            </a:r>
            <a:r>
              <a:rPr kumimoji="0" lang="en-US" sz="1600" b="1" i="0" u="none" strike="noStrike" kern="1200" cap="none" spc="0" normalizeH="0" baseline="0" noProof="0">
                <a:ln>
                  <a:noFill/>
                </a:ln>
                <a:solidFill>
                  <a:srgbClr val="8661C5"/>
                </a:solidFill>
                <a:effectLst/>
                <a:uLnTx/>
                <a:uFillTx/>
                <a:ea typeface="+mn-ea"/>
                <a:cs typeface="Segoe Sans Display Semibold" pitchFamily="2" charset="0"/>
              </a:rPr>
              <a:t>jeopardize AI/ML goals</a:t>
            </a:r>
          </a:p>
        </p:txBody>
      </p:sp>
      <p:sp>
        <p:nvSpPr>
          <p:cNvPr id="19" name="Rectangle 18">
            <a:extLst>
              <a:ext uri="{FF2B5EF4-FFF2-40B4-BE49-F238E27FC236}">
                <a16:creationId xmlns:a16="http://schemas.microsoft.com/office/drawing/2014/main" id="{4A42D332-67B9-24B9-FBEF-F16C0C24FAF4}"/>
              </a:ext>
            </a:extLst>
          </p:cNvPr>
          <p:cNvSpPr/>
          <p:nvPr/>
        </p:nvSpPr>
        <p:spPr>
          <a:xfrm>
            <a:off x="8430208" y="2554927"/>
            <a:ext cx="2111966" cy="1815882"/>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rIns="91440" rtlCol="0" anchor="ctr" anchorCtr="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8661C5"/>
                </a:solidFill>
                <a:effectLst/>
                <a:uLnTx/>
                <a:uFillTx/>
                <a:ea typeface="+mn-ea"/>
                <a:cs typeface="Segoe Sans Display Semibold" pitchFamily="2" charset="0"/>
              </a:rPr>
              <a:t>44%</a:t>
            </a:r>
            <a:r>
              <a:rPr kumimoji="0" lang="en-US" sz="1600" b="1" i="0" u="none" strike="noStrike" kern="1200" cap="none" spc="0" normalizeH="0" baseline="0" noProof="0">
                <a:ln>
                  <a:noFill/>
                </a:ln>
                <a:solidFill>
                  <a:srgbClr val="225B61"/>
                </a:solidFill>
                <a:effectLst/>
                <a:uLnTx/>
                <a:uFillTx/>
                <a:ea typeface="+mn-ea"/>
                <a:cs typeface="Segoe Sans Display Semibold" pitchFamily="2" charset="0"/>
              </a:rPr>
              <a:t> </a:t>
            </a:r>
            <a:r>
              <a:rPr kumimoji="0" lang="en-US" sz="1600" b="0" i="0" u="none" strike="noStrike" kern="1200" cap="none" spc="0" normalizeH="0" baseline="0" noProof="0">
                <a:ln>
                  <a:noFill/>
                </a:ln>
                <a:solidFill>
                  <a:srgbClr val="000000"/>
                </a:solidFill>
                <a:effectLst/>
                <a:uLnTx/>
                <a:uFillTx/>
                <a:ea typeface="+mn-ea"/>
                <a:cs typeface="Segoe Sans Display Semibold" pitchFamily="2" charset="0"/>
              </a:rPr>
              <a:t>of leaders intend to </a:t>
            </a:r>
            <a:br>
              <a:rPr kumimoji="0" lang="en-US" sz="1600" b="0" i="0" u="none" strike="noStrike" kern="1200" cap="none" spc="0" normalizeH="0" baseline="0" noProof="0">
                <a:ln>
                  <a:noFill/>
                </a:ln>
                <a:solidFill>
                  <a:srgbClr val="000000"/>
                </a:solidFill>
                <a:effectLst/>
                <a:uLnTx/>
                <a:uFillTx/>
                <a:ea typeface="+mn-ea"/>
                <a:cs typeface="Segoe Sans Display Semibold" pitchFamily="2" charset="0"/>
              </a:rPr>
            </a:br>
            <a:r>
              <a:rPr kumimoji="0" lang="en-US" sz="1600" b="0" i="0" u="none" strike="noStrike" kern="1200" cap="none" spc="0" normalizeH="0" baseline="0" noProof="0">
                <a:ln>
                  <a:noFill/>
                </a:ln>
                <a:solidFill>
                  <a:srgbClr val="000000"/>
                </a:solidFill>
                <a:effectLst/>
                <a:uLnTx/>
                <a:uFillTx/>
                <a:ea typeface="+mn-ea"/>
                <a:cs typeface="Segoe Sans Display Semibold" pitchFamily="2" charset="0"/>
              </a:rPr>
              <a:t>implement data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ea typeface="+mn-ea"/>
                <a:cs typeface="Segoe Sans Display Semibold" pitchFamily="2" charset="0"/>
              </a:rPr>
              <a:t>modernization efforts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8661C5"/>
                </a:solidFill>
                <a:effectLst/>
                <a:uLnTx/>
                <a:uFillTx/>
                <a:ea typeface="+mn-ea"/>
                <a:cs typeface="Segoe Sans Display Semibold" pitchFamily="2" charset="0"/>
              </a:rPr>
              <a:t>in 2024 to take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8661C5"/>
                </a:solidFill>
                <a:effectLst/>
                <a:uLnTx/>
                <a:uFillTx/>
                <a:ea typeface="+mn-ea"/>
                <a:cs typeface="Segoe Sans Display Semibold" pitchFamily="2" charset="0"/>
              </a:rPr>
              <a:t>advantage of GenAI</a:t>
            </a:r>
          </a:p>
        </p:txBody>
      </p:sp>
    </p:spTree>
    <p:extLst>
      <p:ext uri="{BB962C8B-B14F-4D97-AF65-F5344CB8AC3E}">
        <p14:creationId xmlns:p14="http://schemas.microsoft.com/office/powerpoint/2010/main" val="2053271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50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par>
                                <p:cTn id="10" presetID="53" presetClass="entr" presetSubtype="16" fill="hold" nodeType="withEffect">
                                  <p:stCondLst>
                                    <p:cond delay="500"/>
                                  </p:stCondLst>
                                  <p:childTnLst>
                                    <p:set>
                                      <p:cBhvr>
                                        <p:cTn id="11" dur="1" fill="hold">
                                          <p:stCondLst>
                                            <p:cond delay="0"/>
                                          </p:stCondLst>
                                        </p:cTn>
                                        <p:tgtEl>
                                          <p:spTgt spid="10"/>
                                        </p:tgtEl>
                                        <p:attrNameLst>
                                          <p:attrName>style.visibility</p:attrName>
                                        </p:attrNameLst>
                                      </p:cBhvr>
                                      <p:to>
                                        <p:strVal val="visible"/>
                                      </p:to>
                                    </p:set>
                                    <p:anim calcmode="lin" valueType="num">
                                      <p:cBhvr>
                                        <p:cTn id="12" dur="500" fill="hold"/>
                                        <p:tgtEl>
                                          <p:spTgt spid="10"/>
                                        </p:tgtEl>
                                        <p:attrNameLst>
                                          <p:attrName>ppt_w</p:attrName>
                                        </p:attrNameLst>
                                      </p:cBhvr>
                                      <p:tavLst>
                                        <p:tav tm="0">
                                          <p:val>
                                            <p:fltVal val="0"/>
                                          </p:val>
                                        </p:tav>
                                        <p:tav tm="100000">
                                          <p:val>
                                            <p:strVal val="#ppt_w"/>
                                          </p:val>
                                        </p:tav>
                                      </p:tavLst>
                                    </p:anim>
                                    <p:anim calcmode="lin" valueType="num">
                                      <p:cBhvr>
                                        <p:cTn id="13" dur="500" fill="hold"/>
                                        <p:tgtEl>
                                          <p:spTgt spid="10"/>
                                        </p:tgtEl>
                                        <p:attrNameLst>
                                          <p:attrName>ppt_h</p:attrName>
                                        </p:attrNameLst>
                                      </p:cBhvr>
                                      <p:tavLst>
                                        <p:tav tm="0">
                                          <p:val>
                                            <p:fltVal val="0"/>
                                          </p:val>
                                        </p:tav>
                                        <p:tav tm="100000">
                                          <p:val>
                                            <p:strVal val="#ppt_h"/>
                                          </p:val>
                                        </p:tav>
                                      </p:tavLst>
                                    </p:anim>
                                    <p:animEffect transition="in" filter="fade">
                                      <p:cBhvr>
                                        <p:cTn id="14" dur="500"/>
                                        <p:tgtEl>
                                          <p:spTgt spid="10"/>
                                        </p:tgtEl>
                                      </p:cBhvr>
                                    </p:animEffect>
                                  </p:childTnLst>
                                </p:cTn>
                              </p:par>
                              <p:par>
                                <p:cTn id="15" presetID="53" presetClass="entr" presetSubtype="16" fill="hold" nodeType="withEffect">
                                  <p:stCondLst>
                                    <p:cond delay="500"/>
                                  </p:stCondLst>
                                  <p:childTnLst>
                                    <p:set>
                                      <p:cBhvr>
                                        <p:cTn id="16" dur="1" fill="hold">
                                          <p:stCondLst>
                                            <p:cond delay="0"/>
                                          </p:stCondLst>
                                        </p:cTn>
                                        <p:tgtEl>
                                          <p:spTgt spid="14"/>
                                        </p:tgtEl>
                                        <p:attrNameLst>
                                          <p:attrName>style.visibility</p:attrName>
                                        </p:attrNameLst>
                                      </p:cBhvr>
                                      <p:to>
                                        <p:strVal val="visible"/>
                                      </p:to>
                                    </p:set>
                                    <p:anim calcmode="lin" valueType="num">
                                      <p:cBhvr>
                                        <p:cTn id="17" dur="500" fill="hold"/>
                                        <p:tgtEl>
                                          <p:spTgt spid="14"/>
                                        </p:tgtEl>
                                        <p:attrNameLst>
                                          <p:attrName>ppt_w</p:attrName>
                                        </p:attrNameLst>
                                      </p:cBhvr>
                                      <p:tavLst>
                                        <p:tav tm="0">
                                          <p:val>
                                            <p:fltVal val="0"/>
                                          </p:val>
                                        </p:tav>
                                        <p:tav tm="100000">
                                          <p:val>
                                            <p:strVal val="#ppt_w"/>
                                          </p:val>
                                        </p:tav>
                                      </p:tavLst>
                                    </p:anim>
                                    <p:anim calcmode="lin" valueType="num">
                                      <p:cBhvr>
                                        <p:cTn id="18" dur="500" fill="hold"/>
                                        <p:tgtEl>
                                          <p:spTgt spid="14"/>
                                        </p:tgtEl>
                                        <p:attrNameLst>
                                          <p:attrName>ppt_h</p:attrName>
                                        </p:attrNameLst>
                                      </p:cBhvr>
                                      <p:tavLst>
                                        <p:tav tm="0">
                                          <p:val>
                                            <p:fltVal val="0"/>
                                          </p:val>
                                        </p:tav>
                                        <p:tav tm="100000">
                                          <p:val>
                                            <p:strVal val="#ppt_h"/>
                                          </p:val>
                                        </p:tav>
                                      </p:tavLst>
                                    </p:anim>
                                    <p:animEffect transition="in" filter="fade">
                                      <p:cBhvr>
                                        <p:cTn id="19"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3" name="Freeform 2953"/>
          <p:cNvSpPr/>
          <p:nvPr/>
        </p:nvSpPr>
        <p:spPr>
          <a:xfrm>
            <a:off x="0" y="0"/>
            <a:ext cx="12192000" cy="6858000"/>
          </a:xfrm>
          <a:custGeom>
            <a:avLst/>
            <a:gdLst/>
            <a:ahLst/>
            <a:cxnLst/>
            <a:rect l="0" t="0" r="0" b="0"/>
            <a:pathLst>
              <a:path w="12192000" h="6858000">
                <a:moveTo>
                  <a:pt x="0" y="6858000"/>
                </a:moveTo>
                <a:lnTo>
                  <a:pt x="12192000" y="6858000"/>
                </a:lnTo>
                <a:lnTo>
                  <a:pt x="12192000" y="0"/>
                </a:lnTo>
                <a:lnTo>
                  <a:pt x="0" y="0"/>
                </a:lnTo>
                <a:lnTo>
                  <a:pt x="0" y="6858000"/>
                </a:lnTo>
                <a:close/>
              </a:path>
            </a:pathLst>
          </a:custGeom>
          <a:solidFill>
            <a:srgbClr val="FFFDF9">
              <a:alpha val="100000"/>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2955" name="Freeform 2955"/>
          <p:cNvSpPr/>
          <p:nvPr/>
        </p:nvSpPr>
        <p:spPr>
          <a:xfrm>
            <a:off x="656678" y="2526792"/>
            <a:ext cx="997623" cy="927100"/>
          </a:xfrm>
          <a:custGeom>
            <a:avLst/>
            <a:gdLst/>
            <a:ahLst/>
            <a:cxnLst/>
            <a:rect l="0" t="0" r="0" b="0"/>
            <a:pathLst>
              <a:path w="997623" h="927100">
                <a:moveTo>
                  <a:pt x="0" y="50038"/>
                </a:moveTo>
                <a:cubicBezTo>
                  <a:pt x="0" y="22353"/>
                  <a:pt x="22403" y="0"/>
                  <a:pt x="50051" y="0"/>
                </a:cubicBezTo>
                <a:lnTo>
                  <a:pt x="947585" y="0"/>
                </a:lnTo>
                <a:cubicBezTo>
                  <a:pt x="975272" y="0"/>
                  <a:pt x="997623" y="22353"/>
                  <a:pt x="997623" y="50038"/>
                </a:cubicBezTo>
                <a:lnTo>
                  <a:pt x="997623" y="877062"/>
                </a:lnTo>
                <a:cubicBezTo>
                  <a:pt x="997623" y="904749"/>
                  <a:pt x="975272" y="927100"/>
                  <a:pt x="947585" y="927100"/>
                </a:cubicBezTo>
                <a:lnTo>
                  <a:pt x="50051" y="927100"/>
                </a:lnTo>
                <a:cubicBezTo>
                  <a:pt x="22403" y="927100"/>
                  <a:pt x="0" y="904749"/>
                  <a:pt x="0" y="877062"/>
                </a:cubicBezTo>
                <a:close/>
                <a:moveTo>
                  <a:pt x="3624492" y="4331208"/>
                </a:moveTo>
              </a:path>
            </a:pathLst>
          </a:custGeom>
          <a:solidFill>
            <a:srgbClr val="F2F2F2">
              <a:alpha val="93725"/>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pic>
        <p:nvPicPr>
          <p:cNvPr id="2956" name="Picture 436"/>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a:xfrm>
            <a:off x="1017790" y="2641804"/>
            <a:ext cx="275424" cy="262940"/>
          </a:xfrm>
          <a:prstGeom prst="rect">
            <a:avLst/>
          </a:prstGeom>
          <a:noFill/>
        </p:spPr>
      </p:pic>
      <p:sp>
        <p:nvSpPr>
          <p:cNvPr id="2957" name="Freeform 2957"/>
          <p:cNvSpPr/>
          <p:nvPr/>
        </p:nvSpPr>
        <p:spPr>
          <a:xfrm>
            <a:off x="1734057" y="2526792"/>
            <a:ext cx="997713" cy="927100"/>
          </a:xfrm>
          <a:custGeom>
            <a:avLst/>
            <a:gdLst/>
            <a:ahLst/>
            <a:cxnLst/>
            <a:rect l="0" t="0" r="0" b="0"/>
            <a:pathLst>
              <a:path w="997713" h="927100">
                <a:moveTo>
                  <a:pt x="0" y="50038"/>
                </a:moveTo>
                <a:cubicBezTo>
                  <a:pt x="0" y="22353"/>
                  <a:pt x="22479" y="0"/>
                  <a:pt x="50166" y="0"/>
                </a:cubicBezTo>
                <a:lnTo>
                  <a:pt x="947675" y="0"/>
                </a:lnTo>
                <a:cubicBezTo>
                  <a:pt x="975234" y="0"/>
                  <a:pt x="997713" y="22353"/>
                  <a:pt x="997713" y="50038"/>
                </a:cubicBezTo>
                <a:lnTo>
                  <a:pt x="997713" y="877062"/>
                </a:lnTo>
                <a:cubicBezTo>
                  <a:pt x="997713" y="904749"/>
                  <a:pt x="975234" y="927100"/>
                  <a:pt x="947675" y="927100"/>
                </a:cubicBezTo>
                <a:lnTo>
                  <a:pt x="50166" y="927100"/>
                </a:lnTo>
                <a:cubicBezTo>
                  <a:pt x="22479" y="927100"/>
                  <a:pt x="0" y="904749"/>
                  <a:pt x="0" y="877062"/>
                </a:cubicBezTo>
                <a:close/>
                <a:moveTo>
                  <a:pt x="2547113" y="4331208"/>
                </a:moveTo>
              </a:path>
            </a:pathLst>
          </a:custGeom>
          <a:solidFill>
            <a:srgbClr val="F2F2F2">
              <a:alpha val="93725"/>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pic>
        <p:nvPicPr>
          <p:cNvPr id="2958" name="Picture 437"/>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a:xfrm>
            <a:off x="2089023" y="2635822"/>
            <a:ext cx="287934" cy="274891"/>
          </a:xfrm>
          <a:prstGeom prst="rect">
            <a:avLst/>
          </a:prstGeom>
          <a:noFill/>
        </p:spPr>
      </p:pic>
      <p:sp>
        <p:nvSpPr>
          <p:cNvPr id="2959" name="Freeform 2959"/>
          <p:cNvSpPr/>
          <p:nvPr/>
        </p:nvSpPr>
        <p:spPr>
          <a:xfrm>
            <a:off x="2811526" y="2526792"/>
            <a:ext cx="997712" cy="927100"/>
          </a:xfrm>
          <a:custGeom>
            <a:avLst/>
            <a:gdLst/>
            <a:ahLst/>
            <a:cxnLst/>
            <a:rect l="0" t="0" r="0" b="0"/>
            <a:pathLst>
              <a:path w="997712" h="927100">
                <a:moveTo>
                  <a:pt x="0" y="50038"/>
                </a:moveTo>
                <a:cubicBezTo>
                  <a:pt x="0" y="22353"/>
                  <a:pt x="22478" y="0"/>
                  <a:pt x="50038" y="0"/>
                </a:cubicBezTo>
                <a:lnTo>
                  <a:pt x="947674" y="0"/>
                </a:lnTo>
                <a:cubicBezTo>
                  <a:pt x="975233" y="0"/>
                  <a:pt x="997712" y="22353"/>
                  <a:pt x="997712" y="50038"/>
                </a:cubicBezTo>
                <a:lnTo>
                  <a:pt x="997712" y="877062"/>
                </a:lnTo>
                <a:cubicBezTo>
                  <a:pt x="997712" y="904749"/>
                  <a:pt x="975233" y="927100"/>
                  <a:pt x="947674" y="927100"/>
                </a:cubicBezTo>
                <a:lnTo>
                  <a:pt x="50038" y="927100"/>
                </a:lnTo>
                <a:cubicBezTo>
                  <a:pt x="22478" y="927100"/>
                  <a:pt x="0" y="904749"/>
                  <a:pt x="0" y="877062"/>
                </a:cubicBezTo>
                <a:close/>
                <a:moveTo>
                  <a:pt x="1469644" y="4331208"/>
                </a:moveTo>
              </a:path>
            </a:pathLst>
          </a:custGeom>
          <a:solidFill>
            <a:srgbClr val="FFFFFF">
              <a:alpha val="94117"/>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pic>
        <p:nvPicPr>
          <p:cNvPr id="2960" name="Picture 2960"/>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a:xfrm>
            <a:off x="2789301" y="2504567"/>
            <a:ext cx="1042161" cy="971550"/>
          </a:xfrm>
          <a:prstGeom prst="rect">
            <a:avLst/>
          </a:prstGeom>
          <a:noFill/>
        </p:spPr>
      </p:pic>
      <p:pic>
        <p:nvPicPr>
          <p:cNvPr id="2961" name="Picture 438"/>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a:xfrm>
            <a:off x="3177413" y="2646299"/>
            <a:ext cx="265925" cy="253872"/>
          </a:xfrm>
          <a:prstGeom prst="rect">
            <a:avLst/>
          </a:prstGeom>
          <a:noFill/>
        </p:spPr>
      </p:pic>
      <p:sp>
        <p:nvSpPr>
          <p:cNvPr id="2962" name="Freeform 2962"/>
          <p:cNvSpPr/>
          <p:nvPr/>
        </p:nvSpPr>
        <p:spPr>
          <a:xfrm>
            <a:off x="3888994" y="2526792"/>
            <a:ext cx="997584" cy="927100"/>
          </a:xfrm>
          <a:custGeom>
            <a:avLst/>
            <a:gdLst/>
            <a:ahLst/>
            <a:cxnLst/>
            <a:rect l="0" t="0" r="0" b="0"/>
            <a:pathLst>
              <a:path w="997584" h="927100">
                <a:moveTo>
                  <a:pt x="0" y="50038"/>
                </a:moveTo>
                <a:cubicBezTo>
                  <a:pt x="0" y="22353"/>
                  <a:pt x="22352" y="0"/>
                  <a:pt x="50038" y="0"/>
                </a:cubicBezTo>
                <a:lnTo>
                  <a:pt x="947546" y="0"/>
                </a:lnTo>
                <a:cubicBezTo>
                  <a:pt x="975233" y="0"/>
                  <a:pt x="997584" y="22353"/>
                  <a:pt x="997584" y="50038"/>
                </a:cubicBezTo>
                <a:lnTo>
                  <a:pt x="997584" y="877062"/>
                </a:lnTo>
                <a:cubicBezTo>
                  <a:pt x="997584" y="904749"/>
                  <a:pt x="975233" y="927100"/>
                  <a:pt x="947546" y="927100"/>
                </a:cubicBezTo>
                <a:lnTo>
                  <a:pt x="50038" y="927100"/>
                </a:lnTo>
                <a:cubicBezTo>
                  <a:pt x="22352" y="927100"/>
                  <a:pt x="0" y="904749"/>
                  <a:pt x="0" y="877062"/>
                </a:cubicBezTo>
                <a:close/>
                <a:moveTo>
                  <a:pt x="392176" y="4331208"/>
                </a:moveTo>
              </a:path>
            </a:pathLst>
          </a:custGeom>
          <a:solidFill>
            <a:srgbClr val="F2F2F2">
              <a:alpha val="93725"/>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pic>
        <p:nvPicPr>
          <p:cNvPr id="2963" name="Picture 439"/>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a:xfrm>
            <a:off x="4247260" y="2639162"/>
            <a:ext cx="280974" cy="268249"/>
          </a:xfrm>
          <a:prstGeom prst="rect">
            <a:avLst/>
          </a:prstGeom>
          <a:noFill/>
        </p:spPr>
      </p:pic>
      <p:sp>
        <p:nvSpPr>
          <p:cNvPr id="2964" name="Freeform 2964"/>
          <p:cNvSpPr/>
          <p:nvPr/>
        </p:nvSpPr>
        <p:spPr>
          <a:xfrm>
            <a:off x="4966461" y="2526792"/>
            <a:ext cx="997585" cy="927100"/>
          </a:xfrm>
          <a:custGeom>
            <a:avLst/>
            <a:gdLst/>
            <a:ahLst/>
            <a:cxnLst/>
            <a:rect l="0" t="0" r="0" b="0"/>
            <a:pathLst>
              <a:path w="997585" h="927100">
                <a:moveTo>
                  <a:pt x="0" y="50038"/>
                </a:moveTo>
                <a:cubicBezTo>
                  <a:pt x="0" y="22353"/>
                  <a:pt x="22353" y="0"/>
                  <a:pt x="50039" y="0"/>
                </a:cubicBezTo>
                <a:lnTo>
                  <a:pt x="947548" y="0"/>
                </a:lnTo>
                <a:cubicBezTo>
                  <a:pt x="975234" y="0"/>
                  <a:pt x="997585" y="22353"/>
                  <a:pt x="997585" y="50038"/>
                </a:cubicBezTo>
                <a:lnTo>
                  <a:pt x="997585" y="877062"/>
                </a:lnTo>
                <a:cubicBezTo>
                  <a:pt x="997585" y="904749"/>
                  <a:pt x="975234" y="927100"/>
                  <a:pt x="947548" y="927100"/>
                </a:cubicBezTo>
                <a:lnTo>
                  <a:pt x="50039" y="927100"/>
                </a:lnTo>
                <a:cubicBezTo>
                  <a:pt x="22353" y="927100"/>
                  <a:pt x="0" y="904749"/>
                  <a:pt x="0" y="877062"/>
                </a:cubicBezTo>
                <a:close/>
                <a:moveTo>
                  <a:pt x="-685291" y="4331208"/>
                </a:moveTo>
              </a:path>
            </a:pathLst>
          </a:custGeom>
          <a:solidFill>
            <a:srgbClr val="F2F2F2">
              <a:alpha val="93725"/>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pic>
        <p:nvPicPr>
          <p:cNvPr id="2965" name="Picture 440"/>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a:xfrm>
            <a:off x="5326253" y="2640546"/>
            <a:ext cx="277926" cy="265341"/>
          </a:xfrm>
          <a:prstGeom prst="rect">
            <a:avLst/>
          </a:prstGeom>
          <a:noFill/>
        </p:spPr>
      </p:pic>
      <p:sp>
        <p:nvSpPr>
          <p:cNvPr id="2966" name="Freeform 2966"/>
          <p:cNvSpPr/>
          <p:nvPr/>
        </p:nvSpPr>
        <p:spPr>
          <a:xfrm>
            <a:off x="6043803" y="2526792"/>
            <a:ext cx="997712" cy="927100"/>
          </a:xfrm>
          <a:custGeom>
            <a:avLst/>
            <a:gdLst/>
            <a:ahLst/>
            <a:cxnLst/>
            <a:rect l="0" t="0" r="0" b="0"/>
            <a:pathLst>
              <a:path w="997712" h="927100">
                <a:moveTo>
                  <a:pt x="0" y="50038"/>
                </a:moveTo>
                <a:cubicBezTo>
                  <a:pt x="0" y="22353"/>
                  <a:pt x="22479" y="0"/>
                  <a:pt x="50037" y="0"/>
                </a:cubicBezTo>
                <a:lnTo>
                  <a:pt x="947674" y="0"/>
                </a:lnTo>
                <a:cubicBezTo>
                  <a:pt x="975232" y="0"/>
                  <a:pt x="997712" y="22353"/>
                  <a:pt x="997712" y="50038"/>
                </a:cubicBezTo>
                <a:lnTo>
                  <a:pt x="997712" y="877062"/>
                </a:lnTo>
                <a:cubicBezTo>
                  <a:pt x="997712" y="904749"/>
                  <a:pt x="975232" y="927100"/>
                  <a:pt x="947674" y="927100"/>
                </a:cubicBezTo>
                <a:lnTo>
                  <a:pt x="50037" y="927100"/>
                </a:lnTo>
                <a:cubicBezTo>
                  <a:pt x="22479" y="927100"/>
                  <a:pt x="0" y="904749"/>
                  <a:pt x="0" y="877062"/>
                </a:cubicBezTo>
                <a:close/>
                <a:moveTo>
                  <a:pt x="-1762633" y="4331208"/>
                </a:moveTo>
              </a:path>
            </a:pathLst>
          </a:custGeom>
          <a:solidFill>
            <a:srgbClr val="F2F2F2">
              <a:alpha val="93725"/>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pic>
        <p:nvPicPr>
          <p:cNvPr id="2967" name="Picture 2883"/>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a:xfrm>
            <a:off x="6366383" y="2605279"/>
            <a:ext cx="352043" cy="335279"/>
          </a:xfrm>
          <a:prstGeom prst="rect">
            <a:avLst/>
          </a:prstGeom>
          <a:noFill/>
        </p:spPr>
      </p:pic>
      <p:sp>
        <p:nvSpPr>
          <p:cNvPr id="2968" name="Freeform 2968"/>
          <p:cNvSpPr/>
          <p:nvPr/>
        </p:nvSpPr>
        <p:spPr>
          <a:xfrm>
            <a:off x="7121270" y="2526792"/>
            <a:ext cx="997712" cy="927100"/>
          </a:xfrm>
          <a:custGeom>
            <a:avLst/>
            <a:gdLst/>
            <a:ahLst/>
            <a:cxnLst/>
            <a:rect l="0" t="0" r="0" b="0"/>
            <a:pathLst>
              <a:path w="997712" h="927100">
                <a:moveTo>
                  <a:pt x="0" y="50038"/>
                </a:moveTo>
                <a:cubicBezTo>
                  <a:pt x="0" y="22353"/>
                  <a:pt x="22480" y="0"/>
                  <a:pt x="50038" y="0"/>
                </a:cubicBezTo>
                <a:lnTo>
                  <a:pt x="947548" y="0"/>
                </a:lnTo>
                <a:cubicBezTo>
                  <a:pt x="975234" y="0"/>
                  <a:pt x="997712" y="22353"/>
                  <a:pt x="997712" y="50038"/>
                </a:cubicBezTo>
                <a:lnTo>
                  <a:pt x="997712" y="877062"/>
                </a:lnTo>
                <a:cubicBezTo>
                  <a:pt x="997712" y="904749"/>
                  <a:pt x="975234" y="927100"/>
                  <a:pt x="947548" y="927100"/>
                </a:cubicBezTo>
                <a:lnTo>
                  <a:pt x="50038" y="927100"/>
                </a:lnTo>
                <a:cubicBezTo>
                  <a:pt x="22480" y="927100"/>
                  <a:pt x="0" y="904749"/>
                  <a:pt x="0" y="877062"/>
                </a:cubicBezTo>
                <a:close/>
                <a:moveTo>
                  <a:pt x="-2840100" y="4331208"/>
                </a:moveTo>
              </a:path>
            </a:pathLst>
          </a:custGeom>
          <a:solidFill>
            <a:srgbClr val="F2F2F2">
              <a:alpha val="93725"/>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2969" name="Freeform 2969"/>
          <p:cNvSpPr/>
          <p:nvPr/>
        </p:nvSpPr>
        <p:spPr>
          <a:xfrm>
            <a:off x="7620127" y="2636140"/>
            <a:ext cx="0" cy="274320"/>
          </a:xfrm>
          <a:custGeom>
            <a:avLst/>
            <a:gdLst/>
            <a:ahLst/>
            <a:cxnLst/>
            <a:rect l="0" t="0" r="0" b="0"/>
            <a:pathLst>
              <a:path h="274320">
                <a:moveTo>
                  <a:pt x="0" y="0"/>
                </a:moveTo>
                <a:lnTo>
                  <a:pt x="0" y="274320"/>
                </a:lnTo>
              </a:path>
            </a:pathLst>
          </a:custGeom>
          <a:noFill/>
          <a:ln w="19050" cap="flat" cmpd="sng">
            <a:solidFill>
              <a:srgbClr val="000000">
                <a:alpha val="100000"/>
              </a:srgbClr>
            </a:solidFill>
            <a:miter lim="127000"/>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2970" name="Freeform 2970"/>
          <p:cNvSpPr/>
          <p:nvPr/>
        </p:nvSpPr>
        <p:spPr>
          <a:xfrm>
            <a:off x="7482967" y="2773299"/>
            <a:ext cx="274319" cy="0"/>
          </a:xfrm>
          <a:custGeom>
            <a:avLst/>
            <a:gdLst/>
            <a:ahLst/>
            <a:cxnLst/>
            <a:rect l="0" t="0" r="0" b="0"/>
            <a:pathLst>
              <a:path w="274319">
                <a:moveTo>
                  <a:pt x="0" y="0"/>
                </a:moveTo>
                <a:lnTo>
                  <a:pt x="274319" y="0"/>
                </a:lnTo>
              </a:path>
            </a:pathLst>
          </a:custGeom>
          <a:noFill/>
          <a:ln w="19050" cap="flat" cmpd="sng">
            <a:solidFill>
              <a:srgbClr val="000000">
                <a:alpha val="100000"/>
              </a:srgbClr>
            </a:solidFill>
            <a:miter lim="127000"/>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2971" name="Freeform 2971"/>
          <p:cNvSpPr/>
          <p:nvPr/>
        </p:nvSpPr>
        <p:spPr>
          <a:xfrm>
            <a:off x="656678" y="3534156"/>
            <a:ext cx="7462304" cy="548514"/>
          </a:xfrm>
          <a:custGeom>
            <a:avLst/>
            <a:gdLst/>
            <a:ahLst/>
            <a:cxnLst/>
            <a:rect l="0" t="0" r="0" b="0"/>
            <a:pathLst>
              <a:path w="7462304" h="548514">
                <a:moveTo>
                  <a:pt x="0" y="61341"/>
                </a:moveTo>
                <a:cubicBezTo>
                  <a:pt x="0" y="27433"/>
                  <a:pt x="27470" y="0"/>
                  <a:pt x="61367" y="0"/>
                </a:cubicBezTo>
                <a:lnTo>
                  <a:pt x="7400837" y="0"/>
                </a:lnTo>
                <a:cubicBezTo>
                  <a:pt x="7434745" y="0"/>
                  <a:pt x="7462304" y="27433"/>
                  <a:pt x="7462304" y="61341"/>
                </a:cubicBezTo>
                <a:lnTo>
                  <a:pt x="7462304" y="487172"/>
                </a:lnTo>
                <a:cubicBezTo>
                  <a:pt x="7462304" y="521081"/>
                  <a:pt x="7434745" y="548514"/>
                  <a:pt x="7400837" y="548514"/>
                </a:cubicBezTo>
                <a:lnTo>
                  <a:pt x="61367" y="548514"/>
                </a:lnTo>
                <a:cubicBezTo>
                  <a:pt x="27470" y="548514"/>
                  <a:pt x="0" y="521081"/>
                  <a:pt x="0" y="487172"/>
                </a:cubicBezTo>
                <a:close/>
                <a:moveTo>
                  <a:pt x="2605825" y="3323844"/>
                </a:moveTo>
              </a:path>
            </a:pathLst>
          </a:custGeom>
          <a:solidFill>
            <a:srgbClr val="F2F2F2">
              <a:alpha val="93725"/>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pic>
        <p:nvPicPr>
          <p:cNvPr id="2972" name="Picture 2887"/>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a:xfrm>
            <a:off x="810894" y="3666110"/>
            <a:ext cx="281940" cy="284988"/>
          </a:xfrm>
          <a:prstGeom prst="rect">
            <a:avLst/>
          </a:prstGeom>
          <a:noFill/>
        </p:spPr>
      </p:pic>
      <p:sp>
        <p:nvSpPr>
          <p:cNvPr id="2973" name="Freeform 2973"/>
          <p:cNvSpPr/>
          <p:nvPr/>
        </p:nvSpPr>
        <p:spPr>
          <a:xfrm>
            <a:off x="656678" y="4162806"/>
            <a:ext cx="7462304" cy="548640"/>
          </a:xfrm>
          <a:custGeom>
            <a:avLst/>
            <a:gdLst/>
            <a:ahLst/>
            <a:cxnLst/>
            <a:rect l="0" t="0" r="0" b="0"/>
            <a:pathLst>
              <a:path w="7462304" h="548640">
                <a:moveTo>
                  <a:pt x="0" y="61468"/>
                </a:moveTo>
                <a:cubicBezTo>
                  <a:pt x="0" y="27559"/>
                  <a:pt x="27470" y="0"/>
                  <a:pt x="61367" y="0"/>
                </a:cubicBezTo>
                <a:lnTo>
                  <a:pt x="7400837" y="0"/>
                </a:lnTo>
                <a:cubicBezTo>
                  <a:pt x="7434745" y="0"/>
                  <a:pt x="7462304" y="27559"/>
                  <a:pt x="7462304" y="61468"/>
                </a:cubicBezTo>
                <a:lnTo>
                  <a:pt x="7462304" y="487172"/>
                </a:lnTo>
                <a:cubicBezTo>
                  <a:pt x="7462304" y="521081"/>
                  <a:pt x="7434745" y="548640"/>
                  <a:pt x="7400837" y="548640"/>
                </a:cubicBezTo>
                <a:lnTo>
                  <a:pt x="61367" y="548640"/>
                </a:lnTo>
                <a:cubicBezTo>
                  <a:pt x="27470" y="548640"/>
                  <a:pt x="0" y="521081"/>
                  <a:pt x="0" y="487172"/>
                </a:cubicBezTo>
                <a:close/>
                <a:moveTo>
                  <a:pt x="1977048" y="2695194"/>
                </a:moveTo>
              </a:path>
            </a:pathLst>
          </a:custGeom>
          <a:solidFill>
            <a:srgbClr val="F2F2F2">
              <a:alpha val="93725"/>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pic>
        <p:nvPicPr>
          <p:cNvPr id="2974" name="Picture 447"/>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a:xfrm>
            <a:off x="810894" y="4294836"/>
            <a:ext cx="281736" cy="284657"/>
          </a:xfrm>
          <a:prstGeom prst="rect">
            <a:avLst/>
          </a:prstGeom>
          <a:noFill/>
        </p:spPr>
      </p:pic>
      <p:sp>
        <p:nvSpPr>
          <p:cNvPr id="2975" name="Freeform 2975"/>
          <p:cNvSpPr/>
          <p:nvPr/>
        </p:nvSpPr>
        <p:spPr>
          <a:xfrm>
            <a:off x="656678" y="4791583"/>
            <a:ext cx="7462304" cy="548514"/>
          </a:xfrm>
          <a:custGeom>
            <a:avLst/>
            <a:gdLst/>
            <a:ahLst/>
            <a:cxnLst/>
            <a:rect l="0" t="0" r="0" b="0"/>
            <a:pathLst>
              <a:path w="7462304" h="548514">
                <a:moveTo>
                  <a:pt x="0" y="61341"/>
                </a:moveTo>
                <a:cubicBezTo>
                  <a:pt x="0" y="27432"/>
                  <a:pt x="27470" y="0"/>
                  <a:pt x="61367" y="0"/>
                </a:cubicBezTo>
                <a:lnTo>
                  <a:pt x="7400837" y="0"/>
                </a:lnTo>
                <a:cubicBezTo>
                  <a:pt x="7434745" y="0"/>
                  <a:pt x="7462304" y="27432"/>
                  <a:pt x="7462304" y="61341"/>
                </a:cubicBezTo>
                <a:lnTo>
                  <a:pt x="7462304" y="487173"/>
                </a:lnTo>
                <a:cubicBezTo>
                  <a:pt x="7462304" y="521081"/>
                  <a:pt x="7434745" y="548514"/>
                  <a:pt x="7400837" y="548514"/>
                </a:cubicBezTo>
                <a:lnTo>
                  <a:pt x="61367" y="548514"/>
                </a:lnTo>
                <a:cubicBezTo>
                  <a:pt x="27470" y="548514"/>
                  <a:pt x="0" y="521081"/>
                  <a:pt x="0" y="487173"/>
                </a:cubicBezTo>
                <a:close/>
                <a:moveTo>
                  <a:pt x="1348398" y="2066417"/>
                </a:moveTo>
              </a:path>
            </a:pathLst>
          </a:custGeom>
          <a:solidFill>
            <a:srgbClr val="F2F2F2">
              <a:alpha val="93725"/>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pic>
        <p:nvPicPr>
          <p:cNvPr id="2976" name="Picture 448"/>
          <p:cNvPicPr>
            <a:picLocks noChangeArrowheads="1"/>
          </p:cNvPicPr>
          <p:nvPr/>
        </p:nvPicPr>
        <p:blipFill>
          <a:blip r:embed="rId11">
            <a:extLst>
              <a:ext uri="{28A0092B-C50C-407E-A947-70E740481C1C}">
                <a14:useLocalDpi xmlns:a14="http://schemas.microsoft.com/office/drawing/2010/main" val="0"/>
              </a:ext>
            </a:extLst>
          </a:blip>
          <a:srcRect/>
          <a:stretch>
            <a:fillRect/>
          </a:stretch>
        </p:blipFill>
        <p:spPr>
          <a:xfrm>
            <a:off x="810894" y="4923486"/>
            <a:ext cx="281736" cy="284657"/>
          </a:xfrm>
          <a:prstGeom prst="rect">
            <a:avLst/>
          </a:prstGeom>
          <a:noFill/>
        </p:spPr>
      </p:pic>
      <p:sp>
        <p:nvSpPr>
          <p:cNvPr id="2977" name="Freeform 2977"/>
          <p:cNvSpPr/>
          <p:nvPr/>
        </p:nvSpPr>
        <p:spPr>
          <a:xfrm>
            <a:off x="8366252" y="2536064"/>
            <a:ext cx="251841" cy="252095"/>
          </a:xfrm>
          <a:custGeom>
            <a:avLst/>
            <a:gdLst/>
            <a:ahLst/>
            <a:cxnLst/>
            <a:rect l="0" t="0" r="0" b="0"/>
            <a:pathLst>
              <a:path w="251841" h="252095">
                <a:moveTo>
                  <a:pt x="125983" y="0"/>
                </a:moveTo>
                <a:cubicBezTo>
                  <a:pt x="195453" y="0"/>
                  <a:pt x="251841" y="56388"/>
                  <a:pt x="251841" y="125983"/>
                </a:cubicBezTo>
                <a:cubicBezTo>
                  <a:pt x="251841" y="195579"/>
                  <a:pt x="195453" y="252095"/>
                  <a:pt x="125983" y="252095"/>
                </a:cubicBezTo>
                <a:cubicBezTo>
                  <a:pt x="56388" y="252095"/>
                  <a:pt x="0" y="195579"/>
                  <a:pt x="0" y="125983"/>
                </a:cubicBezTo>
                <a:cubicBezTo>
                  <a:pt x="0" y="56388"/>
                  <a:pt x="56388" y="0"/>
                  <a:pt x="125983" y="0"/>
                </a:cubicBezTo>
                <a:close/>
                <a:moveTo>
                  <a:pt x="-4044316" y="4321936"/>
                </a:moveTo>
                <a:moveTo>
                  <a:pt x="105664" y="190119"/>
                </a:moveTo>
                <a:cubicBezTo>
                  <a:pt x="168909" y="126746"/>
                  <a:pt x="168909" y="126746"/>
                  <a:pt x="168909" y="126746"/>
                </a:cubicBezTo>
                <a:cubicBezTo>
                  <a:pt x="105664" y="63372"/>
                  <a:pt x="105664" y="63372"/>
                  <a:pt x="105664" y="63372"/>
                </a:cubicBezTo>
              </a:path>
            </a:pathLst>
          </a:custGeom>
          <a:noFill/>
          <a:ln w="15875" cap="sq" cmpd="sng">
            <a:solidFill>
              <a:srgbClr val="1B7864">
                <a:alpha val="100000"/>
              </a:srgbClr>
            </a:solidFill>
            <a:miter lim="127000"/>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2978" name="Freeform 2978"/>
          <p:cNvSpPr/>
          <p:nvPr/>
        </p:nvSpPr>
        <p:spPr>
          <a:xfrm>
            <a:off x="8366252" y="3134360"/>
            <a:ext cx="251841" cy="251969"/>
          </a:xfrm>
          <a:custGeom>
            <a:avLst/>
            <a:gdLst/>
            <a:ahLst/>
            <a:cxnLst/>
            <a:rect l="0" t="0" r="0" b="0"/>
            <a:pathLst>
              <a:path w="251841" h="251969">
                <a:moveTo>
                  <a:pt x="125983" y="0"/>
                </a:moveTo>
                <a:cubicBezTo>
                  <a:pt x="195453" y="0"/>
                  <a:pt x="251841" y="56388"/>
                  <a:pt x="251841" y="125985"/>
                </a:cubicBezTo>
                <a:cubicBezTo>
                  <a:pt x="251841" y="195581"/>
                  <a:pt x="195453" y="251969"/>
                  <a:pt x="125983" y="251969"/>
                </a:cubicBezTo>
                <a:cubicBezTo>
                  <a:pt x="56388" y="251969"/>
                  <a:pt x="0" y="195581"/>
                  <a:pt x="0" y="125985"/>
                </a:cubicBezTo>
                <a:cubicBezTo>
                  <a:pt x="0" y="56388"/>
                  <a:pt x="56388" y="0"/>
                  <a:pt x="125983" y="0"/>
                </a:cubicBezTo>
                <a:close/>
                <a:moveTo>
                  <a:pt x="-4642612" y="3723640"/>
                </a:moveTo>
                <a:moveTo>
                  <a:pt x="105664" y="190119"/>
                </a:moveTo>
                <a:cubicBezTo>
                  <a:pt x="168909" y="126746"/>
                  <a:pt x="168909" y="126746"/>
                  <a:pt x="168909" y="126746"/>
                </a:cubicBezTo>
                <a:cubicBezTo>
                  <a:pt x="105664" y="63374"/>
                  <a:pt x="105664" y="63374"/>
                  <a:pt x="105664" y="63374"/>
                </a:cubicBezTo>
              </a:path>
            </a:pathLst>
          </a:custGeom>
          <a:noFill/>
          <a:ln w="15875" cap="sq" cmpd="sng">
            <a:solidFill>
              <a:srgbClr val="1B7864">
                <a:alpha val="100000"/>
              </a:srgbClr>
            </a:solidFill>
            <a:miter lim="127000"/>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2979" name="Freeform 2979"/>
          <p:cNvSpPr/>
          <p:nvPr/>
        </p:nvSpPr>
        <p:spPr>
          <a:xfrm>
            <a:off x="8366252" y="3748405"/>
            <a:ext cx="251841" cy="251969"/>
          </a:xfrm>
          <a:custGeom>
            <a:avLst/>
            <a:gdLst/>
            <a:ahLst/>
            <a:cxnLst/>
            <a:rect l="0" t="0" r="0" b="0"/>
            <a:pathLst>
              <a:path w="251841" h="251969">
                <a:moveTo>
                  <a:pt x="125983" y="0"/>
                </a:moveTo>
                <a:cubicBezTo>
                  <a:pt x="195453" y="0"/>
                  <a:pt x="251841" y="56388"/>
                  <a:pt x="251841" y="125985"/>
                </a:cubicBezTo>
                <a:cubicBezTo>
                  <a:pt x="251841" y="195581"/>
                  <a:pt x="195453" y="251969"/>
                  <a:pt x="125983" y="251969"/>
                </a:cubicBezTo>
                <a:cubicBezTo>
                  <a:pt x="56388" y="251969"/>
                  <a:pt x="0" y="195581"/>
                  <a:pt x="0" y="125985"/>
                </a:cubicBezTo>
                <a:cubicBezTo>
                  <a:pt x="0" y="56388"/>
                  <a:pt x="56388" y="0"/>
                  <a:pt x="125983" y="0"/>
                </a:cubicBezTo>
                <a:close/>
                <a:moveTo>
                  <a:pt x="-5256657" y="3109595"/>
                </a:moveTo>
                <a:moveTo>
                  <a:pt x="105664" y="190119"/>
                </a:moveTo>
                <a:cubicBezTo>
                  <a:pt x="168909" y="126747"/>
                  <a:pt x="168909" y="126747"/>
                  <a:pt x="168909" y="126747"/>
                </a:cubicBezTo>
                <a:cubicBezTo>
                  <a:pt x="105664" y="63373"/>
                  <a:pt x="105664" y="63373"/>
                  <a:pt x="105664" y="63373"/>
                </a:cubicBezTo>
              </a:path>
            </a:pathLst>
          </a:custGeom>
          <a:noFill/>
          <a:ln w="15875" cap="sq" cmpd="sng">
            <a:solidFill>
              <a:srgbClr val="1B7864">
                <a:alpha val="100000"/>
              </a:srgbClr>
            </a:solidFill>
            <a:miter lim="127000"/>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2980" name="Freeform 2980"/>
          <p:cNvSpPr/>
          <p:nvPr/>
        </p:nvSpPr>
        <p:spPr>
          <a:xfrm>
            <a:off x="8366252" y="4362450"/>
            <a:ext cx="251841" cy="251968"/>
          </a:xfrm>
          <a:custGeom>
            <a:avLst/>
            <a:gdLst/>
            <a:ahLst/>
            <a:cxnLst/>
            <a:rect l="0" t="0" r="0" b="0"/>
            <a:pathLst>
              <a:path w="251841" h="251968">
                <a:moveTo>
                  <a:pt x="125983" y="0"/>
                </a:moveTo>
                <a:cubicBezTo>
                  <a:pt x="195453" y="0"/>
                  <a:pt x="251841" y="56389"/>
                  <a:pt x="251841" y="125858"/>
                </a:cubicBezTo>
                <a:cubicBezTo>
                  <a:pt x="251841" y="195580"/>
                  <a:pt x="195453" y="251968"/>
                  <a:pt x="125983" y="251968"/>
                </a:cubicBezTo>
                <a:cubicBezTo>
                  <a:pt x="56388" y="251968"/>
                  <a:pt x="0" y="195580"/>
                  <a:pt x="0" y="125858"/>
                </a:cubicBezTo>
                <a:cubicBezTo>
                  <a:pt x="0" y="56389"/>
                  <a:pt x="56388" y="0"/>
                  <a:pt x="125983" y="0"/>
                </a:cubicBezTo>
                <a:close/>
                <a:moveTo>
                  <a:pt x="-5870702" y="2495550"/>
                </a:moveTo>
                <a:moveTo>
                  <a:pt x="105664" y="190120"/>
                </a:moveTo>
                <a:cubicBezTo>
                  <a:pt x="168909" y="126746"/>
                  <a:pt x="168909" y="126746"/>
                  <a:pt x="168909" y="126746"/>
                </a:cubicBezTo>
                <a:cubicBezTo>
                  <a:pt x="105664" y="63374"/>
                  <a:pt x="105664" y="63374"/>
                  <a:pt x="105664" y="63374"/>
                </a:cubicBezTo>
              </a:path>
            </a:pathLst>
          </a:custGeom>
          <a:noFill/>
          <a:ln w="15875" cap="sq" cmpd="sng">
            <a:solidFill>
              <a:srgbClr val="1B7864">
                <a:alpha val="100000"/>
              </a:srgbClr>
            </a:solidFill>
            <a:miter lim="127000"/>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2981" name="Freeform 2981"/>
          <p:cNvSpPr/>
          <p:nvPr/>
        </p:nvSpPr>
        <p:spPr>
          <a:xfrm>
            <a:off x="8366252" y="4976368"/>
            <a:ext cx="251841" cy="252096"/>
          </a:xfrm>
          <a:custGeom>
            <a:avLst/>
            <a:gdLst/>
            <a:ahLst/>
            <a:cxnLst/>
            <a:rect l="0" t="0" r="0" b="0"/>
            <a:pathLst>
              <a:path w="251841" h="252096">
                <a:moveTo>
                  <a:pt x="125983" y="0"/>
                </a:moveTo>
                <a:cubicBezTo>
                  <a:pt x="195453" y="0"/>
                  <a:pt x="251841" y="56515"/>
                  <a:pt x="251841" y="125984"/>
                </a:cubicBezTo>
                <a:cubicBezTo>
                  <a:pt x="251841" y="195581"/>
                  <a:pt x="195453" y="252096"/>
                  <a:pt x="125983" y="252096"/>
                </a:cubicBezTo>
                <a:cubicBezTo>
                  <a:pt x="56388" y="252096"/>
                  <a:pt x="0" y="195581"/>
                  <a:pt x="0" y="125984"/>
                </a:cubicBezTo>
                <a:cubicBezTo>
                  <a:pt x="0" y="56515"/>
                  <a:pt x="56388" y="0"/>
                  <a:pt x="125983" y="0"/>
                </a:cubicBezTo>
                <a:close/>
                <a:moveTo>
                  <a:pt x="-6484620" y="1881632"/>
                </a:moveTo>
                <a:moveTo>
                  <a:pt x="105664" y="190119"/>
                </a:moveTo>
                <a:cubicBezTo>
                  <a:pt x="168909" y="126747"/>
                  <a:pt x="168909" y="126747"/>
                  <a:pt x="168909" y="126747"/>
                </a:cubicBezTo>
                <a:cubicBezTo>
                  <a:pt x="105664" y="63374"/>
                  <a:pt x="105664" y="63374"/>
                  <a:pt x="105664" y="63374"/>
                </a:cubicBezTo>
              </a:path>
            </a:pathLst>
          </a:custGeom>
          <a:noFill/>
          <a:ln w="15875" cap="sq" cmpd="sng">
            <a:solidFill>
              <a:srgbClr val="1B7864">
                <a:alpha val="100000"/>
              </a:srgbClr>
            </a:solidFill>
            <a:miter lim="127000"/>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2982" name="Rectangle 2982"/>
          <p:cNvSpPr/>
          <p:nvPr/>
        </p:nvSpPr>
        <p:spPr>
          <a:xfrm>
            <a:off x="581253" y="446921"/>
            <a:ext cx="10921441" cy="1149977"/>
          </a:xfrm>
          <a:prstGeom prst="rect">
            <a:avLst/>
          </a:prstGeom>
        </p:spPr>
        <p:txBody>
          <a:bodyPr wrap="none" lIns="0" tIns="0" rIns="0" bIns="0">
            <a:spAutoFit/>
          </a:bodyPr>
          <a:lstStyle/>
          <a:p>
            <a:pPr marL="0"/>
            <a:r>
              <a:rPr lang="en-GB" sz="3204" b="0" i="0" spc="0" baseline="0" dirty="0">
                <a:solidFill>
                  <a:srgbClr val="225B61"/>
                </a:solidFill>
                <a:latin typeface="Segoe Sans Display"/>
              </a:rPr>
              <a:t>Data Warehouse workload</a:t>
            </a:r>
          </a:p>
          <a:p>
            <a:pPr marL="3047">
              <a:lnSpc>
                <a:spcPts val="3143"/>
              </a:lnSpc>
            </a:pPr>
            <a:r>
              <a:rPr lang="en-GB" sz="1800" b="0" i="0" spc="0" baseline="0" dirty="0">
                <a:solidFill>
                  <a:srgbClr val="000000"/>
                </a:solidFill>
                <a:latin typeface="Segoe Sans Text Semilight"/>
              </a:rPr>
              <a:t>Achieve data platform goals with ease and cost efficiency, while empowering your developers and engineers of </a:t>
            </a:r>
          </a:p>
          <a:p>
            <a:pPr marL="3047">
              <a:lnSpc>
                <a:spcPts val="2160"/>
              </a:lnSpc>
            </a:pPr>
            <a:r>
              <a:rPr lang="en-GB" sz="1800" b="0" i="0" spc="0" baseline="0" dirty="0">
                <a:solidFill>
                  <a:srgbClr val="000000"/>
                </a:solidFill>
                <a:latin typeface="Segoe Sans Text Semilight"/>
              </a:rPr>
              <a:t>any skill level with accelerated reporting and insights</a:t>
            </a:r>
          </a:p>
        </p:txBody>
      </p:sp>
      <p:sp>
        <p:nvSpPr>
          <p:cNvPr id="2983" name="Rectangle 2983"/>
          <p:cNvSpPr/>
          <p:nvPr/>
        </p:nvSpPr>
        <p:spPr>
          <a:xfrm>
            <a:off x="958900" y="3016581"/>
            <a:ext cx="393077" cy="271004"/>
          </a:xfrm>
          <a:prstGeom prst="rect">
            <a:avLst/>
          </a:prstGeom>
        </p:spPr>
        <p:txBody>
          <a:bodyPr wrap="none" lIns="0" tIns="0" rIns="0" bIns="0">
            <a:spAutoFit/>
          </a:bodyPr>
          <a:lstStyle/>
          <a:p>
            <a:pPr marL="76200"/>
            <a:r>
              <a:rPr lang="en-GB" sz="900" b="1" i="0" spc="0" baseline="0" dirty="0">
                <a:solidFill>
                  <a:srgbClr val="000000"/>
                </a:solidFill>
                <a:latin typeface="Segoe Sans Display Semibold"/>
              </a:rPr>
              <a:t>Data </a:t>
            </a:r>
          </a:p>
          <a:p>
            <a:pPr marL="0">
              <a:lnSpc>
                <a:spcPts val="1079"/>
              </a:lnSpc>
            </a:pPr>
            <a:r>
              <a:rPr lang="en-GB" sz="900" b="1" i="0" spc="0" baseline="0" dirty="0">
                <a:solidFill>
                  <a:srgbClr val="000000"/>
                </a:solidFill>
                <a:latin typeface="Segoe Sans Display Semibold"/>
              </a:rPr>
              <a:t>Factory</a:t>
            </a:r>
          </a:p>
        </p:txBody>
      </p:sp>
      <p:sp>
        <p:nvSpPr>
          <p:cNvPr id="2984" name="Rectangle 2984"/>
          <p:cNvSpPr/>
          <p:nvPr/>
        </p:nvSpPr>
        <p:spPr>
          <a:xfrm>
            <a:off x="1925447" y="3016581"/>
            <a:ext cx="615961" cy="271004"/>
          </a:xfrm>
          <a:prstGeom prst="rect">
            <a:avLst/>
          </a:prstGeom>
        </p:spPr>
        <p:txBody>
          <a:bodyPr wrap="none" lIns="0" tIns="0" rIns="0" bIns="0">
            <a:spAutoFit/>
          </a:bodyPr>
          <a:lstStyle/>
          <a:p>
            <a:pPr marL="187451"/>
            <a:r>
              <a:rPr lang="en-GB" sz="900" b="1" i="0" spc="0" baseline="0" dirty="0">
                <a:solidFill>
                  <a:srgbClr val="000000"/>
                </a:solidFill>
                <a:latin typeface="Segoe Sans Display Semibold"/>
              </a:rPr>
              <a:t>Data </a:t>
            </a:r>
          </a:p>
          <a:p>
            <a:pPr marL="0">
              <a:lnSpc>
                <a:spcPts val="1079"/>
              </a:lnSpc>
            </a:pPr>
            <a:r>
              <a:rPr lang="en-GB" sz="900" b="1" i="0" spc="0" baseline="0" dirty="0">
                <a:solidFill>
                  <a:srgbClr val="000000"/>
                </a:solidFill>
                <a:latin typeface="Segoe Sans Display Semibold"/>
              </a:rPr>
              <a:t>Engineering</a:t>
            </a:r>
          </a:p>
        </p:txBody>
      </p:sp>
      <p:sp>
        <p:nvSpPr>
          <p:cNvPr id="2985" name="Rectangle 2985"/>
          <p:cNvSpPr/>
          <p:nvPr/>
        </p:nvSpPr>
        <p:spPr>
          <a:xfrm>
            <a:off x="3017520" y="3016581"/>
            <a:ext cx="584986" cy="271004"/>
          </a:xfrm>
          <a:prstGeom prst="rect">
            <a:avLst/>
          </a:prstGeom>
        </p:spPr>
        <p:txBody>
          <a:bodyPr wrap="none" lIns="0" tIns="0" rIns="0" bIns="0">
            <a:spAutoFit/>
          </a:bodyPr>
          <a:lstStyle/>
          <a:p>
            <a:pPr marL="172465"/>
            <a:r>
              <a:rPr lang="en-GB" sz="900" b="1" i="0" spc="0" baseline="0" dirty="0">
                <a:solidFill>
                  <a:srgbClr val="000000"/>
                </a:solidFill>
                <a:latin typeface="Segoe Sans Display Semibold"/>
              </a:rPr>
              <a:t>Data </a:t>
            </a:r>
          </a:p>
          <a:p>
            <a:pPr marL="0">
              <a:lnSpc>
                <a:spcPts val="1079"/>
              </a:lnSpc>
            </a:pPr>
            <a:r>
              <a:rPr lang="en-GB" sz="900" b="1" i="0" spc="0" baseline="0" dirty="0">
                <a:solidFill>
                  <a:srgbClr val="000000"/>
                </a:solidFill>
                <a:latin typeface="Segoe Sans Display Semibold"/>
              </a:rPr>
              <a:t>Warehouse</a:t>
            </a:r>
          </a:p>
        </p:txBody>
      </p:sp>
      <p:sp>
        <p:nvSpPr>
          <p:cNvPr id="2986" name="Rectangle 2986"/>
          <p:cNvSpPr/>
          <p:nvPr/>
        </p:nvSpPr>
        <p:spPr>
          <a:xfrm>
            <a:off x="4185792" y="3016581"/>
            <a:ext cx="403364" cy="271004"/>
          </a:xfrm>
          <a:prstGeom prst="rect">
            <a:avLst/>
          </a:prstGeom>
        </p:spPr>
        <p:txBody>
          <a:bodyPr wrap="none" lIns="0" tIns="0" rIns="0" bIns="0">
            <a:spAutoFit/>
          </a:bodyPr>
          <a:lstStyle/>
          <a:p>
            <a:pPr marL="82296"/>
            <a:r>
              <a:rPr lang="en-GB" sz="900" b="1" i="0" spc="0" baseline="0" dirty="0">
                <a:solidFill>
                  <a:srgbClr val="000000"/>
                </a:solidFill>
                <a:latin typeface="Segoe Sans Display Semibold"/>
              </a:rPr>
              <a:t>Data </a:t>
            </a:r>
          </a:p>
          <a:p>
            <a:pPr marL="0">
              <a:lnSpc>
                <a:spcPts val="1079"/>
              </a:lnSpc>
            </a:pPr>
            <a:r>
              <a:rPr lang="en-GB" sz="900" b="1" i="0" spc="0" baseline="0" dirty="0">
                <a:solidFill>
                  <a:srgbClr val="000000"/>
                </a:solidFill>
                <a:latin typeface="Segoe Sans Display Semibold"/>
              </a:rPr>
              <a:t>Science</a:t>
            </a:r>
          </a:p>
        </p:txBody>
      </p:sp>
      <p:sp>
        <p:nvSpPr>
          <p:cNvPr id="2987" name="Rectangle 2987"/>
          <p:cNvSpPr/>
          <p:nvPr/>
        </p:nvSpPr>
        <p:spPr>
          <a:xfrm>
            <a:off x="5162677" y="3016581"/>
            <a:ext cx="606017" cy="271004"/>
          </a:xfrm>
          <a:prstGeom prst="rect">
            <a:avLst/>
          </a:prstGeom>
        </p:spPr>
        <p:txBody>
          <a:bodyPr wrap="none" lIns="0" tIns="0" rIns="0" bIns="0">
            <a:spAutoFit/>
          </a:bodyPr>
          <a:lstStyle/>
          <a:p>
            <a:pPr marL="44195"/>
            <a:r>
              <a:rPr lang="en-GB" sz="900" b="1" i="0" spc="0" baseline="0" dirty="0">
                <a:solidFill>
                  <a:srgbClr val="000000"/>
                </a:solidFill>
                <a:latin typeface="Segoe Sans Display Semibold"/>
              </a:rPr>
              <a:t>Real-Time </a:t>
            </a:r>
          </a:p>
          <a:p>
            <a:pPr marL="0">
              <a:lnSpc>
                <a:spcPts val="1079"/>
              </a:lnSpc>
            </a:pPr>
            <a:r>
              <a:rPr lang="en-GB" sz="900" b="1" i="0" spc="0" baseline="0" dirty="0">
                <a:solidFill>
                  <a:srgbClr val="000000"/>
                </a:solidFill>
                <a:latin typeface="Segoe Sans Display Semibold"/>
              </a:rPr>
              <a:t>Intelligence</a:t>
            </a:r>
          </a:p>
        </p:txBody>
      </p:sp>
      <p:sp>
        <p:nvSpPr>
          <p:cNvPr id="2988" name="Rectangle 2988"/>
          <p:cNvSpPr/>
          <p:nvPr/>
        </p:nvSpPr>
        <p:spPr>
          <a:xfrm>
            <a:off x="6379464" y="3016581"/>
            <a:ext cx="326212" cy="271004"/>
          </a:xfrm>
          <a:prstGeom prst="rect">
            <a:avLst/>
          </a:prstGeom>
        </p:spPr>
        <p:txBody>
          <a:bodyPr wrap="none" lIns="0" tIns="0" rIns="0" bIns="0">
            <a:spAutoFit/>
          </a:bodyPr>
          <a:lstStyle/>
          <a:p>
            <a:pPr marL="0"/>
            <a:r>
              <a:rPr lang="en-GB" sz="900" b="1" i="0" spc="0" baseline="0" dirty="0">
                <a:solidFill>
                  <a:srgbClr val="000000"/>
                </a:solidFill>
                <a:latin typeface="Segoe Sans Display Semibold"/>
              </a:rPr>
              <a:t>Power</a:t>
            </a:r>
          </a:p>
          <a:p>
            <a:pPr marL="112776">
              <a:lnSpc>
                <a:spcPts val="1079"/>
              </a:lnSpc>
            </a:pPr>
            <a:r>
              <a:rPr lang="en-GB" sz="900" b="1" i="0" spc="0" baseline="0" dirty="0">
                <a:solidFill>
                  <a:srgbClr val="000000"/>
                </a:solidFill>
                <a:latin typeface="Segoe Sans Display Semibold"/>
              </a:rPr>
              <a:t>BI</a:t>
            </a:r>
          </a:p>
        </p:txBody>
      </p:sp>
      <p:sp>
        <p:nvSpPr>
          <p:cNvPr id="2989" name="Rectangle 2989"/>
          <p:cNvSpPr/>
          <p:nvPr/>
        </p:nvSpPr>
        <p:spPr>
          <a:xfrm>
            <a:off x="7353045" y="3016581"/>
            <a:ext cx="544753" cy="408164"/>
          </a:xfrm>
          <a:prstGeom prst="rect">
            <a:avLst/>
          </a:prstGeom>
        </p:spPr>
        <p:txBody>
          <a:bodyPr wrap="none" lIns="0" tIns="0" rIns="0" bIns="0">
            <a:spAutoFit/>
          </a:bodyPr>
          <a:lstStyle/>
          <a:p>
            <a:pPr marL="18288"/>
            <a:r>
              <a:rPr lang="en-GB" sz="900" b="1" i="0" spc="0" baseline="0" dirty="0">
                <a:solidFill>
                  <a:srgbClr val="000000"/>
                </a:solidFill>
                <a:latin typeface="Segoe Sans Display Semibold"/>
              </a:rPr>
              <a:t>Partner &amp; </a:t>
            </a:r>
          </a:p>
          <a:p>
            <a:pPr marL="51816">
              <a:lnSpc>
                <a:spcPts val="1079"/>
              </a:lnSpc>
            </a:pPr>
            <a:r>
              <a:rPr lang="en-GB" sz="900" b="1" i="0" spc="0" baseline="0" dirty="0">
                <a:solidFill>
                  <a:srgbClr val="000000"/>
                </a:solidFill>
                <a:latin typeface="Segoe Sans Display Semibold"/>
              </a:rPr>
              <a:t>Industry </a:t>
            </a:r>
          </a:p>
          <a:p>
            <a:pPr marL="0">
              <a:lnSpc>
                <a:spcPts val="1079"/>
              </a:lnSpc>
            </a:pPr>
            <a:r>
              <a:rPr lang="en-GB" sz="900" b="1" i="0" spc="0" baseline="0" dirty="0">
                <a:solidFill>
                  <a:srgbClr val="000000"/>
                </a:solidFill>
                <a:latin typeface="Segoe Sans Display Semibold"/>
              </a:rPr>
              <a:t>workloads</a:t>
            </a:r>
          </a:p>
        </p:txBody>
      </p:sp>
      <p:sp>
        <p:nvSpPr>
          <p:cNvPr id="2990" name="Rectangle 2990"/>
          <p:cNvSpPr/>
          <p:nvPr/>
        </p:nvSpPr>
        <p:spPr>
          <a:xfrm>
            <a:off x="1270127" y="3732741"/>
            <a:ext cx="1698619" cy="164182"/>
          </a:xfrm>
          <a:prstGeom prst="rect">
            <a:avLst/>
          </a:prstGeom>
        </p:spPr>
        <p:txBody>
          <a:bodyPr wrap="none" lIns="0" tIns="0" rIns="0" bIns="0">
            <a:spAutoFit/>
          </a:bodyPr>
          <a:lstStyle/>
          <a:p>
            <a:pPr marL="0"/>
            <a:r>
              <a:rPr lang="en-GB" sz="1103" b="1" i="0" spc="0" baseline="0" dirty="0">
                <a:solidFill>
                  <a:srgbClr val="000000"/>
                </a:solidFill>
                <a:latin typeface="Segoe Sans Display Semibold"/>
              </a:rPr>
              <a:t>Copilot in Microsoft Fabric</a:t>
            </a:r>
          </a:p>
        </p:txBody>
      </p:sp>
      <p:sp>
        <p:nvSpPr>
          <p:cNvPr id="2991" name="Rectangle 2991"/>
          <p:cNvSpPr/>
          <p:nvPr/>
        </p:nvSpPr>
        <p:spPr>
          <a:xfrm>
            <a:off x="1270127" y="4361518"/>
            <a:ext cx="548353" cy="164182"/>
          </a:xfrm>
          <a:prstGeom prst="rect">
            <a:avLst/>
          </a:prstGeom>
        </p:spPr>
        <p:txBody>
          <a:bodyPr wrap="none" lIns="0" tIns="0" rIns="0" bIns="0">
            <a:spAutoFit/>
          </a:bodyPr>
          <a:lstStyle/>
          <a:p>
            <a:pPr marL="0"/>
            <a:r>
              <a:rPr lang="en-GB" sz="1103" b="1" i="0" spc="0" baseline="0" dirty="0">
                <a:solidFill>
                  <a:srgbClr val="000000"/>
                </a:solidFill>
                <a:latin typeface="Segoe Sans Display Semibold"/>
              </a:rPr>
              <a:t>OneLake</a:t>
            </a:r>
          </a:p>
        </p:txBody>
      </p:sp>
      <p:sp>
        <p:nvSpPr>
          <p:cNvPr id="2992" name="Rectangle 2992"/>
          <p:cNvSpPr/>
          <p:nvPr/>
        </p:nvSpPr>
        <p:spPr>
          <a:xfrm>
            <a:off x="1270127" y="4990676"/>
            <a:ext cx="3457949" cy="164182"/>
          </a:xfrm>
          <a:prstGeom prst="rect">
            <a:avLst/>
          </a:prstGeom>
        </p:spPr>
        <p:txBody>
          <a:bodyPr wrap="none" lIns="0" tIns="0" rIns="0" bIns="0">
            <a:spAutoFit/>
          </a:bodyPr>
          <a:lstStyle/>
          <a:p>
            <a:pPr marL="0"/>
            <a:r>
              <a:rPr lang="en-GB" sz="1103" b="1" i="0" spc="0" baseline="0" dirty="0">
                <a:solidFill>
                  <a:srgbClr val="000000"/>
                </a:solidFill>
                <a:latin typeface="Segoe Sans Display Semibold"/>
              </a:rPr>
              <a:t>Security, Governance and Administration with Purview</a:t>
            </a:r>
          </a:p>
        </p:txBody>
      </p:sp>
      <p:sp>
        <p:nvSpPr>
          <p:cNvPr id="2993" name="Rectangle 2993"/>
          <p:cNvSpPr/>
          <p:nvPr/>
        </p:nvSpPr>
        <p:spPr>
          <a:xfrm>
            <a:off x="8773032" y="2486254"/>
            <a:ext cx="2722168" cy="959637"/>
          </a:xfrm>
          <a:prstGeom prst="rect">
            <a:avLst/>
          </a:prstGeom>
        </p:spPr>
        <p:txBody>
          <a:bodyPr wrap="none" lIns="0" tIns="0" rIns="0" bIns="0">
            <a:spAutoFit/>
          </a:bodyPr>
          <a:lstStyle/>
          <a:p>
            <a:pPr marL="0"/>
            <a:r>
              <a:rPr lang="en-GB" sz="1200" b="0" i="0" spc="0" baseline="0" dirty="0">
                <a:solidFill>
                  <a:srgbClr val="000000"/>
                </a:solidFill>
                <a:latin typeface="Segoe Sans Display"/>
              </a:rPr>
              <a:t>Industry-leading SQL performance and </a:t>
            </a:r>
          </a:p>
          <a:p>
            <a:pPr marL="0">
              <a:lnSpc>
                <a:spcPts val="1439"/>
              </a:lnSpc>
            </a:pPr>
            <a:r>
              <a:rPr lang="en-GB" sz="1200" b="0" i="0" spc="0" baseline="0" dirty="0">
                <a:solidFill>
                  <a:srgbClr val="000000"/>
                </a:solidFill>
                <a:latin typeface="Segoe Sans Display"/>
              </a:rPr>
              <a:t>scale</a:t>
            </a:r>
          </a:p>
          <a:p>
            <a:pPr marL="0">
              <a:lnSpc>
                <a:spcPts val="3270"/>
              </a:lnSpc>
            </a:pPr>
            <a:r>
              <a:rPr lang="en-GB" sz="1200" b="0" i="0" spc="0" baseline="0" dirty="0">
                <a:solidFill>
                  <a:srgbClr val="000000"/>
                </a:solidFill>
                <a:latin typeface="Segoe Sans Display"/>
              </a:rPr>
              <a:t>Fully separate compute storage that can </a:t>
            </a:r>
          </a:p>
          <a:p>
            <a:pPr marL="0">
              <a:lnSpc>
                <a:spcPts val="1440"/>
              </a:lnSpc>
            </a:pPr>
            <a:r>
              <a:rPr lang="en-GB" sz="1200" b="0" i="0" spc="0" baseline="0" dirty="0">
                <a:solidFill>
                  <a:srgbClr val="000000"/>
                </a:solidFill>
                <a:latin typeface="Segoe Sans Display"/>
              </a:rPr>
              <a:t>independently scale</a:t>
            </a:r>
          </a:p>
        </p:txBody>
      </p:sp>
      <p:sp>
        <p:nvSpPr>
          <p:cNvPr id="2994" name="Rectangle 2994"/>
          <p:cNvSpPr/>
          <p:nvPr/>
        </p:nvSpPr>
        <p:spPr>
          <a:xfrm>
            <a:off x="8773032" y="3698723"/>
            <a:ext cx="1824837" cy="361339"/>
          </a:xfrm>
          <a:prstGeom prst="rect">
            <a:avLst/>
          </a:prstGeom>
        </p:spPr>
        <p:txBody>
          <a:bodyPr wrap="none" lIns="0" tIns="0" rIns="0" bIns="0">
            <a:spAutoFit/>
          </a:bodyPr>
          <a:lstStyle/>
          <a:p>
            <a:pPr marL="0"/>
            <a:r>
              <a:rPr lang="en-GB" sz="1200" b="0" i="0" spc="0" baseline="0" dirty="0">
                <a:solidFill>
                  <a:srgbClr val="000000"/>
                </a:solidFill>
                <a:latin typeface="Segoe Sans Display"/>
              </a:rPr>
              <a:t>Natively store data in open </a:t>
            </a:r>
          </a:p>
          <a:p>
            <a:pPr marL="0">
              <a:lnSpc>
                <a:spcPts val="1439"/>
              </a:lnSpc>
            </a:pPr>
            <a:r>
              <a:rPr lang="en-GB" sz="1200" b="0" i="0" spc="0" baseline="0" dirty="0">
                <a:solidFill>
                  <a:srgbClr val="000000"/>
                </a:solidFill>
                <a:latin typeface="Segoe Sans Display"/>
              </a:rPr>
              <a:t>Parquet/Delta Lake </a:t>
            </a:r>
          </a:p>
        </p:txBody>
      </p:sp>
      <p:sp>
        <p:nvSpPr>
          <p:cNvPr id="2995" name="Rectangle 2995"/>
          <p:cNvSpPr/>
          <p:nvPr/>
        </p:nvSpPr>
        <p:spPr>
          <a:xfrm>
            <a:off x="8773032" y="4312895"/>
            <a:ext cx="2768803" cy="361339"/>
          </a:xfrm>
          <a:prstGeom prst="rect">
            <a:avLst/>
          </a:prstGeom>
        </p:spPr>
        <p:txBody>
          <a:bodyPr wrap="none" lIns="0" tIns="0" rIns="0" bIns="0">
            <a:spAutoFit/>
          </a:bodyPr>
          <a:lstStyle/>
          <a:p>
            <a:pPr marL="0"/>
            <a:r>
              <a:rPr lang="en-GB" sz="1200" b="0" i="0" spc="0" baseline="0" dirty="0">
                <a:solidFill>
                  <a:srgbClr val="000000"/>
                </a:solidFill>
                <a:latin typeface="Segoe Sans Display"/>
              </a:rPr>
              <a:t>TLS 1.2 encryption protects connections </a:t>
            </a:r>
          </a:p>
          <a:p>
            <a:pPr marL="0">
              <a:lnSpc>
                <a:spcPts val="1439"/>
              </a:lnSpc>
            </a:pPr>
            <a:r>
              <a:rPr lang="en-GB" sz="1200" b="0" i="0" spc="0" baseline="0" dirty="0">
                <a:solidFill>
                  <a:srgbClr val="000000"/>
                </a:solidFill>
                <a:latin typeface="Segoe Sans Display"/>
              </a:rPr>
              <a:t>for granular security across data platform</a:t>
            </a:r>
          </a:p>
        </p:txBody>
      </p:sp>
      <p:sp>
        <p:nvSpPr>
          <p:cNvPr id="2996" name="Rectangle 2996"/>
          <p:cNvSpPr/>
          <p:nvPr/>
        </p:nvSpPr>
        <p:spPr>
          <a:xfrm>
            <a:off x="8773032" y="4927067"/>
            <a:ext cx="2790749" cy="361339"/>
          </a:xfrm>
          <a:prstGeom prst="rect">
            <a:avLst/>
          </a:prstGeom>
        </p:spPr>
        <p:txBody>
          <a:bodyPr wrap="none" lIns="0" tIns="0" rIns="0" bIns="0">
            <a:spAutoFit/>
          </a:bodyPr>
          <a:lstStyle/>
          <a:p>
            <a:pPr marL="0"/>
            <a:r>
              <a:rPr lang="en-GB" sz="1200" b="0" i="0" spc="0" baseline="0" dirty="0">
                <a:solidFill>
                  <a:srgbClr val="000000"/>
                </a:solidFill>
                <a:latin typeface="Segoe Sans Display"/>
              </a:rPr>
              <a:t>Cross-database querying for fast insights </a:t>
            </a:r>
          </a:p>
          <a:p>
            <a:pPr marL="0">
              <a:lnSpc>
                <a:spcPts val="1439"/>
              </a:lnSpc>
            </a:pPr>
            <a:r>
              <a:rPr lang="en-GB" sz="1200" b="0" i="0" spc="0" baseline="0" dirty="0">
                <a:solidFill>
                  <a:srgbClr val="000000"/>
                </a:solidFill>
                <a:latin typeface="Segoe Sans Display"/>
              </a:rPr>
              <a:t>and zero data duplication</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8" name="Freeform 2998"/>
          <p:cNvSpPr/>
          <p:nvPr/>
        </p:nvSpPr>
        <p:spPr>
          <a:xfrm>
            <a:off x="0" y="0"/>
            <a:ext cx="12192000" cy="6858000"/>
          </a:xfrm>
          <a:custGeom>
            <a:avLst/>
            <a:gdLst/>
            <a:ahLst/>
            <a:cxnLst/>
            <a:rect l="0" t="0" r="0" b="0"/>
            <a:pathLst>
              <a:path w="12192000" h="6858000">
                <a:moveTo>
                  <a:pt x="0" y="6858000"/>
                </a:moveTo>
                <a:lnTo>
                  <a:pt x="12192000" y="6858000"/>
                </a:lnTo>
                <a:lnTo>
                  <a:pt x="12192000" y="0"/>
                </a:lnTo>
                <a:lnTo>
                  <a:pt x="0" y="0"/>
                </a:lnTo>
                <a:lnTo>
                  <a:pt x="0" y="6858000"/>
                </a:lnTo>
                <a:close/>
              </a:path>
            </a:pathLst>
          </a:custGeom>
          <a:solidFill>
            <a:srgbClr val="FFFDF9">
              <a:alpha val="100000"/>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3000" name="Freeform 3000"/>
          <p:cNvSpPr/>
          <p:nvPr/>
        </p:nvSpPr>
        <p:spPr>
          <a:xfrm>
            <a:off x="656678" y="2526792"/>
            <a:ext cx="997623" cy="927100"/>
          </a:xfrm>
          <a:custGeom>
            <a:avLst/>
            <a:gdLst/>
            <a:ahLst/>
            <a:cxnLst/>
            <a:rect l="0" t="0" r="0" b="0"/>
            <a:pathLst>
              <a:path w="997623" h="927100">
                <a:moveTo>
                  <a:pt x="0" y="50038"/>
                </a:moveTo>
                <a:cubicBezTo>
                  <a:pt x="0" y="22353"/>
                  <a:pt x="22403" y="0"/>
                  <a:pt x="50051" y="0"/>
                </a:cubicBezTo>
                <a:lnTo>
                  <a:pt x="947585" y="0"/>
                </a:lnTo>
                <a:cubicBezTo>
                  <a:pt x="975272" y="0"/>
                  <a:pt x="997623" y="22353"/>
                  <a:pt x="997623" y="50038"/>
                </a:cubicBezTo>
                <a:lnTo>
                  <a:pt x="997623" y="877062"/>
                </a:lnTo>
                <a:cubicBezTo>
                  <a:pt x="997623" y="904749"/>
                  <a:pt x="975272" y="927100"/>
                  <a:pt x="947585" y="927100"/>
                </a:cubicBezTo>
                <a:lnTo>
                  <a:pt x="50051" y="927100"/>
                </a:lnTo>
                <a:cubicBezTo>
                  <a:pt x="22403" y="927100"/>
                  <a:pt x="0" y="904749"/>
                  <a:pt x="0" y="877062"/>
                </a:cubicBezTo>
                <a:close/>
                <a:moveTo>
                  <a:pt x="3624492" y="4331208"/>
                </a:moveTo>
              </a:path>
            </a:pathLst>
          </a:custGeom>
          <a:solidFill>
            <a:srgbClr val="F2F2F2">
              <a:alpha val="93725"/>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pic>
        <p:nvPicPr>
          <p:cNvPr id="3001" name="Picture 436"/>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a:xfrm>
            <a:off x="1017790" y="2641804"/>
            <a:ext cx="275424" cy="262940"/>
          </a:xfrm>
          <a:prstGeom prst="rect">
            <a:avLst/>
          </a:prstGeom>
          <a:noFill/>
        </p:spPr>
      </p:pic>
      <p:sp>
        <p:nvSpPr>
          <p:cNvPr id="3002" name="Freeform 3002"/>
          <p:cNvSpPr/>
          <p:nvPr/>
        </p:nvSpPr>
        <p:spPr>
          <a:xfrm>
            <a:off x="1734057" y="2526792"/>
            <a:ext cx="997713" cy="927100"/>
          </a:xfrm>
          <a:custGeom>
            <a:avLst/>
            <a:gdLst/>
            <a:ahLst/>
            <a:cxnLst/>
            <a:rect l="0" t="0" r="0" b="0"/>
            <a:pathLst>
              <a:path w="997713" h="927100">
                <a:moveTo>
                  <a:pt x="0" y="50038"/>
                </a:moveTo>
                <a:cubicBezTo>
                  <a:pt x="0" y="22353"/>
                  <a:pt x="22479" y="0"/>
                  <a:pt x="50166" y="0"/>
                </a:cubicBezTo>
                <a:lnTo>
                  <a:pt x="947675" y="0"/>
                </a:lnTo>
                <a:cubicBezTo>
                  <a:pt x="975234" y="0"/>
                  <a:pt x="997713" y="22353"/>
                  <a:pt x="997713" y="50038"/>
                </a:cubicBezTo>
                <a:lnTo>
                  <a:pt x="997713" y="877062"/>
                </a:lnTo>
                <a:cubicBezTo>
                  <a:pt x="997713" y="904749"/>
                  <a:pt x="975234" y="927100"/>
                  <a:pt x="947675" y="927100"/>
                </a:cubicBezTo>
                <a:lnTo>
                  <a:pt x="50166" y="927100"/>
                </a:lnTo>
                <a:cubicBezTo>
                  <a:pt x="22479" y="927100"/>
                  <a:pt x="0" y="904749"/>
                  <a:pt x="0" y="877062"/>
                </a:cubicBezTo>
                <a:close/>
                <a:moveTo>
                  <a:pt x="2547113" y="4331208"/>
                </a:moveTo>
              </a:path>
            </a:pathLst>
          </a:custGeom>
          <a:solidFill>
            <a:srgbClr val="F2F2F2">
              <a:alpha val="93725"/>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pic>
        <p:nvPicPr>
          <p:cNvPr id="3003" name="Picture 437"/>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a:xfrm>
            <a:off x="2089023" y="2635822"/>
            <a:ext cx="287934" cy="274891"/>
          </a:xfrm>
          <a:prstGeom prst="rect">
            <a:avLst/>
          </a:prstGeom>
          <a:noFill/>
        </p:spPr>
      </p:pic>
      <p:sp>
        <p:nvSpPr>
          <p:cNvPr id="3004" name="Freeform 3004"/>
          <p:cNvSpPr/>
          <p:nvPr/>
        </p:nvSpPr>
        <p:spPr>
          <a:xfrm>
            <a:off x="2811526" y="2526792"/>
            <a:ext cx="997712" cy="927100"/>
          </a:xfrm>
          <a:custGeom>
            <a:avLst/>
            <a:gdLst/>
            <a:ahLst/>
            <a:cxnLst/>
            <a:rect l="0" t="0" r="0" b="0"/>
            <a:pathLst>
              <a:path w="997712" h="927100">
                <a:moveTo>
                  <a:pt x="0" y="50038"/>
                </a:moveTo>
                <a:cubicBezTo>
                  <a:pt x="0" y="22353"/>
                  <a:pt x="22478" y="0"/>
                  <a:pt x="50038" y="0"/>
                </a:cubicBezTo>
                <a:lnTo>
                  <a:pt x="947674" y="0"/>
                </a:lnTo>
                <a:cubicBezTo>
                  <a:pt x="975233" y="0"/>
                  <a:pt x="997712" y="22353"/>
                  <a:pt x="997712" y="50038"/>
                </a:cubicBezTo>
                <a:lnTo>
                  <a:pt x="997712" y="877062"/>
                </a:lnTo>
                <a:cubicBezTo>
                  <a:pt x="997712" y="904749"/>
                  <a:pt x="975233" y="927100"/>
                  <a:pt x="947674" y="927100"/>
                </a:cubicBezTo>
                <a:lnTo>
                  <a:pt x="50038" y="927100"/>
                </a:lnTo>
                <a:cubicBezTo>
                  <a:pt x="22478" y="927100"/>
                  <a:pt x="0" y="904749"/>
                  <a:pt x="0" y="877062"/>
                </a:cubicBezTo>
                <a:close/>
                <a:moveTo>
                  <a:pt x="1469644" y="4331208"/>
                </a:moveTo>
              </a:path>
            </a:pathLst>
          </a:custGeom>
          <a:solidFill>
            <a:srgbClr val="F2F2F2">
              <a:alpha val="93725"/>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pic>
        <p:nvPicPr>
          <p:cNvPr id="3005" name="Picture 438"/>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a:xfrm>
            <a:off x="3177413" y="2646299"/>
            <a:ext cx="265925" cy="253872"/>
          </a:xfrm>
          <a:prstGeom prst="rect">
            <a:avLst/>
          </a:prstGeom>
          <a:noFill/>
        </p:spPr>
      </p:pic>
      <p:sp>
        <p:nvSpPr>
          <p:cNvPr id="3006" name="Freeform 3006"/>
          <p:cNvSpPr/>
          <p:nvPr/>
        </p:nvSpPr>
        <p:spPr>
          <a:xfrm>
            <a:off x="3888994" y="2526792"/>
            <a:ext cx="997584" cy="927100"/>
          </a:xfrm>
          <a:custGeom>
            <a:avLst/>
            <a:gdLst/>
            <a:ahLst/>
            <a:cxnLst/>
            <a:rect l="0" t="0" r="0" b="0"/>
            <a:pathLst>
              <a:path w="997584" h="927100">
                <a:moveTo>
                  <a:pt x="0" y="50038"/>
                </a:moveTo>
                <a:cubicBezTo>
                  <a:pt x="0" y="22353"/>
                  <a:pt x="22352" y="0"/>
                  <a:pt x="50038" y="0"/>
                </a:cubicBezTo>
                <a:lnTo>
                  <a:pt x="947546" y="0"/>
                </a:lnTo>
                <a:cubicBezTo>
                  <a:pt x="975233" y="0"/>
                  <a:pt x="997584" y="22353"/>
                  <a:pt x="997584" y="50038"/>
                </a:cubicBezTo>
                <a:lnTo>
                  <a:pt x="997584" y="877062"/>
                </a:lnTo>
                <a:cubicBezTo>
                  <a:pt x="997584" y="904749"/>
                  <a:pt x="975233" y="927100"/>
                  <a:pt x="947546" y="927100"/>
                </a:cubicBezTo>
                <a:lnTo>
                  <a:pt x="50038" y="927100"/>
                </a:lnTo>
                <a:cubicBezTo>
                  <a:pt x="22352" y="927100"/>
                  <a:pt x="0" y="904749"/>
                  <a:pt x="0" y="877062"/>
                </a:cubicBezTo>
                <a:close/>
                <a:moveTo>
                  <a:pt x="392176" y="4331208"/>
                </a:moveTo>
              </a:path>
            </a:pathLst>
          </a:custGeom>
          <a:solidFill>
            <a:srgbClr val="FFFFFF">
              <a:alpha val="94117"/>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pic>
        <p:nvPicPr>
          <p:cNvPr id="3007" name="Picture 3007"/>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a:xfrm>
            <a:off x="3866769" y="2504567"/>
            <a:ext cx="1042034" cy="971550"/>
          </a:xfrm>
          <a:prstGeom prst="rect">
            <a:avLst/>
          </a:prstGeom>
          <a:noFill/>
        </p:spPr>
      </p:pic>
      <p:pic>
        <p:nvPicPr>
          <p:cNvPr id="3008" name="Picture 439"/>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a:xfrm>
            <a:off x="4247260" y="2639162"/>
            <a:ext cx="280974" cy="268249"/>
          </a:xfrm>
          <a:prstGeom prst="rect">
            <a:avLst/>
          </a:prstGeom>
          <a:noFill/>
        </p:spPr>
      </p:pic>
      <p:sp>
        <p:nvSpPr>
          <p:cNvPr id="3009" name="Freeform 3009"/>
          <p:cNvSpPr/>
          <p:nvPr/>
        </p:nvSpPr>
        <p:spPr>
          <a:xfrm>
            <a:off x="4966461" y="2526792"/>
            <a:ext cx="997585" cy="927100"/>
          </a:xfrm>
          <a:custGeom>
            <a:avLst/>
            <a:gdLst/>
            <a:ahLst/>
            <a:cxnLst/>
            <a:rect l="0" t="0" r="0" b="0"/>
            <a:pathLst>
              <a:path w="997585" h="927100">
                <a:moveTo>
                  <a:pt x="0" y="50038"/>
                </a:moveTo>
                <a:cubicBezTo>
                  <a:pt x="0" y="22353"/>
                  <a:pt x="22353" y="0"/>
                  <a:pt x="50039" y="0"/>
                </a:cubicBezTo>
                <a:lnTo>
                  <a:pt x="947548" y="0"/>
                </a:lnTo>
                <a:cubicBezTo>
                  <a:pt x="975234" y="0"/>
                  <a:pt x="997585" y="22353"/>
                  <a:pt x="997585" y="50038"/>
                </a:cubicBezTo>
                <a:lnTo>
                  <a:pt x="997585" y="877062"/>
                </a:lnTo>
                <a:cubicBezTo>
                  <a:pt x="997585" y="904749"/>
                  <a:pt x="975234" y="927100"/>
                  <a:pt x="947548" y="927100"/>
                </a:cubicBezTo>
                <a:lnTo>
                  <a:pt x="50039" y="927100"/>
                </a:lnTo>
                <a:cubicBezTo>
                  <a:pt x="22353" y="927100"/>
                  <a:pt x="0" y="904749"/>
                  <a:pt x="0" y="877062"/>
                </a:cubicBezTo>
                <a:close/>
                <a:moveTo>
                  <a:pt x="-685291" y="4331208"/>
                </a:moveTo>
              </a:path>
            </a:pathLst>
          </a:custGeom>
          <a:solidFill>
            <a:srgbClr val="F2F2F2">
              <a:alpha val="93725"/>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pic>
        <p:nvPicPr>
          <p:cNvPr id="3010" name="Picture 440"/>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a:xfrm>
            <a:off x="5326253" y="2640546"/>
            <a:ext cx="277926" cy="265341"/>
          </a:xfrm>
          <a:prstGeom prst="rect">
            <a:avLst/>
          </a:prstGeom>
          <a:noFill/>
        </p:spPr>
      </p:pic>
      <p:sp>
        <p:nvSpPr>
          <p:cNvPr id="3011" name="Freeform 3011"/>
          <p:cNvSpPr/>
          <p:nvPr/>
        </p:nvSpPr>
        <p:spPr>
          <a:xfrm>
            <a:off x="6043803" y="2526792"/>
            <a:ext cx="997712" cy="927100"/>
          </a:xfrm>
          <a:custGeom>
            <a:avLst/>
            <a:gdLst/>
            <a:ahLst/>
            <a:cxnLst/>
            <a:rect l="0" t="0" r="0" b="0"/>
            <a:pathLst>
              <a:path w="997712" h="927100">
                <a:moveTo>
                  <a:pt x="0" y="50038"/>
                </a:moveTo>
                <a:cubicBezTo>
                  <a:pt x="0" y="22353"/>
                  <a:pt x="22479" y="0"/>
                  <a:pt x="50037" y="0"/>
                </a:cubicBezTo>
                <a:lnTo>
                  <a:pt x="947674" y="0"/>
                </a:lnTo>
                <a:cubicBezTo>
                  <a:pt x="975232" y="0"/>
                  <a:pt x="997712" y="22353"/>
                  <a:pt x="997712" y="50038"/>
                </a:cubicBezTo>
                <a:lnTo>
                  <a:pt x="997712" y="877062"/>
                </a:lnTo>
                <a:cubicBezTo>
                  <a:pt x="997712" y="904749"/>
                  <a:pt x="975232" y="927100"/>
                  <a:pt x="947674" y="927100"/>
                </a:cubicBezTo>
                <a:lnTo>
                  <a:pt x="50037" y="927100"/>
                </a:lnTo>
                <a:cubicBezTo>
                  <a:pt x="22479" y="927100"/>
                  <a:pt x="0" y="904749"/>
                  <a:pt x="0" y="877062"/>
                </a:cubicBezTo>
                <a:close/>
                <a:moveTo>
                  <a:pt x="-1762633" y="4331208"/>
                </a:moveTo>
              </a:path>
            </a:pathLst>
          </a:custGeom>
          <a:solidFill>
            <a:srgbClr val="F2F2F2">
              <a:alpha val="93725"/>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pic>
        <p:nvPicPr>
          <p:cNvPr id="3012" name="Picture 2883"/>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a:xfrm>
            <a:off x="6366383" y="2605279"/>
            <a:ext cx="352043" cy="335279"/>
          </a:xfrm>
          <a:prstGeom prst="rect">
            <a:avLst/>
          </a:prstGeom>
          <a:noFill/>
        </p:spPr>
      </p:pic>
      <p:sp>
        <p:nvSpPr>
          <p:cNvPr id="3013" name="Freeform 3013"/>
          <p:cNvSpPr/>
          <p:nvPr/>
        </p:nvSpPr>
        <p:spPr>
          <a:xfrm>
            <a:off x="7121270" y="2526792"/>
            <a:ext cx="997712" cy="927100"/>
          </a:xfrm>
          <a:custGeom>
            <a:avLst/>
            <a:gdLst/>
            <a:ahLst/>
            <a:cxnLst/>
            <a:rect l="0" t="0" r="0" b="0"/>
            <a:pathLst>
              <a:path w="997712" h="927100">
                <a:moveTo>
                  <a:pt x="0" y="50038"/>
                </a:moveTo>
                <a:cubicBezTo>
                  <a:pt x="0" y="22353"/>
                  <a:pt x="22480" y="0"/>
                  <a:pt x="50038" y="0"/>
                </a:cubicBezTo>
                <a:lnTo>
                  <a:pt x="947548" y="0"/>
                </a:lnTo>
                <a:cubicBezTo>
                  <a:pt x="975234" y="0"/>
                  <a:pt x="997712" y="22353"/>
                  <a:pt x="997712" y="50038"/>
                </a:cubicBezTo>
                <a:lnTo>
                  <a:pt x="997712" y="877062"/>
                </a:lnTo>
                <a:cubicBezTo>
                  <a:pt x="997712" y="904749"/>
                  <a:pt x="975234" y="927100"/>
                  <a:pt x="947548" y="927100"/>
                </a:cubicBezTo>
                <a:lnTo>
                  <a:pt x="50038" y="927100"/>
                </a:lnTo>
                <a:cubicBezTo>
                  <a:pt x="22480" y="927100"/>
                  <a:pt x="0" y="904749"/>
                  <a:pt x="0" y="877062"/>
                </a:cubicBezTo>
                <a:close/>
                <a:moveTo>
                  <a:pt x="-2840100" y="4331208"/>
                </a:moveTo>
              </a:path>
            </a:pathLst>
          </a:custGeom>
          <a:solidFill>
            <a:srgbClr val="F2F2F2">
              <a:alpha val="93725"/>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3014" name="Freeform 3014"/>
          <p:cNvSpPr/>
          <p:nvPr/>
        </p:nvSpPr>
        <p:spPr>
          <a:xfrm>
            <a:off x="7620127" y="2636140"/>
            <a:ext cx="0" cy="274320"/>
          </a:xfrm>
          <a:custGeom>
            <a:avLst/>
            <a:gdLst/>
            <a:ahLst/>
            <a:cxnLst/>
            <a:rect l="0" t="0" r="0" b="0"/>
            <a:pathLst>
              <a:path h="274320">
                <a:moveTo>
                  <a:pt x="0" y="0"/>
                </a:moveTo>
                <a:lnTo>
                  <a:pt x="0" y="274320"/>
                </a:lnTo>
              </a:path>
            </a:pathLst>
          </a:custGeom>
          <a:noFill/>
          <a:ln w="19050" cap="flat" cmpd="sng">
            <a:solidFill>
              <a:srgbClr val="000000">
                <a:alpha val="100000"/>
              </a:srgbClr>
            </a:solidFill>
            <a:miter lim="127000"/>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3015" name="Freeform 3015"/>
          <p:cNvSpPr/>
          <p:nvPr/>
        </p:nvSpPr>
        <p:spPr>
          <a:xfrm>
            <a:off x="7482967" y="2773299"/>
            <a:ext cx="274319" cy="0"/>
          </a:xfrm>
          <a:custGeom>
            <a:avLst/>
            <a:gdLst/>
            <a:ahLst/>
            <a:cxnLst/>
            <a:rect l="0" t="0" r="0" b="0"/>
            <a:pathLst>
              <a:path w="274319">
                <a:moveTo>
                  <a:pt x="0" y="0"/>
                </a:moveTo>
                <a:lnTo>
                  <a:pt x="274319" y="0"/>
                </a:lnTo>
              </a:path>
            </a:pathLst>
          </a:custGeom>
          <a:noFill/>
          <a:ln w="19050" cap="flat" cmpd="sng">
            <a:solidFill>
              <a:srgbClr val="000000">
                <a:alpha val="100000"/>
              </a:srgbClr>
            </a:solidFill>
            <a:miter lim="127000"/>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3016" name="Freeform 3016"/>
          <p:cNvSpPr/>
          <p:nvPr/>
        </p:nvSpPr>
        <p:spPr>
          <a:xfrm>
            <a:off x="656678" y="3534156"/>
            <a:ext cx="7462304" cy="548514"/>
          </a:xfrm>
          <a:custGeom>
            <a:avLst/>
            <a:gdLst/>
            <a:ahLst/>
            <a:cxnLst/>
            <a:rect l="0" t="0" r="0" b="0"/>
            <a:pathLst>
              <a:path w="7462304" h="548514">
                <a:moveTo>
                  <a:pt x="0" y="61341"/>
                </a:moveTo>
                <a:cubicBezTo>
                  <a:pt x="0" y="27433"/>
                  <a:pt x="27470" y="0"/>
                  <a:pt x="61367" y="0"/>
                </a:cubicBezTo>
                <a:lnTo>
                  <a:pt x="7400837" y="0"/>
                </a:lnTo>
                <a:cubicBezTo>
                  <a:pt x="7434745" y="0"/>
                  <a:pt x="7462304" y="27433"/>
                  <a:pt x="7462304" y="61341"/>
                </a:cubicBezTo>
                <a:lnTo>
                  <a:pt x="7462304" y="487172"/>
                </a:lnTo>
                <a:cubicBezTo>
                  <a:pt x="7462304" y="521081"/>
                  <a:pt x="7434745" y="548514"/>
                  <a:pt x="7400837" y="548514"/>
                </a:cubicBezTo>
                <a:lnTo>
                  <a:pt x="61367" y="548514"/>
                </a:lnTo>
                <a:cubicBezTo>
                  <a:pt x="27470" y="548514"/>
                  <a:pt x="0" y="521081"/>
                  <a:pt x="0" y="487172"/>
                </a:cubicBezTo>
                <a:close/>
                <a:moveTo>
                  <a:pt x="2605825" y="3323844"/>
                </a:moveTo>
              </a:path>
            </a:pathLst>
          </a:custGeom>
          <a:solidFill>
            <a:srgbClr val="F2F2F2">
              <a:alpha val="93725"/>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pic>
        <p:nvPicPr>
          <p:cNvPr id="3017" name="Picture 2887"/>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a:xfrm>
            <a:off x="810894" y="3666110"/>
            <a:ext cx="281940" cy="284988"/>
          </a:xfrm>
          <a:prstGeom prst="rect">
            <a:avLst/>
          </a:prstGeom>
          <a:noFill/>
        </p:spPr>
      </p:pic>
      <p:sp>
        <p:nvSpPr>
          <p:cNvPr id="3018" name="Freeform 3018"/>
          <p:cNvSpPr/>
          <p:nvPr/>
        </p:nvSpPr>
        <p:spPr>
          <a:xfrm>
            <a:off x="656678" y="4162806"/>
            <a:ext cx="7462304" cy="548640"/>
          </a:xfrm>
          <a:custGeom>
            <a:avLst/>
            <a:gdLst/>
            <a:ahLst/>
            <a:cxnLst/>
            <a:rect l="0" t="0" r="0" b="0"/>
            <a:pathLst>
              <a:path w="7462304" h="548640">
                <a:moveTo>
                  <a:pt x="0" y="61468"/>
                </a:moveTo>
                <a:cubicBezTo>
                  <a:pt x="0" y="27559"/>
                  <a:pt x="27470" y="0"/>
                  <a:pt x="61367" y="0"/>
                </a:cubicBezTo>
                <a:lnTo>
                  <a:pt x="7400837" y="0"/>
                </a:lnTo>
                <a:cubicBezTo>
                  <a:pt x="7434745" y="0"/>
                  <a:pt x="7462304" y="27559"/>
                  <a:pt x="7462304" y="61468"/>
                </a:cubicBezTo>
                <a:lnTo>
                  <a:pt x="7462304" y="487172"/>
                </a:lnTo>
                <a:cubicBezTo>
                  <a:pt x="7462304" y="521081"/>
                  <a:pt x="7434745" y="548640"/>
                  <a:pt x="7400837" y="548640"/>
                </a:cubicBezTo>
                <a:lnTo>
                  <a:pt x="61367" y="548640"/>
                </a:lnTo>
                <a:cubicBezTo>
                  <a:pt x="27470" y="548640"/>
                  <a:pt x="0" y="521081"/>
                  <a:pt x="0" y="487172"/>
                </a:cubicBezTo>
                <a:close/>
                <a:moveTo>
                  <a:pt x="1977048" y="2695194"/>
                </a:moveTo>
              </a:path>
            </a:pathLst>
          </a:custGeom>
          <a:solidFill>
            <a:srgbClr val="F2F2F2">
              <a:alpha val="93725"/>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pic>
        <p:nvPicPr>
          <p:cNvPr id="3019" name="Picture 447"/>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a:xfrm>
            <a:off x="810894" y="4294836"/>
            <a:ext cx="281736" cy="284657"/>
          </a:xfrm>
          <a:prstGeom prst="rect">
            <a:avLst/>
          </a:prstGeom>
          <a:noFill/>
        </p:spPr>
      </p:pic>
      <p:sp>
        <p:nvSpPr>
          <p:cNvPr id="3020" name="Freeform 3020"/>
          <p:cNvSpPr/>
          <p:nvPr/>
        </p:nvSpPr>
        <p:spPr>
          <a:xfrm>
            <a:off x="656678" y="4791583"/>
            <a:ext cx="7462304" cy="548514"/>
          </a:xfrm>
          <a:custGeom>
            <a:avLst/>
            <a:gdLst/>
            <a:ahLst/>
            <a:cxnLst/>
            <a:rect l="0" t="0" r="0" b="0"/>
            <a:pathLst>
              <a:path w="7462304" h="548514">
                <a:moveTo>
                  <a:pt x="0" y="61341"/>
                </a:moveTo>
                <a:cubicBezTo>
                  <a:pt x="0" y="27432"/>
                  <a:pt x="27470" y="0"/>
                  <a:pt x="61367" y="0"/>
                </a:cubicBezTo>
                <a:lnTo>
                  <a:pt x="7400837" y="0"/>
                </a:lnTo>
                <a:cubicBezTo>
                  <a:pt x="7434745" y="0"/>
                  <a:pt x="7462304" y="27432"/>
                  <a:pt x="7462304" y="61341"/>
                </a:cubicBezTo>
                <a:lnTo>
                  <a:pt x="7462304" y="487173"/>
                </a:lnTo>
                <a:cubicBezTo>
                  <a:pt x="7462304" y="521081"/>
                  <a:pt x="7434745" y="548514"/>
                  <a:pt x="7400837" y="548514"/>
                </a:cubicBezTo>
                <a:lnTo>
                  <a:pt x="61367" y="548514"/>
                </a:lnTo>
                <a:cubicBezTo>
                  <a:pt x="27470" y="548514"/>
                  <a:pt x="0" y="521081"/>
                  <a:pt x="0" y="487173"/>
                </a:cubicBezTo>
                <a:close/>
                <a:moveTo>
                  <a:pt x="1348398" y="2066417"/>
                </a:moveTo>
              </a:path>
            </a:pathLst>
          </a:custGeom>
          <a:solidFill>
            <a:srgbClr val="F2F2F2">
              <a:alpha val="93725"/>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pic>
        <p:nvPicPr>
          <p:cNvPr id="3021" name="Picture 448"/>
          <p:cNvPicPr>
            <a:picLocks noChangeArrowheads="1"/>
          </p:cNvPicPr>
          <p:nvPr/>
        </p:nvPicPr>
        <p:blipFill>
          <a:blip r:embed="rId11">
            <a:extLst>
              <a:ext uri="{28A0092B-C50C-407E-A947-70E740481C1C}">
                <a14:useLocalDpi xmlns:a14="http://schemas.microsoft.com/office/drawing/2010/main" val="0"/>
              </a:ext>
            </a:extLst>
          </a:blip>
          <a:srcRect/>
          <a:stretch>
            <a:fillRect/>
          </a:stretch>
        </p:blipFill>
        <p:spPr>
          <a:xfrm>
            <a:off x="810894" y="4923486"/>
            <a:ext cx="281736" cy="284657"/>
          </a:xfrm>
          <a:prstGeom prst="rect">
            <a:avLst/>
          </a:prstGeom>
          <a:noFill/>
        </p:spPr>
      </p:pic>
      <p:sp>
        <p:nvSpPr>
          <p:cNvPr id="3022" name="Freeform 3022"/>
          <p:cNvSpPr/>
          <p:nvPr/>
        </p:nvSpPr>
        <p:spPr>
          <a:xfrm>
            <a:off x="8366252" y="2536064"/>
            <a:ext cx="251841" cy="252095"/>
          </a:xfrm>
          <a:custGeom>
            <a:avLst/>
            <a:gdLst/>
            <a:ahLst/>
            <a:cxnLst/>
            <a:rect l="0" t="0" r="0" b="0"/>
            <a:pathLst>
              <a:path w="251841" h="252095">
                <a:moveTo>
                  <a:pt x="125983" y="0"/>
                </a:moveTo>
                <a:cubicBezTo>
                  <a:pt x="195453" y="0"/>
                  <a:pt x="251841" y="56388"/>
                  <a:pt x="251841" y="125983"/>
                </a:cubicBezTo>
                <a:cubicBezTo>
                  <a:pt x="251841" y="195579"/>
                  <a:pt x="195453" y="252095"/>
                  <a:pt x="125983" y="252095"/>
                </a:cubicBezTo>
                <a:cubicBezTo>
                  <a:pt x="56388" y="252095"/>
                  <a:pt x="0" y="195579"/>
                  <a:pt x="0" y="125983"/>
                </a:cubicBezTo>
                <a:cubicBezTo>
                  <a:pt x="0" y="56388"/>
                  <a:pt x="56388" y="0"/>
                  <a:pt x="125983" y="0"/>
                </a:cubicBezTo>
                <a:close/>
                <a:moveTo>
                  <a:pt x="-4044316" y="4321936"/>
                </a:moveTo>
                <a:moveTo>
                  <a:pt x="105664" y="190119"/>
                </a:moveTo>
                <a:cubicBezTo>
                  <a:pt x="168909" y="126746"/>
                  <a:pt x="168909" y="126746"/>
                  <a:pt x="168909" y="126746"/>
                </a:cubicBezTo>
                <a:cubicBezTo>
                  <a:pt x="105664" y="63372"/>
                  <a:pt x="105664" y="63372"/>
                  <a:pt x="105664" y="63372"/>
                </a:cubicBezTo>
              </a:path>
            </a:pathLst>
          </a:custGeom>
          <a:noFill/>
          <a:ln w="15875" cap="sq" cmpd="sng">
            <a:solidFill>
              <a:srgbClr val="1B7864">
                <a:alpha val="100000"/>
              </a:srgbClr>
            </a:solidFill>
            <a:miter lim="127000"/>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3023" name="Freeform 3023"/>
          <p:cNvSpPr/>
          <p:nvPr/>
        </p:nvSpPr>
        <p:spPr>
          <a:xfrm>
            <a:off x="8366252" y="3050033"/>
            <a:ext cx="251841" cy="251967"/>
          </a:xfrm>
          <a:custGeom>
            <a:avLst/>
            <a:gdLst/>
            <a:ahLst/>
            <a:cxnLst/>
            <a:rect l="0" t="0" r="0" b="0"/>
            <a:pathLst>
              <a:path w="251841" h="251967">
                <a:moveTo>
                  <a:pt x="125983" y="0"/>
                </a:moveTo>
                <a:cubicBezTo>
                  <a:pt x="195453" y="0"/>
                  <a:pt x="251841" y="56388"/>
                  <a:pt x="251841" y="125983"/>
                </a:cubicBezTo>
                <a:cubicBezTo>
                  <a:pt x="251841" y="195579"/>
                  <a:pt x="195453" y="251967"/>
                  <a:pt x="125983" y="251967"/>
                </a:cubicBezTo>
                <a:cubicBezTo>
                  <a:pt x="56388" y="251967"/>
                  <a:pt x="0" y="195579"/>
                  <a:pt x="0" y="125983"/>
                </a:cubicBezTo>
                <a:cubicBezTo>
                  <a:pt x="0" y="56388"/>
                  <a:pt x="56388" y="0"/>
                  <a:pt x="125983" y="0"/>
                </a:cubicBezTo>
                <a:close/>
                <a:moveTo>
                  <a:pt x="-4558285" y="3807967"/>
                </a:moveTo>
                <a:moveTo>
                  <a:pt x="105664" y="190119"/>
                </a:moveTo>
                <a:cubicBezTo>
                  <a:pt x="168909" y="126746"/>
                  <a:pt x="168909" y="126746"/>
                  <a:pt x="168909" y="126746"/>
                </a:cubicBezTo>
                <a:cubicBezTo>
                  <a:pt x="105664" y="63372"/>
                  <a:pt x="105664" y="63372"/>
                  <a:pt x="105664" y="63372"/>
                </a:cubicBezTo>
              </a:path>
            </a:pathLst>
          </a:custGeom>
          <a:noFill/>
          <a:ln w="15875" cap="sq" cmpd="sng">
            <a:solidFill>
              <a:srgbClr val="1B7864">
                <a:alpha val="100000"/>
              </a:srgbClr>
            </a:solidFill>
            <a:miter lim="127000"/>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3024" name="Freeform 3024"/>
          <p:cNvSpPr/>
          <p:nvPr/>
        </p:nvSpPr>
        <p:spPr>
          <a:xfrm>
            <a:off x="8366252" y="4018280"/>
            <a:ext cx="251841" cy="251969"/>
          </a:xfrm>
          <a:custGeom>
            <a:avLst/>
            <a:gdLst/>
            <a:ahLst/>
            <a:cxnLst/>
            <a:rect l="0" t="0" r="0" b="0"/>
            <a:pathLst>
              <a:path w="251841" h="251969">
                <a:moveTo>
                  <a:pt x="125983" y="0"/>
                </a:moveTo>
                <a:cubicBezTo>
                  <a:pt x="195453" y="0"/>
                  <a:pt x="251841" y="56388"/>
                  <a:pt x="251841" y="125985"/>
                </a:cubicBezTo>
                <a:cubicBezTo>
                  <a:pt x="251841" y="195581"/>
                  <a:pt x="195453" y="251969"/>
                  <a:pt x="125983" y="251969"/>
                </a:cubicBezTo>
                <a:cubicBezTo>
                  <a:pt x="56388" y="251969"/>
                  <a:pt x="0" y="195581"/>
                  <a:pt x="0" y="125985"/>
                </a:cubicBezTo>
                <a:cubicBezTo>
                  <a:pt x="0" y="56388"/>
                  <a:pt x="56388" y="0"/>
                  <a:pt x="125983" y="0"/>
                </a:cubicBezTo>
                <a:close/>
                <a:moveTo>
                  <a:pt x="-5526532" y="2839720"/>
                </a:moveTo>
                <a:moveTo>
                  <a:pt x="105664" y="190119"/>
                </a:moveTo>
                <a:cubicBezTo>
                  <a:pt x="168909" y="126747"/>
                  <a:pt x="168909" y="126747"/>
                  <a:pt x="168909" y="126747"/>
                </a:cubicBezTo>
                <a:cubicBezTo>
                  <a:pt x="105664" y="63373"/>
                  <a:pt x="105664" y="63373"/>
                  <a:pt x="105664" y="63373"/>
                </a:cubicBezTo>
              </a:path>
            </a:pathLst>
          </a:custGeom>
          <a:noFill/>
          <a:ln w="15875" cap="sq" cmpd="sng">
            <a:solidFill>
              <a:srgbClr val="1B7864">
                <a:alpha val="100000"/>
              </a:srgbClr>
            </a:solidFill>
            <a:miter lim="127000"/>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3025" name="Freeform 3025"/>
          <p:cNvSpPr/>
          <p:nvPr/>
        </p:nvSpPr>
        <p:spPr>
          <a:xfrm>
            <a:off x="8366252" y="5045202"/>
            <a:ext cx="251841" cy="251968"/>
          </a:xfrm>
          <a:custGeom>
            <a:avLst/>
            <a:gdLst/>
            <a:ahLst/>
            <a:cxnLst/>
            <a:rect l="0" t="0" r="0" b="0"/>
            <a:pathLst>
              <a:path w="251841" h="251968">
                <a:moveTo>
                  <a:pt x="125983" y="0"/>
                </a:moveTo>
                <a:cubicBezTo>
                  <a:pt x="195453" y="0"/>
                  <a:pt x="251841" y="56388"/>
                  <a:pt x="251841" y="125984"/>
                </a:cubicBezTo>
                <a:cubicBezTo>
                  <a:pt x="251841" y="195581"/>
                  <a:pt x="195453" y="251968"/>
                  <a:pt x="125983" y="251968"/>
                </a:cubicBezTo>
                <a:cubicBezTo>
                  <a:pt x="56388" y="251968"/>
                  <a:pt x="0" y="195581"/>
                  <a:pt x="0" y="125984"/>
                </a:cubicBezTo>
                <a:cubicBezTo>
                  <a:pt x="0" y="56388"/>
                  <a:pt x="56388" y="0"/>
                  <a:pt x="125983" y="0"/>
                </a:cubicBezTo>
                <a:close/>
                <a:moveTo>
                  <a:pt x="-6553454" y="1812798"/>
                </a:moveTo>
                <a:moveTo>
                  <a:pt x="105664" y="190120"/>
                </a:moveTo>
                <a:cubicBezTo>
                  <a:pt x="168909" y="126747"/>
                  <a:pt x="168909" y="126747"/>
                  <a:pt x="168909" y="126747"/>
                </a:cubicBezTo>
                <a:cubicBezTo>
                  <a:pt x="105664" y="63373"/>
                  <a:pt x="105664" y="63373"/>
                  <a:pt x="105664" y="63373"/>
                </a:cubicBezTo>
              </a:path>
            </a:pathLst>
          </a:custGeom>
          <a:noFill/>
          <a:ln w="15875" cap="sq" cmpd="sng">
            <a:solidFill>
              <a:srgbClr val="1B7864">
                <a:alpha val="100000"/>
              </a:srgbClr>
            </a:solidFill>
            <a:miter lim="127000"/>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3026" name="Rectangle 3026"/>
          <p:cNvSpPr/>
          <p:nvPr/>
        </p:nvSpPr>
        <p:spPr>
          <a:xfrm>
            <a:off x="581253" y="446921"/>
            <a:ext cx="10871834" cy="875657"/>
          </a:xfrm>
          <a:prstGeom prst="rect">
            <a:avLst/>
          </a:prstGeom>
        </p:spPr>
        <p:txBody>
          <a:bodyPr wrap="none" lIns="0" tIns="0" rIns="0" bIns="0">
            <a:spAutoFit/>
          </a:bodyPr>
          <a:lstStyle/>
          <a:p>
            <a:pPr marL="0"/>
            <a:r>
              <a:rPr lang="en-GB" sz="3204" b="0" i="0" spc="0" baseline="0" dirty="0">
                <a:solidFill>
                  <a:srgbClr val="225B61"/>
                </a:solidFill>
                <a:latin typeface="Segoe Sans Display"/>
              </a:rPr>
              <a:t>Data Science workload</a:t>
            </a:r>
          </a:p>
          <a:p>
            <a:pPr marL="3047">
              <a:lnSpc>
                <a:spcPts val="3143"/>
              </a:lnSpc>
            </a:pPr>
            <a:r>
              <a:rPr lang="en-GB" sz="1800" b="0" i="0" spc="0" baseline="0" dirty="0">
                <a:solidFill>
                  <a:srgbClr val="000000"/>
                </a:solidFill>
                <a:latin typeface="Segoe Sans Text Semilight"/>
              </a:rPr>
              <a:t>Build, deploy, and operationalize sophisticated AI and ML models with speed and at scale from your Lakehouse</a:t>
            </a:r>
          </a:p>
        </p:txBody>
      </p:sp>
      <p:sp>
        <p:nvSpPr>
          <p:cNvPr id="3027" name="Rectangle 3027"/>
          <p:cNvSpPr/>
          <p:nvPr/>
        </p:nvSpPr>
        <p:spPr>
          <a:xfrm>
            <a:off x="958900" y="3016581"/>
            <a:ext cx="393077" cy="271004"/>
          </a:xfrm>
          <a:prstGeom prst="rect">
            <a:avLst/>
          </a:prstGeom>
        </p:spPr>
        <p:txBody>
          <a:bodyPr wrap="none" lIns="0" tIns="0" rIns="0" bIns="0">
            <a:spAutoFit/>
          </a:bodyPr>
          <a:lstStyle/>
          <a:p>
            <a:pPr marL="76200"/>
            <a:r>
              <a:rPr lang="en-GB" sz="900" b="1" i="0" spc="0" baseline="0" dirty="0">
                <a:solidFill>
                  <a:srgbClr val="000000"/>
                </a:solidFill>
                <a:latin typeface="Segoe Sans Display Semibold"/>
              </a:rPr>
              <a:t>Data </a:t>
            </a:r>
          </a:p>
          <a:p>
            <a:pPr marL="0">
              <a:lnSpc>
                <a:spcPts val="1079"/>
              </a:lnSpc>
            </a:pPr>
            <a:r>
              <a:rPr lang="en-GB" sz="900" b="1" i="0" spc="0" baseline="0" dirty="0">
                <a:solidFill>
                  <a:srgbClr val="000000"/>
                </a:solidFill>
                <a:latin typeface="Segoe Sans Display Semibold"/>
              </a:rPr>
              <a:t>Factory</a:t>
            </a:r>
          </a:p>
        </p:txBody>
      </p:sp>
      <p:sp>
        <p:nvSpPr>
          <p:cNvPr id="3028" name="Rectangle 3028"/>
          <p:cNvSpPr/>
          <p:nvPr/>
        </p:nvSpPr>
        <p:spPr>
          <a:xfrm>
            <a:off x="1925447" y="3016581"/>
            <a:ext cx="615961" cy="271004"/>
          </a:xfrm>
          <a:prstGeom prst="rect">
            <a:avLst/>
          </a:prstGeom>
        </p:spPr>
        <p:txBody>
          <a:bodyPr wrap="none" lIns="0" tIns="0" rIns="0" bIns="0">
            <a:spAutoFit/>
          </a:bodyPr>
          <a:lstStyle/>
          <a:p>
            <a:pPr marL="187451"/>
            <a:r>
              <a:rPr lang="en-GB" sz="900" b="1" i="0" spc="0" baseline="0" dirty="0">
                <a:solidFill>
                  <a:srgbClr val="000000"/>
                </a:solidFill>
                <a:latin typeface="Segoe Sans Display Semibold"/>
              </a:rPr>
              <a:t>Data </a:t>
            </a:r>
          </a:p>
          <a:p>
            <a:pPr marL="0">
              <a:lnSpc>
                <a:spcPts val="1079"/>
              </a:lnSpc>
            </a:pPr>
            <a:r>
              <a:rPr lang="en-GB" sz="900" b="1" i="0" spc="0" baseline="0" dirty="0">
                <a:solidFill>
                  <a:srgbClr val="000000"/>
                </a:solidFill>
                <a:latin typeface="Segoe Sans Display Semibold"/>
              </a:rPr>
              <a:t>Engineering</a:t>
            </a:r>
          </a:p>
        </p:txBody>
      </p:sp>
      <p:sp>
        <p:nvSpPr>
          <p:cNvPr id="3029" name="Rectangle 3029"/>
          <p:cNvSpPr/>
          <p:nvPr/>
        </p:nvSpPr>
        <p:spPr>
          <a:xfrm>
            <a:off x="3017520" y="3016581"/>
            <a:ext cx="584986" cy="271004"/>
          </a:xfrm>
          <a:prstGeom prst="rect">
            <a:avLst/>
          </a:prstGeom>
        </p:spPr>
        <p:txBody>
          <a:bodyPr wrap="none" lIns="0" tIns="0" rIns="0" bIns="0">
            <a:spAutoFit/>
          </a:bodyPr>
          <a:lstStyle/>
          <a:p>
            <a:pPr marL="172465"/>
            <a:r>
              <a:rPr lang="en-GB" sz="900" b="1" i="0" spc="0" baseline="0" dirty="0">
                <a:solidFill>
                  <a:srgbClr val="000000"/>
                </a:solidFill>
                <a:latin typeface="Segoe Sans Display Semibold"/>
              </a:rPr>
              <a:t>Data </a:t>
            </a:r>
          </a:p>
          <a:p>
            <a:pPr marL="0">
              <a:lnSpc>
                <a:spcPts val="1079"/>
              </a:lnSpc>
            </a:pPr>
            <a:r>
              <a:rPr lang="en-GB" sz="900" b="1" i="0" spc="0" baseline="0" dirty="0">
                <a:solidFill>
                  <a:srgbClr val="000000"/>
                </a:solidFill>
                <a:latin typeface="Segoe Sans Display Semibold"/>
              </a:rPr>
              <a:t>Warehouse</a:t>
            </a:r>
          </a:p>
        </p:txBody>
      </p:sp>
      <p:sp>
        <p:nvSpPr>
          <p:cNvPr id="3030" name="Rectangle 3030"/>
          <p:cNvSpPr/>
          <p:nvPr/>
        </p:nvSpPr>
        <p:spPr>
          <a:xfrm>
            <a:off x="4185792" y="3016581"/>
            <a:ext cx="403364" cy="271004"/>
          </a:xfrm>
          <a:prstGeom prst="rect">
            <a:avLst/>
          </a:prstGeom>
        </p:spPr>
        <p:txBody>
          <a:bodyPr wrap="none" lIns="0" tIns="0" rIns="0" bIns="0">
            <a:spAutoFit/>
          </a:bodyPr>
          <a:lstStyle/>
          <a:p>
            <a:pPr marL="82296"/>
            <a:r>
              <a:rPr lang="en-GB" sz="900" b="1" i="0" spc="0" baseline="0" dirty="0">
                <a:solidFill>
                  <a:srgbClr val="000000"/>
                </a:solidFill>
                <a:latin typeface="Segoe Sans Display Semibold"/>
              </a:rPr>
              <a:t>Data </a:t>
            </a:r>
          </a:p>
          <a:p>
            <a:pPr marL="0">
              <a:lnSpc>
                <a:spcPts val="1079"/>
              </a:lnSpc>
            </a:pPr>
            <a:r>
              <a:rPr lang="en-GB" sz="900" b="1" i="0" spc="0" baseline="0" dirty="0">
                <a:solidFill>
                  <a:srgbClr val="000000"/>
                </a:solidFill>
                <a:latin typeface="Segoe Sans Display Semibold"/>
              </a:rPr>
              <a:t>Science</a:t>
            </a:r>
          </a:p>
        </p:txBody>
      </p:sp>
      <p:sp>
        <p:nvSpPr>
          <p:cNvPr id="3031" name="Rectangle 3031"/>
          <p:cNvSpPr/>
          <p:nvPr/>
        </p:nvSpPr>
        <p:spPr>
          <a:xfrm>
            <a:off x="5162677" y="3016581"/>
            <a:ext cx="606017" cy="271004"/>
          </a:xfrm>
          <a:prstGeom prst="rect">
            <a:avLst/>
          </a:prstGeom>
        </p:spPr>
        <p:txBody>
          <a:bodyPr wrap="none" lIns="0" tIns="0" rIns="0" bIns="0">
            <a:spAutoFit/>
          </a:bodyPr>
          <a:lstStyle/>
          <a:p>
            <a:pPr marL="44195"/>
            <a:r>
              <a:rPr lang="en-GB" sz="900" b="1" i="0" spc="0" baseline="0" dirty="0">
                <a:solidFill>
                  <a:srgbClr val="000000"/>
                </a:solidFill>
                <a:latin typeface="Segoe Sans Display Semibold"/>
              </a:rPr>
              <a:t>Real-Time </a:t>
            </a:r>
          </a:p>
          <a:p>
            <a:pPr marL="0">
              <a:lnSpc>
                <a:spcPts val="1079"/>
              </a:lnSpc>
            </a:pPr>
            <a:r>
              <a:rPr lang="en-GB" sz="900" b="1" i="0" spc="0" baseline="0" dirty="0">
                <a:solidFill>
                  <a:srgbClr val="000000"/>
                </a:solidFill>
                <a:latin typeface="Segoe Sans Display Semibold"/>
              </a:rPr>
              <a:t>Intelligence</a:t>
            </a:r>
          </a:p>
        </p:txBody>
      </p:sp>
      <p:sp>
        <p:nvSpPr>
          <p:cNvPr id="3032" name="Rectangle 3032"/>
          <p:cNvSpPr/>
          <p:nvPr/>
        </p:nvSpPr>
        <p:spPr>
          <a:xfrm>
            <a:off x="6379464" y="3016581"/>
            <a:ext cx="326212" cy="271004"/>
          </a:xfrm>
          <a:prstGeom prst="rect">
            <a:avLst/>
          </a:prstGeom>
        </p:spPr>
        <p:txBody>
          <a:bodyPr wrap="none" lIns="0" tIns="0" rIns="0" bIns="0">
            <a:spAutoFit/>
          </a:bodyPr>
          <a:lstStyle/>
          <a:p>
            <a:pPr marL="0"/>
            <a:r>
              <a:rPr lang="en-GB" sz="900" b="1" i="0" spc="0" baseline="0" dirty="0">
                <a:solidFill>
                  <a:srgbClr val="000000"/>
                </a:solidFill>
                <a:latin typeface="Segoe Sans Display Semibold"/>
              </a:rPr>
              <a:t>Power</a:t>
            </a:r>
          </a:p>
          <a:p>
            <a:pPr marL="112776">
              <a:lnSpc>
                <a:spcPts val="1079"/>
              </a:lnSpc>
            </a:pPr>
            <a:r>
              <a:rPr lang="en-GB" sz="900" b="1" i="0" spc="0" baseline="0" dirty="0">
                <a:solidFill>
                  <a:srgbClr val="000000"/>
                </a:solidFill>
                <a:latin typeface="Segoe Sans Display Semibold"/>
              </a:rPr>
              <a:t>BI</a:t>
            </a:r>
          </a:p>
        </p:txBody>
      </p:sp>
      <p:sp>
        <p:nvSpPr>
          <p:cNvPr id="3033" name="Rectangle 3033"/>
          <p:cNvSpPr/>
          <p:nvPr/>
        </p:nvSpPr>
        <p:spPr>
          <a:xfrm>
            <a:off x="7352410" y="3016581"/>
            <a:ext cx="544753" cy="408164"/>
          </a:xfrm>
          <a:prstGeom prst="rect">
            <a:avLst/>
          </a:prstGeom>
        </p:spPr>
        <p:txBody>
          <a:bodyPr wrap="none" lIns="0" tIns="0" rIns="0" bIns="0">
            <a:spAutoFit/>
          </a:bodyPr>
          <a:lstStyle/>
          <a:p>
            <a:pPr marL="18288"/>
            <a:r>
              <a:rPr lang="en-GB" sz="900" b="1" i="0" spc="0" baseline="0" dirty="0">
                <a:solidFill>
                  <a:srgbClr val="000000"/>
                </a:solidFill>
                <a:latin typeface="Segoe Sans Display Semibold"/>
              </a:rPr>
              <a:t>Partner &amp; </a:t>
            </a:r>
          </a:p>
          <a:p>
            <a:pPr marL="51816">
              <a:lnSpc>
                <a:spcPts val="1079"/>
              </a:lnSpc>
            </a:pPr>
            <a:r>
              <a:rPr lang="en-GB" sz="900" b="1" i="0" spc="0" baseline="0" dirty="0">
                <a:solidFill>
                  <a:srgbClr val="000000"/>
                </a:solidFill>
                <a:latin typeface="Segoe Sans Display Semibold"/>
              </a:rPr>
              <a:t>Industry </a:t>
            </a:r>
          </a:p>
          <a:p>
            <a:pPr marL="0">
              <a:lnSpc>
                <a:spcPts val="1079"/>
              </a:lnSpc>
            </a:pPr>
            <a:r>
              <a:rPr lang="en-GB" sz="900" b="1" i="0" spc="0" baseline="0" dirty="0">
                <a:solidFill>
                  <a:srgbClr val="000000"/>
                </a:solidFill>
                <a:latin typeface="Segoe Sans Display Semibold"/>
              </a:rPr>
              <a:t>workloads</a:t>
            </a:r>
          </a:p>
        </p:txBody>
      </p:sp>
      <p:sp>
        <p:nvSpPr>
          <p:cNvPr id="3034" name="Rectangle 3034"/>
          <p:cNvSpPr/>
          <p:nvPr/>
        </p:nvSpPr>
        <p:spPr>
          <a:xfrm>
            <a:off x="1270127" y="3732741"/>
            <a:ext cx="1698619" cy="164182"/>
          </a:xfrm>
          <a:prstGeom prst="rect">
            <a:avLst/>
          </a:prstGeom>
        </p:spPr>
        <p:txBody>
          <a:bodyPr wrap="none" lIns="0" tIns="0" rIns="0" bIns="0">
            <a:spAutoFit/>
          </a:bodyPr>
          <a:lstStyle/>
          <a:p>
            <a:pPr marL="0"/>
            <a:r>
              <a:rPr lang="en-GB" sz="1103" b="1" i="0" spc="0" baseline="0" dirty="0">
                <a:solidFill>
                  <a:srgbClr val="000000"/>
                </a:solidFill>
                <a:latin typeface="Segoe Sans Display Semibold"/>
              </a:rPr>
              <a:t>Copilot in Microsoft Fabric</a:t>
            </a:r>
          </a:p>
        </p:txBody>
      </p:sp>
      <p:sp>
        <p:nvSpPr>
          <p:cNvPr id="3035" name="Rectangle 3035"/>
          <p:cNvSpPr/>
          <p:nvPr/>
        </p:nvSpPr>
        <p:spPr>
          <a:xfrm>
            <a:off x="1270127" y="4361518"/>
            <a:ext cx="548353" cy="164182"/>
          </a:xfrm>
          <a:prstGeom prst="rect">
            <a:avLst/>
          </a:prstGeom>
        </p:spPr>
        <p:txBody>
          <a:bodyPr wrap="none" lIns="0" tIns="0" rIns="0" bIns="0">
            <a:spAutoFit/>
          </a:bodyPr>
          <a:lstStyle/>
          <a:p>
            <a:pPr marL="0"/>
            <a:r>
              <a:rPr lang="en-GB" sz="1103" b="1" i="0" spc="0" baseline="0" dirty="0">
                <a:solidFill>
                  <a:srgbClr val="000000"/>
                </a:solidFill>
                <a:latin typeface="Segoe Sans Display Semibold"/>
              </a:rPr>
              <a:t>OneLake</a:t>
            </a:r>
          </a:p>
        </p:txBody>
      </p:sp>
      <p:sp>
        <p:nvSpPr>
          <p:cNvPr id="3036" name="Rectangle 3036"/>
          <p:cNvSpPr/>
          <p:nvPr/>
        </p:nvSpPr>
        <p:spPr>
          <a:xfrm>
            <a:off x="1270127" y="4990676"/>
            <a:ext cx="3457949" cy="164182"/>
          </a:xfrm>
          <a:prstGeom prst="rect">
            <a:avLst/>
          </a:prstGeom>
        </p:spPr>
        <p:txBody>
          <a:bodyPr wrap="none" lIns="0" tIns="0" rIns="0" bIns="0">
            <a:spAutoFit/>
          </a:bodyPr>
          <a:lstStyle/>
          <a:p>
            <a:pPr marL="0"/>
            <a:r>
              <a:rPr lang="en-GB" sz="1103" b="1" i="0" spc="0" baseline="0" dirty="0">
                <a:solidFill>
                  <a:srgbClr val="000000"/>
                </a:solidFill>
                <a:latin typeface="Segoe Sans Display Semibold"/>
              </a:rPr>
              <a:t>Security, Governance and Administration with Purview</a:t>
            </a:r>
          </a:p>
        </p:txBody>
      </p:sp>
      <p:sp>
        <p:nvSpPr>
          <p:cNvPr id="3037" name="Rectangle 3037"/>
          <p:cNvSpPr/>
          <p:nvPr/>
        </p:nvSpPr>
        <p:spPr>
          <a:xfrm>
            <a:off x="8773032" y="2486254"/>
            <a:ext cx="2699308" cy="1299870"/>
          </a:xfrm>
          <a:prstGeom prst="rect">
            <a:avLst/>
          </a:prstGeom>
        </p:spPr>
        <p:txBody>
          <a:bodyPr wrap="none" lIns="0" tIns="0" rIns="0" bIns="0">
            <a:spAutoFit/>
          </a:bodyPr>
          <a:lstStyle/>
          <a:p>
            <a:pPr marL="0"/>
            <a:r>
              <a:rPr lang="en-GB" sz="1200" b="0" i="0" spc="0" baseline="0" dirty="0">
                <a:solidFill>
                  <a:srgbClr val="000000"/>
                </a:solidFill>
                <a:latin typeface="Segoe Sans Display"/>
              </a:rPr>
              <a:t>Access data from multiple sources and </a:t>
            </a:r>
          </a:p>
          <a:p>
            <a:pPr marL="0">
              <a:lnSpc>
                <a:spcPts val="1439"/>
              </a:lnSpc>
            </a:pPr>
            <a:r>
              <a:rPr lang="en-GB" sz="1200" b="0" i="0" spc="0" baseline="0" dirty="0">
                <a:solidFill>
                  <a:srgbClr val="000000"/>
                </a:solidFill>
                <a:latin typeface="Segoe Sans Display"/>
              </a:rPr>
              <a:t>store data and insights in Lakehouse(s)</a:t>
            </a:r>
          </a:p>
          <a:p>
            <a:pPr marL="0">
              <a:lnSpc>
                <a:spcPts val="3070"/>
              </a:lnSpc>
            </a:pPr>
            <a:r>
              <a:rPr lang="en-GB" sz="1200" b="0" i="0" spc="0" baseline="0" dirty="0">
                <a:solidFill>
                  <a:srgbClr val="000000"/>
                </a:solidFill>
                <a:latin typeface="Segoe Sans Display"/>
              </a:rPr>
              <a:t>Leverage data science capabilities for </a:t>
            </a:r>
          </a:p>
          <a:p>
            <a:pPr marL="0">
              <a:lnSpc>
                <a:spcPts val="1439"/>
              </a:lnSpc>
            </a:pPr>
            <a:r>
              <a:rPr lang="en-GB" sz="1200" b="0" i="0" spc="0" baseline="0" dirty="0">
                <a:solidFill>
                  <a:srgbClr val="000000"/>
                </a:solidFill>
                <a:latin typeface="Segoe Sans Display"/>
              </a:rPr>
              <a:t>model prediction at scale Iterate, build, </a:t>
            </a:r>
          </a:p>
          <a:p>
            <a:pPr marL="0">
              <a:lnSpc>
                <a:spcPts val="1439"/>
              </a:lnSpc>
            </a:pPr>
            <a:r>
              <a:rPr lang="en-GB" sz="1200" b="0" i="0" spc="0" baseline="0" dirty="0">
                <a:solidFill>
                  <a:srgbClr val="000000"/>
                </a:solidFill>
                <a:latin typeface="Segoe Sans Display"/>
              </a:rPr>
              <a:t>and track machine learning experiments </a:t>
            </a:r>
          </a:p>
          <a:p>
            <a:pPr marL="0">
              <a:lnSpc>
                <a:spcPts val="1440"/>
              </a:lnSpc>
            </a:pPr>
            <a:r>
              <a:rPr lang="en-GB" sz="1200" b="0" i="0" spc="0" baseline="0" dirty="0">
                <a:solidFill>
                  <a:srgbClr val="000000"/>
                </a:solidFill>
                <a:latin typeface="Segoe Sans Display"/>
              </a:rPr>
              <a:t>using ML flow</a:t>
            </a:r>
          </a:p>
        </p:txBody>
      </p:sp>
      <p:sp>
        <p:nvSpPr>
          <p:cNvPr id="3038" name="Rectangle 3038"/>
          <p:cNvSpPr/>
          <p:nvPr/>
        </p:nvSpPr>
        <p:spPr>
          <a:xfrm>
            <a:off x="8773032" y="4027272"/>
            <a:ext cx="2569616" cy="1329786"/>
          </a:xfrm>
          <a:prstGeom prst="rect">
            <a:avLst/>
          </a:prstGeom>
        </p:spPr>
        <p:txBody>
          <a:bodyPr wrap="none" lIns="0" tIns="0" rIns="0" bIns="0">
            <a:spAutoFit/>
          </a:bodyPr>
          <a:lstStyle/>
          <a:p>
            <a:pPr marL="0"/>
            <a:r>
              <a:rPr lang="en-GB" sz="1200" b="0" i="0" spc="0" baseline="0" dirty="0">
                <a:solidFill>
                  <a:srgbClr val="000000"/>
                </a:solidFill>
                <a:latin typeface="Segoe Sans Display"/>
              </a:rPr>
              <a:t>Perform exploration, experimentation, </a:t>
            </a:r>
          </a:p>
          <a:p>
            <a:pPr marL="0">
              <a:lnSpc>
                <a:spcPts val="1440"/>
              </a:lnSpc>
            </a:pPr>
            <a:r>
              <a:rPr lang="en-GB" sz="1200" b="0" i="0" spc="0" baseline="0" dirty="0">
                <a:solidFill>
                  <a:srgbClr val="000000"/>
                </a:solidFill>
                <a:latin typeface="Segoe Sans Display"/>
              </a:rPr>
              <a:t>modeling, featurization and serving</a:t>
            </a:r>
          </a:p>
          <a:p>
            <a:pPr marL="0">
              <a:lnSpc>
                <a:spcPts val="1439"/>
              </a:lnSpc>
            </a:pPr>
            <a:r>
              <a:rPr lang="en-GB" sz="1200" b="0" i="0" spc="0" baseline="0" dirty="0">
                <a:solidFill>
                  <a:srgbClr val="000000"/>
                </a:solidFill>
                <a:latin typeface="Segoe Sans Display"/>
              </a:rPr>
              <a:t>of predictive insights by leveraging</a:t>
            </a:r>
          </a:p>
          <a:p>
            <a:pPr marL="0">
              <a:lnSpc>
                <a:spcPts val="1440"/>
              </a:lnSpc>
            </a:pPr>
            <a:r>
              <a:rPr lang="en-GB" sz="1202" b="0" i="0" spc="0" baseline="0" dirty="0">
                <a:solidFill>
                  <a:srgbClr val="000000"/>
                </a:solidFill>
                <a:latin typeface="Segoe Sans Display"/>
              </a:rPr>
              <a:t>built-in experiences</a:t>
            </a:r>
          </a:p>
          <a:p>
            <a:pPr marL="0">
              <a:lnSpc>
                <a:spcPts val="3304"/>
              </a:lnSpc>
            </a:pPr>
            <a:r>
              <a:rPr lang="en-GB" sz="1200" b="0" i="0" spc="0" baseline="0" dirty="0">
                <a:solidFill>
                  <a:srgbClr val="000000"/>
                </a:solidFill>
                <a:latin typeface="Segoe Sans Display"/>
              </a:rPr>
              <a:t>Collaborate with others via Notebook, </a:t>
            </a:r>
          </a:p>
          <a:p>
            <a:pPr marL="0">
              <a:lnSpc>
                <a:spcPts val="1440"/>
              </a:lnSpc>
            </a:pPr>
            <a:r>
              <a:rPr lang="en-GB" sz="1202" b="0" i="0" spc="0" baseline="0" dirty="0">
                <a:solidFill>
                  <a:srgbClr val="000000"/>
                </a:solidFill>
                <a:latin typeface="Segoe Sans Display"/>
              </a:rPr>
              <a:t>Power BI, and Lakehouses in real-time</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40" name="Freeform 3040"/>
          <p:cNvSpPr/>
          <p:nvPr/>
        </p:nvSpPr>
        <p:spPr>
          <a:xfrm>
            <a:off x="0" y="0"/>
            <a:ext cx="12192000" cy="6858000"/>
          </a:xfrm>
          <a:custGeom>
            <a:avLst/>
            <a:gdLst/>
            <a:ahLst/>
            <a:cxnLst/>
            <a:rect l="0" t="0" r="0" b="0"/>
            <a:pathLst>
              <a:path w="12192000" h="6858000">
                <a:moveTo>
                  <a:pt x="0" y="6858000"/>
                </a:moveTo>
                <a:lnTo>
                  <a:pt x="12192000" y="6858000"/>
                </a:lnTo>
                <a:lnTo>
                  <a:pt x="12192000" y="0"/>
                </a:lnTo>
                <a:lnTo>
                  <a:pt x="0" y="0"/>
                </a:lnTo>
                <a:lnTo>
                  <a:pt x="0" y="6858000"/>
                </a:lnTo>
                <a:close/>
              </a:path>
            </a:pathLst>
          </a:custGeom>
          <a:solidFill>
            <a:srgbClr val="FFFDF9">
              <a:alpha val="100000"/>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3042" name="Freeform 3042"/>
          <p:cNvSpPr/>
          <p:nvPr/>
        </p:nvSpPr>
        <p:spPr>
          <a:xfrm>
            <a:off x="656678" y="2526792"/>
            <a:ext cx="997623" cy="927100"/>
          </a:xfrm>
          <a:custGeom>
            <a:avLst/>
            <a:gdLst/>
            <a:ahLst/>
            <a:cxnLst/>
            <a:rect l="0" t="0" r="0" b="0"/>
            <a:pathLst>
              <a:path w="997623" h="927100">
                <a:moveTo>
                  <a:pt x="0" y="50038"/>
                </a:moveTo>
                <a:cubicBezTo>
                  <a:pt x="0" y="22353"/>
                  <a:pt x="22403" y="0"/>
                  <a:pt x="50051" y="0"/>
                </a:cubicBezTo>
                <a:lnTo>
                  <a:pt x="947585" y="0"/>
                </a:lnTo>
                <a:cubicBezTo>
                  <a:pt x="975272" y="0"/>
                  <a:pt x="997623" y="22353"/>
                  <a:pt x="997623" y="50038"/>
                </a:cubicBezTo>
                <a:lnTo>
                  <a:pt x="997623" y="877062"/>
                </a:lnTo>
                <a:cubicBezTo>
                  <a:pt x="997623" y="904749"/>
                  <a:pt x="975272" y="927100"/>
                  <a:pt x="947585" y="927100"/>
                </a:cubicBezTo>
                <a:lnTo>
                  <a:pt x="50051" y="927100"/>
                </a:lnTo>
                <a:cubicBezTo>
                  <a:pt x="22403" y="927100"/>
                  <a:pt x="0" y="904749"/>
                  <a:pt x="0" y="877062"/>
                </a:cubicBezTo>
                <a:close/>
                <a:moveTo>
                  <a:pt x="3624492" y="4331208"/>
                </a:moveTo>
              </a:path>
            </a:pathLst>
          </a:custGeom>
          <a:solidFill>
            <a:srgbClr val="F2F2F2">
              <a:alpha val="93725"/>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pic>
        <p:nvPicPr>
          <p:cNvPr id="3043" name="Picture 436"/>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a:xfrm>
            <a:off x="1017790" y="2641804"/>
            <a:ext cx="275424" cy="262940"/>
          </a:xfrm>
          <a:prstGeom prst="rect">
            <a:avLst/>
          </a:prstGeom>
          <a:noFill/>
        </p:spPr>
      </p:pic>
      <p:sp>
        <p:nvSpPr>
          <p:cNvPr id="3044" name="Freeform 3044"/>
          <p:cNvSpPr/>
          <p:nvPr/>
        </p:nvSpPr>
        <p:spPr>
          <a:xfrm>
            <a:off x="1734057" y="2526792"/>
            <a:ext cx="997713" cy="927100"/>
          </a:xfrm>
          <a:custGeom>
            <a:avLst/>
            <a:gdLst/>
            <a:ahLst/>
            <a:cxnLst/>
            <a:rect l="0" t="0" r="0" b="0"/>
            <a:pathLst>
              <a:path w="997713" h="927100">
                <a:moveTo>
                  <a:pt x="0" y="50038"/>
                </a:moveTo>
                <a:cubicBezTo>
                  <a:pt x="0" y="22353"/>
                  <a:pt x="22479" y="0"/>
                  <a:pt x="50166" y="0"/>
                </a:cubicBezTo>
                <a:lnTo>
                  <a:pt x="947675" y="0"/>
                </a:lnTo>
                <a:cubicBezTo>
                  <a:pt x="975234" y="0"/>
                  <a:pt x="997713" y="22353"/>
                  <a:pt x="997713" y="50038"/>
                </a:cubicBezTo>
                <a:lnTo>
                  <a:pt x="997713" y="877062"/>
                </a:lnTo>
                <a:cubicBezTo>
                  <a:pt x="997713" y="904749"/>
                  <a:pt x="975234" y="927100"/>
                  <a:pt x="947675" y="927100"/>
                </a:cubicBezTo>
                <a:lnTo>
                  <a:pt x="50166" y="927100"/>
                </a:lnTo>
                <a:cubicBezTo>
                  <a:pt x="22479" y="927100"/>
                  <a:pt x="0" y="904749"/>
                  <a:pt x="0" y="877062"/>
                </a:cubicBezTo>
                <a:close/>
                <a:moveTo>
                  <a:pt x="2547113" y="4331208"/>
                </a:moveTo>
              </a:path>
            </a:pathLst>
          </a:custGeom>
          <a:solidFill>
            <a:srgbClr val="F2F2F2">
              <a:alpha val="93725"/>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pic>
        <p:nvPicPr>
          <p:cNvPr id="3045" name="Picture 437"/>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a:xfrm>
            <a:off x="2089023" y="2635822"/>
            <a:ext cx="287934" cy="274891"/>
          </a:xfrm>
          <a:prstGeom prst="rect">
            <a:avLst/>
          </a:prstGeom>
          <a:noFill/>
        </p:spPr>
      </p:pic>
      <p:sp>
        <p:nvSpPr>
          <p:cNvPr id="3046" name="Freeform 3046"/>
          <p:cNvSpPr/>
          <p:nvPr/>
        </p:nvSpPr>
        <p:spPr>
          <a:xfrm>
            <a:off x="2811526" y="2526792"/>
            <a:ext cx="997712" cy="927100"/>
          </a:xfrm>
          <a:custGeom>
            <a:avLst/>
            <a:gdLst/>
            <a:ahLst/>
            <a:cxnLst/>
            <a:rect l="0" t="0" r="0" b="0"/>
            <a:pathLst>
              <a:path w="997712" h="927100">
                <a:moveTo>
                  <a:pt x="0" y="50038"/>
                </a:moveTo>
                <a:cubicBezTo>
                  <a:pt x="0" y="22353"/>
                  <a:pt x="22478" y="0"/>
                  <a:pt x="50038" y="0"/>
                </a:cubicBezTo>
                <a:lnTo>
                  <a:pt x="947674" y="0"/>
                </a:lnTo>
                <a:cubicBezTo>
                  <a:pt x="975233" y="0"/>
                  <a:pt x="997712" y="22353"/>
                  <a:pt x="997712" y="50038"/>
                </a:cubicBezTo>
                <a:lnTo>
                  <a:pt x="997712" y="877062"/>
                </a:lnTo>
                <a:cubicBezTo>
                  <a:pt x="997712" y="904749"/>
                  <a:pt x="975233" y="927100"/>
                  <a:pt x="947674" y="927100"/>
                </a:cubicBezTo>
                <a:lnTo>
                  <a:pt x="50038" y="927100"/>
                </a:lnTo>
                <a:cubicBezTo>
                  <a:pt x="22478" y="927100"/>
                  <a:pt x="0" y="904749"/>
                  <a:pt x="0" y="877062"/>
                </a:cubicBezTo>
                <a:close/>
                <a:moveTo>
                  <a:pt x="1469644" y="4331208"/>
                </a:moveTo>
              </a:path>
            </a:pathLst>
          </a:custGeom>
          <a:solidFill>
            <a:srgbClr val="F2F2F2">
              <a:alpha val="93725"/>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pic>
        <p:nvPicPr>
          <p:cNvPr id="3047" name="Picture 438"/>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a:xfrm>
            <a:off x="3177413" y="2646299"/>
            <a:ext cx="265925" cy="253872"/>
          </a:xfrm>
          <a:prstGeom prst="rect">
            <a:avLst/>
          </a:prstGeom>
          <a:noFill/>
        </p:spPr>
      </p:pic>
      <p:sp>
        <p:nvSpPr>
          <p:cNvPr id="3048" name="Freeform 3048"/>
          <p:cNvSpPr/>
          <p:nvPr/>
        </p:nvSpPr>
        <p:spPr>
          <a:xfrm>
            <a:off x="3888994" y="2526792"/>
            <a:ext cx="997584" cy="927100"/>
          </a:xfrm>
          <a:custGeom>
            <a:avLst/>
            <a:gdLst/>
            <a:ahLst/>
            <a:cxnLst/>
            <a:rect l="0" t="0" r="0" b="0"/>
            <a:pathLst>
              <a:path w="997584" h="927100">
                <a:moveTo>
                  <a:pt x="0" y="50038"/>
                </a:moveTo>
                <a:cubicBezTo>
                  <a:pt x="0" y="22353"/>
                  <a:pt x="22352" y="0"/>
                  <a:pt x="50038" y="0"/>
                </a:cubicBezTo>
                <a:lnTo>
                  <a:pt x="947546" y="0"/>
                </a:lnTo>
                <a:cubicBezTo>
                  <a:pt x="975233" y="0"/>
                  <a:pt x="997584" y="22353"/>
                  <a:pt x="997584" y="50038"/>
                </a:cubicBezTo>
                <a:lnTo>
                  <a:pt x="997584" y="877062"/>
                </a:lnTo>
                <a:cubicBezTo>
                  <a:pt x="997584" y="904749"/>
                  <a:pt x="975233" y="927100"/>
                  <a:pt x="947546" y="927100"/>
                </a:cubicBezTo>
                <a:lnTo>
                  <a:pt x="50038" y="927100"/>
                </a:lnTo>
                <a:cubicBezTo>
                  <a:pt x="22352" y="927100"/>
                  <a:pt x="0" y="904749"/>
                  <a:pt x="0" y="877062"/>
                </a:cubicBezTo>
                <a:close/>
                <a:moveTo>
                  <a:pt x="392176" y="4331208"/>
                </a:moveTo>
              </a:path>
            </a:pathLst>
          </a:custGeom>
          <a:solidFill>
            <a:srgbClr val="F2F2F2">
              <a:alpha val="93725"/>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pic>
        <p:nvPicPr>
          <p:cNvPr id="3049" name="Picture 439"/>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a:xfrm>
            <a:off x="4247260" y="2639162"/>
            <a:ext cx="280974" cy="268249"/>
          </a:xfrm>
          <a:prstGeom prst="rect">
            <a:avLst/>
          </a:prstGeom>
          <a:noFill/>
        </p:spPr>
      </p:pic>
      <p:sp>
        <p:nvSpPr>
          <p:cNvPr id="3050" name="Freeform 3050"/>
          <p:cNvSpPr/>
          <p:nvPr/>
        </p:nvSpPr>
        <p:spPr>
          <a:xfrm>
            <a:off x="4966461" y="2526792"/>
            <a:ext cx="997585" cy="927100"/>
          </a:xfrm>
          <a:custGeom>
            <a:avLst/>
            <a:gdLst/>
            <a:ahLst/>
            <a:cxnLst/>
            <a:rect l="0" t="0" r="0" b="0"/>
            <a:pathLst>
              <a:path w="997585" h="927100">
                <a:moveTo>
                  <a:pt x="0" y="50038"/>
                </a:moveTo>
                <a:cubicBezTo>
                  <a:pt x="0" y="22353"/>
                  <a:pt x="22353" y="0"/>
                  <a:pt x="50039" y="0"/>
                </a:cubicBezTo>
                <a:lnTo>
                  <a:pt x="947548" y="0"/>
                </a:lnTo>
                <a:cubicBezTo>
                  <a:pt x="975234" y="0"/>
                  <a:pt x="997585" y="22353"/>
                  <a:pt x="997585" y="50038"/>
                </a:cubicBezTo>
                <a:lnTo>
                  <a:pt x="997585" y="877062"/>
                </a:lnTo>
                <a:cubicBezTo>
                  <a:pt x="997585" y="904749"/>
                  <a:pt x="975234" y="927100"/>
                  <a:pt x="947548" y="927100"/>
                </a:cubicBezTo>
                <a:lnTo>
                  <a:pt x="50039" y="927100"/>
                </a:lnTo>
                <a:cubicBezTo>
                  <a:pt x="22353" y="927100"/>
                  <a:pt x="0" y="904749"/>
                  <a:pt x="0" y="877062"/>
                </a:cubicBezTo>
                <a:close/>
                <a:moveTo>
                  <a:pt x="-685291" y="4331208"/>
                </a:moveTo>
              </a:path>
            </a:pathLst>
          </a:custGeom>
          <a:solidFill>
            <a:srgbClr val="FFFFFF">
              <a:alpha val="94117"/>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pic>
        <p:nvPicPr>
          <p:cNvPr id="3051" name="Picture 3051"/>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a:xfrm>
            <a:off x="4944236" y="2504567"/>
            <a:ext cx="1042034" cy="971550"/>
          </a:xfrm>
          <a:prstGeom prst="rect">
            <a:avLst/>
          </a:prstGeom>
          <a:noFill/>
        </p:spPr>
      </p:pic>
      <p:pic>
        <p:nvPicPr>
          <p:cNvPr id="3052" name="Picture 440"/>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a:xfrm>
            <a:off x="5326253" y="2640546"/>
            <a:ext cx="277926" cy="265341"/>
          </a:xfrm>
          <a:prstGeom prst="rect">
            <a:avLst/>
          </a:prstGeom>
          <a:noFill/>
        </p:spPr>
      </p:pic>
      <p:sp>
        <p:nvSpPr>
          <p:cNvPr id="3053" name="Freeform 3053"/>
          <p:cNvSpPr/>
          <p:nvPr/>
        </p:nvSpPr>
        <p:spPr>
          <a:xfrm>
            <a:off x="6043803" y="2526792"/>
            <a:ext cx="997712" cy="927100"/>
          </a:xfrm>
          <a:custGeom>
            <a:avLst/>
            <a:gdLst/>
            <a:ahLst/>
            <a:cxnLst/>
            <a:rect l="0" t="0" r="0" b="0"/>
            <a:pathLst>
              <a:path w="997712" h="927100">
                <a:moveTo>
                  <a:pt x="0" y="50038"/>
                </a:moveTo>
                <a:cubicBezTo>
                  <a:pt x="0" y="22353"/>
                  <a:pt x="22479" y="0"/>
                  <a:pt x="50037" y="0"/>
                </a:cubicBezTo>
                <a:lnTo>
                  <a:pt x="947674" y="0"/>
                </a:lnTo>
                <a:cubicBezTo>
                  <a:pt x="975232" y="0"/>
                  <a:pt x="997712" y="22353"/>
                  <a:pt x="997712" y="50038"/>
                </a:cubicBezTo>
                <a:lnTo>
                  <a:pt x="997712" y="877062"/>
                </a:lnTo>
                <a:cubicBezTo>
                  <a:pt x="997712" y="904749"/>
                  <a:pt x="975232" y="927100"/>
                  <a:pt x="947674" y="927100"/>
                </a:cubicBezTo>
                <a:lnTo>
                  <a:pt x="50037" y="927100"/>
                </a:lnTo>
                <a:cubicBezTo>
                  <a:pt x="22479" y="927100"/>
                  <a:pt x="0" y="904749"/>
                  <a:pt x="0" y="877062"/>
                </a:cubicBezTo>
                <a:close/>
                <a:moveTo>
                  <a:pt x="-1762633" y="4331208"/>
                </a:moveTo>
              </a:path>
            </a:pathLst>
          </a:custGeom>
          <a:solidFill>
            <a:srgbClr val="F2F2F2">
              <a:alpha val="93725"/>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pic>
        <p:nvPicPr>
          <p:cNvPr id="3054" name="Picture 2883"/>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a:xfrm>
            <a:off x="6366383" y="2605279"/>
            <a:ext cx="352043" cy="335279"/>
          </a:xfrm>
          <a:prstGeom prst="rect">
            <a:avLst/>
          </a:prstGeom>
          <a:noFill/>
        </p:spPr>
      </p:pic>
      <p:sp>
        <p:nvSpPr>
          <p:cNvPr id="3055" name="Freeform 3055"/>
          <p:cNvSpPr/>
          <p:nvPr/>
        </p:nvSpPr>
        <p:spPr>
          <a:xfrm>
            <a:off x="7121270" y="2526792"/>
            <a:ext cx="997712" cy="927100"/>
          </a:xfrm>
          <a:custGeom>
            <a:avLst/>
            <a:gdLst/>
            <a:ahLst/>
            <a:cxnLst/>
            <a:rect l="0" t="0" r="0" b="0"/>
            <a:pathLst>
              <a:path w="997712" h="927100">
                <a:moveTo>
                  <a:pt x="0" y="50038"/>
                </a:moveTo>
                <a:cubicBezTo>
                  <a:pt x="0" y="22353"/>
                  <a:pt x="22480" y="0"/>
                  <a:pt x="50038" y="0"/>
                </a:cubicBezTo>
                <a:lnTo>
                  <a:pt x="947548" y="0"/>
                </a:lnTo>
                <a:cubicBezTo>
                  <a:pt x="975234" y="0"/>
                  <a:pt x="997712" y="22353"/>
                  <a:pt x="997712" y="50038"/>
                </a:cubicBezTo>
                <a:lnTo>
                  <a:pt x="997712" y="877062"/>
                </a:lnTo>
                <a:cubicBezTo>
                  <a:pt x="997712" y="904749"/>
                  <a:pt x="975234" y="927100"/>
                  <a:pt x="947548" y="927100"/>
                </a:cubicBezTo>
                <a:lnTo>
                  <a:pt x="50038" y="927100"/>
                </a:lnTo>
                <a:cubicBezTo>
                  <a:pt x="22480" y="927100"/>
                  <a:pt x="0" y="904749"/>
                  <a:pt x="0" y="877062"/>
                </a:cubicBezTo>
                <a:close/>
                <a:moveTo>
                  <a:pt x="-2840100" y="4331208"/>
                </a:moveTo>
              </a:path>
            </a:pathLst>
          </a:custGeom>
          <a:solidFill>
            <a:srgbClr val="F2F2F2">
              <a:alpha val="93725"/>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3056" name="Freeform 3056"/>
          <p:cNvSpPr/>
          <p:nvPr/>
        </p:nvSpPr>
        <p:spPr>
          <a:xfrm>
            <a:off x="7620127" y="2636140"/>
            <a:ext cx="0" cy="274320"/>
          </a:xfrm>
          <a:custGeom>
            <a:avLst/>
            <a:gdLst/>
            <a:ahLst/>
            <a:cxnLst/>
            <a:rect l="0" t="0" r="0" b="0"/>
            <a:pathLst>
              <a:path h="274320">
                <a:moveTo>
                  <a:pt x="0" y="0"/>
                </a:moveTo>
                <a:lnTo>
                  <a:pt x="0" y="274320"/>
                </a:lnTo>
              </a:path>
            </a:pathLst>
          </a:custGeom>
          <a:noFill/>
          <a:ln w="19050" cap="flat" cmpd="sng">
            <a:solidFill>
              <a:srgbClr val="000000">
                <a:alpha val="100000"/>
              </a:srgbClr>
            </a:solidFill>
            <a:miter lim="127000"/>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3057" name="Freeform 3057"/>
          <p:cNvSpPr/>
          <p:nvPr/>
        </p:nvSpPr>
        <p:spPr>
          <a:xfrm>
            <a:off x="7482967" y="2773299"/>
            <a:ext cx="274319" cy="0"/>
          </a:xfrm>
          <a:custGeom>
            <a:avLst/>
            <a:gdLst/>
            <a:ahLst/>
            <a:cxnLst/>
            <a:rect l="0" t="0" r="0" b="0"/>
            <a:pathLst>
              <a:path w="274319">
                <a:moveTo>
                  <a:pt x="0" y="0"/>
                </a:moveTo>
                <a:lnTo>
                  <a:pt x="274319" y="0"/>
                </a:lnTo>
              </a:path>
            </a:pathLst>
          </a:custGeom>
          <a:noFill/>
          <a:ln w="19050" cap="flat" cmpd="sng">
            <a:solidFill>
              <a:srgbClr val="000000">
                <a:alpha val="100000"/>
              </a:srgbClr>
            </a:solidFill>
            <a:miter lim="127000"/>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3058" name="Freeform 3058"/>
          <p:cNvSpPr/>
          <p:nvPr/>
        </p:nvSpPr>
        <p:spPr>
          <a:xfrm>
            <a:off x="656678" y="3534156"/>
            <a:ext cx="7462304" cy="548514"/>
          </a:xfrm>
          <a:custGeom>
            <a:avLst/>
            <a:gdLst/>
            <a:ahLst/>
            <a:cxnLst/>
            <a:rect l="0" t="0" r="0" b="0"/>
            <a:pathLst>
              <a:path w="7462304" h="548514">
                <a:moveTo>
                  <a:pt x="0" y="61341"/>
                </a:moveTo>
                <a:cubicBezTo>
                  <a:pt x="0" y="27433"/>
                  <a:pt x="27470" y="0"/>
                  <a:pt x="61367" y="0"/>
                </a:cubicBezTo>
                <a:lnTo>
                  <a:pt x="7400837" y="0"/>
                </a:lnTo>
                <a:cubicBezTo>
                  <a:pt x="7434745" y="0"/>
                  <a:pt x="7462304" y="27433"/>
                  <a:pt x="7462304" y="61341"/>
                </a:cubicBezTo>
                <a:lnTo>
                  <a:pt x="7462304" y="487172"/>
                </a:lnTo>
                <a:cubicBezTo>
                  <a:pt x="7462304" y="521081"/>
                  <a:pt x="7434745" y="548514"/>
                  <a:pt x="7400837" y="548514"/>
                </a:cubicBezTo>
                <a:lnTo>
                  <a:pt x="61367" y="548514"/>
                </a:lnTo>
                <a:cubicBezTo>
                  <a:pt x="27470" y="548514"/>
                  <a:pt x="0" y="521081"/>
                  <a:pt x="0" y="487172"/>
                </a:cubicBezTo>
                <a:close/>
                <a:moveTo>
                  <a:pt x="2605825" y="3323844"/>
                </a:moveTo>
              </a:path>
            </a:pathLst>
          </a:custGeom>
          <a:solidFill>
            <a:srgbClr val="F2F2F2">
              <a:alpha val="93725"/>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pic>
        <p:nvPicPr>
          <p:cNvPr id="3059" name="Picture 2887"/>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a:xfrm>
            <a:off x="810894" y="3666110"/>
            <a:ext cx="281940" cy="284988"/>
          </a:xfrm>
          <a:prstGeom prst="rect">
            <a:avLst/>
          </a:prstGeom>
          <a:noFill/>
        </p:spPr>
      </p:pic>
      <p:sp>
        <p:nvSpPr>
          <p:cNvPr id="3060" name="Freeform 3060"/>
          <p:cNvSpPr/>
          <p:nvPr/>
        </p:nvSpPr>
        <p:spPr>
          <a:xfrm>
            <a:off x="656678" y="4162806"/>
            <a:ext cx="7462304" cy="548640"/>
          </a:xfrm>
          <a:custGeom>
            <a:avLst/>
            <a:gdLst/>
            <a:ahLst/>
            <a:cxnLst/>
            <a:rect l="0" t="0" r="0" b="0"/>
            <a:pathLst>
              <a:path w="7462304" h="548640">
                <a:moveTo>
                  <a:pt x="0" y="61468"/>
                </a:moveTo>
                <a:cubicBezTo>
                  <a:pt x="0" y="27559"/>
                  <a:pt x="27470" y="0"/>
                  <a:pt x="61367" y="0"/>
                </a:cubicBezTo>
                <a:lnTo>
                  <a:pt x="7400837" y="0"/>
                </a:lnTo>
                <a:cubicBezTo>
                  <a:pt x="7434745" y="0"/>
                  <a:pt x="7462304" y="27559"/>
                  <a:pt x="7462304" y="61468"/>
                </a:cubicBezTo>
                <a:lnTo>
                  <a:pt x="7462304" y="487172"/>
                </a:lnTo>
                <a:cubicBezTo>
                  <a:pt x="7462304" y="521081"/>
                  <a:pt x="7434745" y="548640"/>
                  <a:pt x="7400837" y="548640"/>
                </a:cubicBezTo>
                <a:lnTo>
                  <a:pt x="61367" y="548640"/>
                </a:lnTo>
                <a:cubicBezTo>
                  <a:pt x="27470" y="548640"/>
                  <a:pt x="0" y="521081"/>
                  <a:pt x="0" y="487172"/>
                </a:cubicBezTo>
                <a:close/>
                <a:moveTo>
                  <a:pt x="1977048" y="2695194"/>
                </a:moveTo>
              </a:path>
            </a:pathLst>
          </a:custGeom>
          <a:solidFill>
            <a:srgbClr val="F2F2F2">
              <a:alpha val="93725"/>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pic>
        <p:nvPicPr>
          <p:cNvPr id="3061" name="Picture 447"/>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a:xfrm>
            <a:off x="810894" y="4294836"/>
            <a:ext cx="281736" cy="284657"/>
          </a:xfrm>
          <a:prstGeom prst="rect">
            <a:avLst/>
          </a:prstGeom>
          <a:noFill/>
        </p:spPr>
      </p:pic>
      <p:sp>
        <p:nvSpPr>
          <p:cNvPr id="3062" name="Freeform 3062"/>
          <p:cNvSpPr/>
          <p:nvPr/>
        </p:nvSpPr>
        <p:spPr>
          <a:xfrm>
            <a:off x="656678" y="4791583"/>
            <a:ext cx="7462304" cy="548514"/>
          </a:xfrm>
          <a:custGeom>
            <a:avLst/>
            <a:gdLst/>
            <a:ahLst/>
            <a:cxnLst/>
            <a:rect l="0" t="0" r="0" b="0"/>
            <a:pathLst>
              <a:path w="7462304" h="548514">
                <a:moveTo>
                  <a:pt x="0" y="61341"/>
                </a:moveTo>
                <a:cubicBezTo>
                  <a:pt x="0" y="27432"/>
                  <a:pt x="27470" y="0"/>
                  <a:pt x="61367" y="0"/>
                </a:cubicBezTo>
                <a:lnTo>
                  <a:pt x="7400837" y="0"/>
                </a:lnTo>
                <a:cubicBezTo>
                  <a:pt x="7434745" y="0"/>
                  <a:pt x="7462304" y="27432"/>
                  <a:pt x="7462304" y="61341"/>
                </a:cubicBezTo>
                <a:lnTo>
                  <a:pt x="7462304" y="487173"/>
                </a:lnTo>
                <a:cubicBezTo>
                  <a:pt x="7462304" y="521081"/>
                  <a:pt x="7434745" y="548514"/>
                  <a:pt x="7400837" y="548514"/>
                </a:cubicBezTo>
                <a:lnTo>
                  <a:pt x="61367" y="548514"/>
                </a:lnTo>
                <a:cubicBezTo>
                  <a:pt x="27470" y="548514"/>
                  <a:pt x="0" y="521081"/>
                  <a:pt x="0" y="487173"/>
                </a:cubicBezTo>
                <a:close/>
                <a:moveTo>
                  <a:pt x="1348398" y="2066417"/>
                </a:moveTo>
              </a:path>
            </a:pathLst>
          </a:custGeom>
          <a:solidFill>
            <a:srgbClr val="F2F2F2">
              <a:alpha val="93725"/>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pic>
        <p:nvPicPr>
          <p:cNvPr id="3063" name="Picture 448"/>
          <p:cNvPicPr>
            <a:picLocks noChangeArrowheads="1"/>
          </p:cNvPicPr>
          <p:nvPr/>
        </p:nvPicPr>
        <p:blipFill>
          <a:blip r:embed="rId11">
            <a:extLst>
              <a:ext uri="{28A0092B-C50C-407E-A947-70E740481C1C}">
                <a14:useLocalDpi xmlns:a14="http://schemas.microsoft.com/office/drawing/2010/main" val="0"/>
              </a:ext>
            </a:extLst>
          </a:blip>
          <a:srcRect/>
          <a:stretch>
            <a:fillRect/>
          </a:stretch>
        </p:blipFill>
        <p:spPr>
          <a:xfrm>
            <a:off x="810894" y="4923486"/>
            <a:ext cx="281736" cy="284657"/>
          </a:xfrm>
          <a:prstGeom prst="rect">
            <a:avLst/>
          </a:prstGeom>
          <a:noFill/>
        </p:spPr>
      </p:pic>
      <p:sp>
        <p:nvSpPr>
          <p:cNvPr id="3064" name="Freeform 3064"/>
          <p:cNvSpPr/>
          <p:nvPr/>
        </p:nvSpPr>
        <p:spPr>
          <a:xfrm>
            <a:off x="8366252" y="2536064"/>
            <a:ext cx="251841" cy="252095"/>
          </a:xfrm>
          <a:custGeom>
            <a:avLst/>
            <a:gdLst/>
            <a:ahLst/>
            <a:cxnLst/>
            <a:rect l="0" t="0" r="0" b="0"/>
            <a:pathLst>
              <a:path w="251841" h="252095">
                <a:moveTo>
                  <a:pt x="125983" y="0"/>
                </a:moveTo>
                <a:cubicBezTo>
                  <a:pt x="195453" y="0"/>
                  <a:pt x="251841" y="56388"/>
                  <a:pt x="251841" y="125983"/>
                </a:cubicBezTo>
                <a:cubicBezTo>
                  <a:pt x="251841" y="195579"/>
                  <a:pt x="195453" y="252095"/>
                  <a:pt x="125983" y="252095"/>
                </a:cubicBezTo>
                <a:cubicBezTo>
                  <a:pt x="56388" y="252095"/>
                  <a:pt x="0" y="195579"/>
                  <a:pt x="0" y="125983"/>
                </a:cubicBezTo>
                <a:cubicBezTo>
                  <a:pt x="0" y="56388"/>
                  <a:pt x="56388" y="0"/>
                  <a:pt x="125983" y="0"/>
                </a:cubicBezTo>
                <a:close/>
                <a:moveTo>
                  <a:pt x="-4044316" y="4321936"/>
                </a:moveTo>
                <a:moveTo>
                  <a:pt x="105664" y="190119"/>
                </a:moveTo>
                <a:cubicBezTo>
                  <a:pt x="168909" y="126746"/>
                  <a:pt x="168909" y="126746"/>
                  <a:pt x="168909" y="126746"/>
                </a:cubicBezTo>
                <a:cubicBezTo>
                  <a:pt x="105664" y="63372"/>
                  <a:pt x="105664" y="63372"/>
                  <a:pt x="105664" y="63372"/>
                </a:cubicBezTo>
              </a:path>
            </a:pathLst>
          </a:custGeom>
          <a:noFill/>
          <a:ln w="15875" cap="sq" cmpd="sng">
            <a:solidFill>
              <a:srgbClr val="1B7864">
                <a:alpha val="100000"/>
              </a:srgbClr>
            </a:solidFill>
            <a:miter lim="127000"/>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3065" name="Freeform 3065"/>
          <p:cNvSpPr/>
          <p:nvPr/>
        </p:nvSpPr>
        <p:spPr>
          <a:xfrm>
            <a:off x="8366252" y="3116327"/>
            <a:ext cx="251841" cy="252095"/>
          </a:xfrm>
          <a:custGeom>
            <a:avLst/>
            <a:gdLst/>
            <a:ahLst/>
            <a:cxnLst/>
            <a:rect l="0" t="0" r="0" b="0"/>
            <a:pathLst>
              <a:path w="251841" h="252095">
                <a:moveTo>
                  <a:pt x="125983" y="0"/>
                </a:moveTo>
                <a:cubicBezTo>
                  <a:pt x="195453" y="0"/>
                  <a:pt x="251841" y="56514"/>
                  <a:pt x="251841" y="125983"/>
                </a:cubicBezTo>
                <a:cubicBezTo>
                  <a:pt x="251841" y="195707"/>
                  <a:pt x="195453" y="252095"/>
                  <a:pt x="125983" y="252095"/>
                </a:cubicBezTo>
                <a:cubicBezTo>
                  <a:pt x="56388" y="252095"/>
                  <a:pt x="0" y="195707"/>
                  <a:pt x="0" y="125983"/>
                </a:cubicBezTo>
                <a:cubicBezTo>
                  <a:pt x="0" y="56514"/>
                  <a:pt x="56388" y="0"/>
                  <a:pt x="125983" y="0"/>
                </a:cubicBezTo>
                <a:close/>
                <a:moveTo>
                  <a:pt x="-4624579" y="3741673"/>
                </a:moveTo>
                <a:moveTo>
                  <a:pt x="105664" y="190119"/>
                </a:moveTo>
                <a:cubicBezTo>
                  <a:pt x="168909" y="126745"/>
                  <a:pt x="168909" y="126745"/>
                  <a:pt x="168909" y="126745"/>
                </a:cubicBezTo>
                <a:cubicBezTo>
                  <a:pt x="105664" y="63372"/>
                  <a:pt x="105664" y="63372"/>
                  <a:pt x="105664" y="63372"/>
                </a:cubicBezTo>
              </a:path>
            </a:pathLst>
          </a:custGeom>
          <a:noFill/>
          <a:ln w="15875" cap="sq" cmpd="sng">
            <a:solidFill>
              <a:srgbClr val="1B7864">
                <a:alpha val="100000"/>
              </a:srgbClr>
            </a:solidFill>
            <a:miter lim="127000"/>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3066" name="Freeform 3066"/>
          <p:cNvSpPr/>
          <p:nvPr/>
        </p:nvSpPr>
        <p:spPr>
          <a:xfrm>
            <a:off x="8366252" y="3881374"/>
            <a:ext cx="251841" cy="251969"/>
          </a:xfrm>
          <a:custGeom>
            <a:avLst/>
            <a:gdLst/>
            <a:ahLst/>
            <a:cxnLst/>
            <a:rect l="0" t="0" r="0" b="0"/>
            <a:pathLst>
              <a:path w="251841" h="251969">
                <a:moveTo>
                  <a:pt x="125983" y="0"/>
                </a:moveTo>
                <a:cubicBezTo>
                  <a:pt x="195453" y="0"/>
                  <a:pt x="251841" y="56388"/>
                  <a:pt x="251841" y="125984"/>
                </a:cubicBezTo>
                <a:cubicBezTo>
                  <a:pt x="251841" y="195581"/>
                  <a:pt x="195453" y="251969"/>
                  <a:pt x="125983" y="251969"/>
                </a:cubicBezTo>
                <a:cubicBezTo>
                  <a:pt x="56388" y="251969"/>
                  <a:pt x="0" y="195581"/>
                  <a:pt x="0" y="125984"/>
                </a:cubicBezTo>
                <a:cubicBezTo>
                  <a:pt x="0" y="56388"/>
                  <a:pt x="56388" y="0"/>
                  <a:pt x="125983" y="0"/>
                </a:cubicBezTo>
                <a:close/>
                <a:moveTo>
                  <a:pt x="-5389626" y="2976626"/>
                </a:moveTo>
                <a:moveTo>
                  <a:pt x="105664" y="190119"/>
                </a:moveTo>
                <a:cubicBezTo>
                  <a:pt x="168909" y="126747"/>
                  <a:pt x="168909" y="126747"/>
                  <a:pt x="168909" y="126747"/>
                </a:cubicBezTo>
                <a:cubicBezTo>
                  <a:pt x="105664" y="63374"/>
                  <a:pt x="105664" y="63374"/>
                  <a:pt x="105664" y="63374"/>
                </a:cubicBezTo>
              </a:path>
            </a:pathLst>
          </a:custGeom>
          <a:noFill/>
          <a:ln w="15875" cap="sq" cmpd="sng">
            <a:solidFill>
              <a:srgbClr val="1B7864">
                <a:alpha val="100000"/>
              </a:srgbClr>
            </a:solidFill>
            <a:miter lim="127000"/>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3067" name="Freeform 3067"/>
          <p:cNvSpPr/>
          <p:nvPr/>
        </p:nvSpPr>
        <p:spPr>
          <a:xfrm>
            <a:off x="8366252" y="4704970"/>
            <a:ext cx="251841" cy="251967"/>
          </a:xfrm>
          <a:custGeom>
            <a:avLst/>
            <a:gdLst/>
            <a:ahLst/>
            <a:cxnLst/>
            <a:rect l="0" t="0" r="0" b="0"/>
            <a:pathLst>
              <a:path w="251841" h="251967">
                <a:moveTo>
                  <a:pt x="125983" y="0"/>
                </a:moveTo>
                <a:cubicBezTo>
                  <a:pt x="195453" y="0"/>
                  <a:pt x="251841" y="56388"/>
                  <a:pt x="251841" y="125983"/>
                </a:cubicBezTo>
                <a:cubicBezTo>
                  <a:pt x="251841" y="195579"/>
                  <a:pt x="195453" y="251967"/>
                  <a:pt x="125983" y="251967"/>
                </a:cubicBezTo>
                <a:cubicBezTo>
                  <a:pt x="56388" y="251967"/>
                  <a:pt x="0" y="195579"/>
                  <a:pt x="0" y="125983"/>
                </a:cubicBezTo>
                <a:cubicBezTo>
                  <a:pt x="0" y="56388"/>
                  <a:pt x="56388" y="0"/>
                  <a:pt x="125983" y="0"/>
                </a:cubicBezTo>
                <a:close/>
                <a:moveTo>
                  <a:pt x="-6213222" y="2153030"/>
                </a:moveTo>
                <a:moveTo>
                  <a:pt x="105664" y="190119"/>
                </a:moveTo>
                <a:cubicBezTo>
                  <a:pt x="168909" y="126745"/>
                  <a:pt x="168909" y="126745"/>
                  <a:pt x="168909" y="126745"/>
                </a:cubicBezTo>
                <a:cubicBezTo>
                  <a:pt x="105664" y="63373"/>
                  <a:pt x="105664" y="63373"/>
                  <a:pt x="105664" y="63373"/>
                </a:cubicBezTo>
              </a:path>
            </a:pathLst>
          </a:custGeom>
          <a:noFill/>
          <a:ln w="15875" cap="sq" cmpd="sng">
            <a:solidFill>
              <a:srgbClr val="1B7864">
                <a:alpha val="100000"/>
              </a:srgbClr>
            </a:solidFill>
            <a:miter lim="127000"/>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3068" name="Freeform 3068"/>
          <p:cNvSpPr/>
          <p:nvPr/>
        </p:nvSpPr>
        <p:spPr>
          <a:xfrm>
            <a:off x="8366252" y="5285233"/>
            <a:ext cx="251841" cy="251967"/>
          </a:xfrm>
          <a:custGeom>
            <a:avLst/>
            <a:gdLst/>
            <a:ahLst/>
            <a:cxnLst/>
            <a:rect l="0" t="0" r="0" b="0"/>
            <a:pathLst>
              <a:path w="251841" h="251967">
                <a:moveTo>
                  <a:pt x="125983" y="0"/>
                </a:moveTo>
                <a:cubicBezTo>
                  <a:pt x="195453" y="0"/>
                  <a:pt x="251841" y="56387"/>
                  <a:pt x="251841" y="125984"/>
                </a:cubicBezTo>
                <a:cubicBezTo>
                  <a:pt x="251841" y="195579"/>
                  <a:pt x="195453" y="251967"/>
                  <a:pt x="125983" y="251967"/>
                </a:cubicBezTo>
                <a:cubicBezTo>
                  <a:pt x="56388" y="251967"/>
                  <a:pt x="0" y="195579"/>
                  <a:pt x="0" y="125984"/>
                </a:cubicBezTo>
                <a:cubicBezTo>
                  <a:pt x="0" y="56387"/>
                  <a:pt x="56388" y="0"/>
                  <a:pt x="125983" y="0"/>
                </a:cubicBezTo>
                <a:close/>
                <a:moveTo>
                  <a:pt x="-6793485" y="1572767"/>
                </a:moveTo>
                <a:moveTo>
                  <a:pt x="105664" y="190118"/>
                </a:moveTo>
                <a:cubicBezTo>
                  <a:pt x="168909" y="126745"/>
                  <a:pt x="168909" y="126745"/>
                  <a:pt x="168909" y="126745"/>
                </a:cubicBezTo>
                <a:cubicBezTo>
                  <a:pt x="105664" y="63373"/>
                  <a:pt x="105664" y="63373"/>
                  <a:pt x="105664" y="63373"/>
                </a:cubicBezTo>
              </a:path>
            </a:pathLst>
          </a:custGeom>
          <a:noFill/>
          <a:ln w="15875" cap="sq" cmpd="sng">
            <a:solidFill>
              <a:srgbClr val="1B7864">
                <a:alpha val="100000"/>
              </a:srgbClr>
            </a:solidFill>
            <a:miter lim="127000"/>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3069" name="Rectangle 3069"/>
          <p:cNvSpPr/>
          <p:nvPr/>
        </p:nvSpPr>
        <p:spPr>
          <a:xfrm>
            <a:off x="581253" y="446921"/>
            <a:ext cx="10492740" cy="1149977"/>
          </a:xfrm>
          <a:prstGeom prst="rect">
            <a:avLst/>
          </a:prstGeom>
        </p:spPr>
        <p:txBody>
          <a:bodyPr wrap="none" lIns="0" tIns="0" rIns="0" bIns="0">
            <a:spAutoFit/>
          </a:bodyPr>
          <a:lstStyle/>
          <a:p>
            <a:pPr marL="0"/>
            <a:r>
              <a:rPr lang="en-GB" sz="3204" b="0" i="0" spc="0" baseline="0" dirty="0">
                <a:solidFill>
                  <a:srgbClr val="225B61"/>
                </a:solidFill>
                <a:latin typeface="Segoe Sans Display"/>
              </a:rPr>
              <a:t>Real-Time Intelligence workload</a:t>
            </a:r>
          </a:p>
          <a:p>
            <a:pPr marL="3047">
              <a:lnSpc>
                <a:spcPts val="3143"/>
              </a:lnSpc>
            </a:pPr>
            <a:r>
              <a:rPr lang="en-GB" sz="1800" b="0" i="0" spc="0" baseline="0" dirty="0">
                <a:solidFill>
                  <a:srgbClr val="000000"/>
                </a:solidFill>
                <a:latin typeface="Segoe Sans Text Semilight"/>
              </a:rPr>
              <a:t>Explore data and turn insights into actions by performing real-time analysis across telemetry data to better </a:t>
            </a:r>
          </a:p>
          <a:p>
            <a:pPr marL="3047">
              <a:lnSpc>
                <a:spcPts val="2160"/>
              </a:lnSpc>
            </a:pPr>
            <a:r>
              <a:rPr lang="en-GB" sz="1800" b="0" i="0" spc="0" baseline="0" dirty="0">
                <a:solidFill>
                  <a:srgbClr val="000000"/>
                </a:solidFill>
                <a:latin typeface="Segoe Sans Text Semilight"/>
              </a:rPr>
              <a:t>predict, optimize, and improve data applications</a:t>
            </a:r>
          </a:p>
        </p:txBody>
      </p:sp>
      <p:sp>
        <p:nvSpPr>
          <p:cNvPr id="3070" name="Rectangle 3070"/>
          <p:cNvSpPr/>
          <p:nvPr/>
        </p:nvSpPr>
        <p:spPr>
          <a:xfrm>
            <a:off x="958900" y="3016581"/>
            <a:ext cx="393077" cy="271004"/>
          </a:xfrm>
          <a:prstGeom prst="rect">
            <a:avLst/>
          </a:prstGeom>
        </p:spPr>
        <p:txBody>
          <a:bodyPr wrap="none" lIns="0" tIns="0" rIns="0" bIns="0">
            <a:spAutoFit/>
          </a:bodyPr>
          <a:lstStyle/>
          <a:p>
            <a:pPr marL="76200"/>
            <a:r>
              <a:rPr lang="en-GB" sz="900" b="1" i="0" spc="0" baseline="0" dirty="0">
                <a:solidFill>
                  <a:srgbClr val="000000"/>
                </a:solidFill>
                <a:latin typeface="Segoe Sans Display Semibold"/>
              </a:rPr>
              <a:t>Data </a:t>
            </a:r>
          </a:p>
          <a:p>
            <a:pPr marL="0">
              <a:lnSpc>
                <a:spcPts val="1079"/>
              </a:lnSpc>
            </a:pPr>
            <a:r>
              <a:rPr lang="en-GB" sz="900" b="1" i="0" spc="0" baseline="0" dirty="0">
                <a:solidFill>
                  <a:srgbClr val="000000"/>
                </a:solidFill>
                <a:latin typeface="Segoe Sans Display Semibold"/>
              </a:rPr>
              <a:t>Factory</a:t>
            </a:r>
          </a:p>
        </p:txBody>
      </p:sp>
      <p:sp>
        <p:nvSpPr>
          <p:cNvPr id="3071" name="Rectangle 3071"/>
          <p:cNvSpPr/>
          <p:nvPr/>
        </p:nvSpPr>
        <p:spPr>
          <a:xfrm>
            <a:off x="1925447" y="3016581"/>
            <a:ext cx="615961" cy="271004"/>
          </a:xfrm>
          <a:prstGeom prst="rect">
            <a:avLst/>
          </a:prstGeom>
        </p:spPr>
        <p:txBody>
          <a:bodyPr wrap="none" lIns="0" tIns="0" rIns="0" bIns="0">
            <a:spAutoFit/>
          </a:bodyPr>
          <a:lstStyle/>
          <a:p>
            <a:pPr marL="187451"/>
            <a:r>
              <a:rPr lang="en-GB" sz="900" b="1" i="0" spc="0" baseline="0" dirty="0">
                <a:solidFill>
                  <a:srgbClr val="000000"/>
                </a:solidFill>
                <a:latin typeface="Segoe Sans Display Semibold"/>
              </a:rPr>
              <a:t>Data </a:t>
            </a:r>
          </a:p>
          <a:p>
            <a:pPr marL="0">
              <a:lnSpc>
                <a:spcPts val="1079"/>
              </a:lnSpc>
            </a:pPr>
            <a:r>
              <a:rPr lang="en-GB" sz="900" b="1" i="0" spc="0" baseline="0" dirty="0">
                <a:solidFill>
                  <a:srgbClr val="000000"/>
                </a:solidFill>
                <a:latin typeface="Segoe Sans Display Semibold"/>
              </a:rPr>
              <a:t>Engineering</a:t>
            </a:r>
          </a:p>
        </p:txBody>
      </p:sp>
      <p:sp>
        <p:nvSpPr>
          <p:cNvPr id="3072" name="Rectangle 3072"/>
          <p:cNvSpPr/>
          <p:nvPr/>
        </p:nvSpPr>
        <p:spPr>
          <a:xfrm>
            <a:off x="3017520" y="3016581"/>
            <a:ext cx="584986" cy="271004"/>
          </a:xfrm>
          <a:prstGeom prst="rect">
            <a:avLst/>
          </a:prstGeom>
        </p:spPr>
        <p:txBody>
          <a:bodyPr wrap="none" lIns="0" tIns="0" rIns="0" bIns="0">
            <a:spAutoFit/>
          </a:bodyPr>
          <a:lstStyle/>
          <a:p>
            <a:pPr marL="172465"/>
            <a:r>
              <a:rPr lang="en-GB" sz="900" b="1" i="0" spc="0" baseline="0" dirty="0">
                <a:solidFill>
                  <a:srgbClr val="000000"/>
                </a:solidFill>
                <a:latin typeface="Segoe Sans Display Semibold"/>
              </a:rPr>
              <a:t>Data </a:t>
            </a:r>
          </a:p>
          <a:p>
            <a:pPr marL="0">
              <a:lnSpc>
                <a:spcPts val="1079"/>
              </a:lnSpc>
            </a:pPr>
            <a:r>
              <a:rPr lang="en-GB" sz="900" b="1" i="0" spc="0" baseline="0" dirty="0">
                <a:solidFill>
                  <a:srgbClr val="000000"/>
                </a:solidFill>
                <a:latin typeface="Segoe Sans Display Semibold"/>
              </a:rPr>
              <a:t>Warehouse</a:t>
            </a:r>
          </a:p>
        </p:txBody>
      </p:sp>
      <p:sp>
        <p:nvSpPr>
          <p:cNvPr id="3073" name="Rectangle 3073"/>
          <p:cNvSpPr/>
          <p:nvPr/>
        </p:nvSpPr>
        <p:spPr>
          <a:xfrm>
            <a:off x="4185792" y="3016581"/>
            <a:ext cx="403364" cy="271004"/>
          </a:xfrm>
          <a:prstGeom prst="rect">
            <a:avLst/>
          </a:prstGeom>
        </p:spPr>
        <p:txBody>
          <a:bodyPr wrap="none" lIns="0" tIns="0" rIns="0" bIns="0">
            <a:spAutoFit/>
          </a:bodyPr>
          <a:lstStyle/>
          <a:p>
            <a:pPr marL="82296"/>
            <a:r>
              <a:rPr lang="en-GB" sz="900" b="1" i="0" spc="0" baseline="0" dirty="0">
                <a:solidFill>
                  <a:srgbClr val="000000"/>
                </a:solidFill>
                <a:latin typeface="Segoe Sans Display Semibold"/>
              </a:rPr>
              <a:t>Data </a:t>
            </a:r>
          </a:p>
          <a:p>
            <a:pPr marL="0">
              <a:lnSpc>
                <a:spcPts val="1079"/>
              </a:lnSpc>
            </a:pPr>
            <a:r>
              <a:rPr lang="en-GB" sz="900" b="1" i="0" spc="0" baseline="0" dirty="0">
                <a:solidFill>
                  <a:srgbClr val="000000"/>
                </a:solidFill>
                <a:latin typeface="Segoe Sans Display Semibold"/>
              </a:rPr>
              <a:t>Science</a:t>
            </a:r>
          </a:p>
        </p:txBody>
      </p:sp>
      <p:sp>
        <p:nvSpPr>
          <p:cNvPr id="3074" name="Rectangle 3074"/>
          <p:cNvSpPr/>
          <p:nvPr/>
        </p:nvSpPr>
        <p:spPr>
          <a:xfrm>
            <a:off x="5162677" y="3016581"/>
            <a:ext cx="606017" cy="271004"/>
          </a:xfrm>
          <a:prstGeom prst="rect">
            <a:avLst/>
          </a:prstGeom>
        </p:spPr>
        <p:txBody>
          <a:bodyPr wrap="none" lIns="0" tIns="0" rIns="0" bIns="0">
            <a:spAutoFit/>
          </a:bodyPr>
          <a:lstStyle/>
          <a:p>
            <a:pPr marL="44195"/>
            <a:r>
              <a:rPr lang="en-GB" sz="900" b="1" i="0" spc="0" baseline="0" dirty="0">
                <a:solidFill>
                  <a:srgbClr val="000000"/>
                </a:solidFill>
                <a:latin typeface="Segoe Sans Display Semibold"/>
              </a:rPr>
              <a:t>Real-Time </a:t>
            </a:r>
          </a:p>
          <a:p>
            <a:pPr marL="0">
              <a:lnSpc>
                <a:spcPts val="1079"/>
              </a:lnSpc>
            </a:pPr>
            <a:r>
              <a:rPr lang="en-GB" sz="900" b="1" i="0" spc="0" baseline="0" dirty="0">
                <a:solidFill>
                  <a:srgbClr val="000000"/>
                </a:solidFill>
                <a:latin typeface="Segoe Sans Display Semibold"/>
              </a:rPr>
              <a:t>Intelligence</a:t>
            </a:r>
          </a:p>
        </p:txBody>
      </p:sp>
      <p:sp>
        <p:nvSpPr>
          <p:cNvPr id="3075" name="Rectangle 3075"/>
          <p:cNvSpPr/>
          <p:nvPr/>
        </p:nvSpPr>
        <p:spPr>
          <a:xfrm>
            <a:off x="6379464" y="3016581"/>
            <a:ext cx="326212" cy="271004"/>
          </a:xfrm>
          <a:prstGeom prst="rect">
            <a:avLst/>
          </a:prstGeom>
        </p:spPr>
        <p:txBody>
          <a:bodyPr wrap="none" lIns="0" tIns="0" rIns="0" bIns="0">
            <a:spAutoFit/>
          </a:bodyPr>
          <a:lstStyle/>
          <a:p>
            <a:pPr marL="0"/>
            <a:r>
              <a:rPr lang="en-GB" sz="900" b="1" i="0" spc="0" baseline="0" dirty="0">
                <a:solidFill>
                  <a:srgbClr val="000000"/>
                </a:solidFill>
                <a:latin typeface="Segoe Sans Display Semibold"/>
              </a:rPr>
              <a:t>Power</a:t>
            </a:r>
          </a:p>
          <a:p>
            <a:pPr marL="112776">
              <a:lnSpc>
                <a:spcPts val="1079"/>
              </a:lnSpc>
            </a:pPr>
            <a:r>
              <a:rPr lang="en-GB" sz="900" b="1" i="0" spc="0" baseline="0" dirty="0">
                <a:solidFill>
                  <a:srgbClr val="000000"/>
                </a:solidFill>
                <a:latin typeface="Segoe Sans Display Semibold"/>
              </a:rPr>
              <a:t>BI</a:t>
            </a:r>
          </a:p>
        </p:txBody>
      </p:sp>
      <p:sp>
        <p:nvSpPr>
          <p:cNvPr id="3076" name="Rectangle 3076"/>
          <p:cNvSpPr/>
          <p:nvPr/>
        </p:nvSpPr>
        <p:spPr>
          <a:xfrm>
            <a:off x="7352410" y="3016581"/>
            <a:ext cx="544753" cy="408164"/>
          </a:xfrm>
          <a:prstGeom prst="rect">
            <a:avLst/>
          </a:prstGeom>
        </p:spPr>
        <p:txBody>
          <a:bodyPr wrap="none" lIns="0" tIns="0" rIns="0" bIns="0">
            <a:spAutoFit/>
          </a:bodyPr>
          <a:lstStyle/>
          <a:p>
            <a:pPr marL="18288"/>
            <a:r>
              <a:rPr lang="en-GB" sz="900" b="1" i="0" spc="0" baseline="0" dirty="0">
                <a:solidFill>
                  <a:srgbClr val="000000"/>
                </a:solidFill>
                <a:latin typeface="Segoe Sans Display Semibold"/>
              </a:rPr>
              <a:t>Partner &amp; </a:t>
            </a:r>
          </a:p>
          <a:p>
            <a:pPr marL="51816">
              <a:lnSpc>
                <a:spcPts val="1079"/>
              </a:lnSpc>
            </a:pPr>
            <a:r>
              <a:rPr lang="en-GB" sz="900" b="1" i="0" spc="0" baseline="0" dirty="0">
                <a:solidFill>
                  <a:srgbClr val="000000"/>
                </a:solidFill>
                <a:latin typeface="Segoe Sans Display Semibold"/>
              </a:rPr>
              <a:t>Industry </a:t>
            </a:r>
          </a:p>
          <a:p>
            <a:pPr marL="0">
              <a:lnSpc>
                <a:spcPts val="1079"/>
              </a:lnSpc>
            </a:pPr>
            <a:r>
              <a:rPr lang="en-GB" sz="900" b="1" i="0" spc="0" baseline="0" dirty="0">
                <a:solidFill>
                  <a:srgbClr val="000000"/>
                </a:solidFill>
                <a:latin typeface="Segoe Sans Display Semibold"/>
              </a:rPr>
              <a:t>workloads</a:t>
            </a:r>
          </a:p>
        </p:txBody>
      </p:sp>
      <p:sp>
        <p:nvSpPr>
          <p:cNvPr id="3077" name="Rectangle 3077"/>
          <p:cNvSpPr/>
          <p:nvPr/>
        </p:nvSpPr>
        <p:spPr>
          <a:xfrm>
            <a:off x="1270127" y="3732741"/>
            <a:ext cx="1698619" cy="164182"/>
          </a:xfrm>
          <a:prstGeom prst="rect">
            <a:avLst/>
          </a:prstGeom>
        </p:spPr>
        <p:txBody>
          <a:bodyPr wrap="none" lIns="0" tIns="0" rIns="0" bIns="0">
            <a:spAutoFit/>
          </a:bodyPr>
          <a:lstStyle/>
          <a:p>
            <a:pPr marL="0"/>
            <a:r>
              <a:rPr lang="en-GB" sz="1103" b="1" i="0" spc="0" baseline="0" dirty="0">
                <a:solidFill>
                  <a:srgbClr val="000000"/>
                </a:solidFill>
                <a:latin typeface="Segoe Sans Display Semibold"/>
              </a:rPr>
              <a:t>Copilot in Microsoft Fabric</a:t>
            </a:r>
          </a:p>
        </p:txBody>
      </p:sp>
      <p:sp>
        <p:nvSpPr>
          <p:cNvPr id="3078" name="Rectangle 3078"/>
          <p:cNvSpPr/>
          <p:nvPr/>
        </p:nvSpPr>
        <p:spPr>
          <a:xfrm>
            <a:off x="1270127" y="4361518"/>
            <a:ext cx="548353" cy="164182"/>
          </a:xfrm>
          <a:prstGeom prst="rect">
            <a:avLst/>
          </a:prstGeom>
        </p:spPr>
        <p:txBody>
          <a:bodyPr wrap="none" lIns="0" tIns="0" rIns="0" bIns="0">
            <a:spAutoFit/>
          </a:bodyPr>
          <a:lstStyle/>
          <a:p>
            <a:pPr marL="0"/>
            <a:r>
              <a:rPr lang="en-GB" sz="1103" b="1" i="0" spc="0" baseline="0" dirty="0">
                <a:solidFill>
                  <a:srgbClr val="000000"/>
                </a:solidFill>
                <a:latin typeface="Segoe Sans Display Semibold"/>
              </a:rPr>
              <a:t>OneLake</a:t>
            </a:r>
          </a:p>
        </p:txBody>
      </p:sp>
      <p:sp>
        <p:nvSpPr>
          <p:cNvPr id="3079" name="Rectangle 3079"/>
          <p:cNvSpPr/>
          <p:nvPr/>
        </p:nvSpPr>
        <p:spPr>
          <a:xfrm>
            <a:off x="1270127" y="4990676"/>
            <a:ext cx="3457949" cy="164182"/>
          </a:xfrm>
          <a:prstGeom prst="rect">
            <a:avLst/>
          </a:prstGeom>
        </p:spPr>
        <p:txBody>
          <a:bodyPr wrap="none" lIns="0" tIns="0" rIns="0" bIns="0">
            <a:spAutoFit/>
          </a:bodyPr>
          <a:lstStyle/>
          <a:p>
            <a:pPr marL="0"/>
            <a:r>
              <a:rPr lang="en-GB" sz="1103" b="1" i="0" spc="0" baseline="0" dirty="0">
                <a:solidFill>
                  <a:srgbClr val="000000"/>
                </a:solidFill>
                <a:latin typeface="Segoe Sans Display Semibold"/>
              </a:rPr>
              <a:t>Security, Governance and Administration with Purview</a:t>
            </a:r>
          </a:p>
        </p:txBody>
      </p:sp>
      <p:sp>
        <p:nvSpPr>
          <p:cNvPr id="3080" name="Rectangle 3080"/>
          <p:cNvSpPr/>
          <p:nvPr/>
        </p:nvSpPr>
        <p:spPr>
          <a:xfrm>
            <a:off x="8773032" y="2486254"/>
            <a:ext cx="2809951" cy="361339"/>
          </a:xfrm>
          <a:prstGeom prst="rect">
            <a:avLst/>
          </a:prstGeom>
        </p:spPr>
        <p:txBody>
          <a:bodyPr wrap="none" lIns="0" tIns="0" rIns="0" bIns="0">
            <a:spAutoFit/>
          </a:bodyPr>
          <a:lstStyle/>
          <a:p>
            <a:pPr marL="0"/>
            <a:r>
              <a:rPr lang="en-GB" sz="1200" b="0" i="0" spc="0" baseline="0" dirty="0">
                <a:solidFill>
                  <a:srgbClr val="000000"/>
                </a:solidFill>
                <a:latin typeface="Segoe Sans Display"/>
              </a:rPr>
              <a:t>Ingest, transform, query, visualize, and act </a:t>
            </a:r>
          </a:p>
          <a:p>
            <a:pPr marL="0">
              <a:lnSpc>
                <a:spcPts val="1439"/>
              </a:lnSpc>
            </a:pPr>
            <a:r>
              <a:rPr lang="en-GB" sz="1200" b="0" i="0" spc="0" baseline="0" dirty="0">
                <a:solidFill>
                  <a:srgbClr val="000000"/>
                </a:solidFill>
                <a:latin typeface="Segoe Sans Display"/>
              </a:rPr>
              <a:t>on data in real time.</a:t>
            </a:r>
          </a:p>
        </p:txBody>
      </p:sp>
      <p:sp>
        <p:nvSpPr>
          <p:cNvPr id="3081" name="Rectangle 3081"/>
          <p:cNvSpPr/>
          <p:nvPr/>
        </p:nvSpPr>
        <p:spPr>
          <a:xfrm>
            <a:off x="8773032" y="3124779"/>
            <a:ext cx="2829925" cy="2472365"/>
          </a:xfrm>
          <a:prstGeom prst="rect">
            <a:avLst/>
          </a:prstGeom>
        </p:spPr>
        <p:txBody>
          <a:bodyPr wrap="none" lIns="0" tIns="0" rIns="0" bIns="0">
            <a:spAutoFit/>
          </a:bodyPr>
          <a:lstStyle/>
          <a:p>
            <a:pPr marL="0"/>
            <a:r>
              <a:rPr lang="en-GB" sz="1202" b="0" i="0" spc="0" baseline="0" dirty="0">
                <a:solidFill>
                  <a:srgbClr val="000000"/>
                </a:solidFill>
                <a:latin typeface="Segoe Sans Display"/>
              </a:rPr>
              <a:t>Simple ingestion, curation and processing </a:t>
            </a:r>
          </a:p>
          <a:p>
            <a:pPr marL="0">
              <a:lnSpc>
                <a:spcPts val="1442"/>
              </a:lnSpc>
            </a:pPr>
            <a:r>
              <a:rPr lang="en-GB" sz="1200" b="0" i="0" spc="0" baseline="0" dirty="0">
                <a:solidFill>
                  <a:srgbClr val="000000"/>
                </a:solidFill>
                <a:latin typeface="Segoe Sans Display"/>
              </a:rPr>
              <a:t>of streaming data in the Real-Time Hub, a </a:t>
            </a:r>
          </a:p>
          <a:p>
            <a:pPr marL="0">
              <a:lnSpc>
                <a:spcPts val="1439"/>
              </a:lnSpc>
            </a:pPr>
            <a:r>
              <a:rPr lang="en-GB" sz="1200" b="0" i="0" spc="0" baseline="0" dirty="0">
                <a:solidFill>
                  <a:srgbClr val="000000"/>
                </a:solidFill>
                <a:latin typeface="Segoe Sans Display"/>
              </a:rPr>
              <a:t>single data estate for data in motion.</a:t>
            </a:r>
          </a:p>
          <a:p>
            <a:pPr marL="0">
              <a:lnSpc>
                <a:spcPts val="3144"/>
              </a:lnSpc>
            </a:pPr>
            <a:r>
              <a:rPr lang="en-GB" sz="1200" b="0" i="0" spc="0" baseline="0" dirty="0">
                <a:solidFill>
                  <a:srgbClr val="000000"/>
                </a:solidFill>
                <a:latin typeface="Segoe Sans Display"/>
              </a:rPr>
              <a:t>No-, low-, and pro-code experiences</a:t>
            </a:r>
          </a:p>
          <a:p>
            <a:pPr marL="0">
              <a:lnSpc>
                <a:spcPts val="1439"/>
              </a:lnSpc>
            </a:pPr>
            <a:r>
              <a:rPr lang="en-GB" sz="1200" b="0" i="0" spc="0" baseline="0" dirty="0">
                <a:solidFill>
                  <a:srgbClr val="000000"/>
                </a:solidFill>
                <a:latin typeface="Segoe Sans Display"/>
              </a:rPr>
              <a:t>for everything from business insight </a:t>
            </a:r>
          </a:p>
          <a:p>
            <a:pPr marL="0">
              <a:lnSpc>
                <a:spcPts val="1439"/>
              </a:lnSpc>
            </a:pPr>
            <a:r>
              <a:rPr lang="en-GB" sz="1200" b="0" i="0" spc="0" baseline="0" dirty="0">
                <a:solidFill>
                  <a:srgbClr val="000000"/>
                </a:solidFill>
                <a:latin typeface="Segoe Sans Display"/>
              </a:rPr>
              <a:t>discovery to complex stream processing.</a:t>
            </a:r>
          </a:p>
          <a:p>
            <a:pPr marL="0">
              <a:lnSpc>
                <a:spcPts val="3144"/>
              </a:lnSpc>
            </a:pPr>
            <a:r>
              <a:rPr lang="en-GB" sz="1200" b="0" i="0" spc="0" baseline="0" dirty="0">
                <a:solidFill>
                  <a:srgbClr val="000000"/>
                </a:solidFill>
                <a:latin typeface="Segoe Sans Display"/>
              </a:rPr>
              <a:t>Create triggers on changing data to act </a:t>
            </a:r>
          </a:p>
          <a:p>
            <a:pPr marL="0">
              <a:lnSpc>
                <a:spcPts val="1440"/>
              </a:lnSpc>
            </a:pPr>
            <a:r>
              <a:rPr lang="en-GB" sz="1200" b="0" i="0" spc="0" baseline="0" dirty="0">
                <a:solidFill>
                  <a:srgbClr val="000000"/>
                </a:solidFill>
                <a:latin typeface="Segoe Sans Display"/>
              </a:rPr>
              <a:t>automatically when conditions are met.</a:t>
            </a:r>
          </a:p>
          <a:p>
            <a:pPr marL="0">
              <a:lnSpc>
                <a:spcPts val="3128"/>
              </a:lnSpc>
            </a:pPr>
            <a:r>
              <a:rPr lang="en-GB" sz="1200" b="0" i="0" spc="0" baseline="0" dirty="0">
                <a:solidFill>
                  <a:srgbClr val="000000"/>
                </a:solidFill>
                <a:latin typeface="Segoe Sans Display"/>
              </a:rPr>
              <a:t>Streamline analysis of event streaming </a:t>
            </a:r>
          </a:p>
          <a:p>
            <a:pPr marL="0">
              <a:lnSpc>
                <a:spcPts val="1440"/>
              </a:lnSpc>
            </a:pPr>
            <a:r>
              <a:rPr lang="en-GB" sz="1200" b="0" i="0" spc="0" baseline="0" dirty="0">
                <a:solidFill>
                  <a:srgbClr val="000000"/>
                </a:solidFill>
                <a:latin typeface="Segoe Sans Display"/>
              </a:rPr>
              <a:t>data with Copilot in Fabric.</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3" name="Freeform 3083"/>
          <p:cNvSpPr/>
          <p:nvPr/>
        </p:nvSpPr>
        <p:spPr>
          <a:xfrm>
            <a:off x="0" y="0"/>
            <a:ext cx="12192000" cy="6858000"/>
          </a:xfrm>
          <a:custGeom>
            <a:avLst/>
            <a:gdLst/>
            <a:ahLst/>
            <a:cxnLst/>
            <a:rect l="0" t="0" r="0" b="0"/>
            <a:pathLst>
              <a:path w="12192000" h="6858000">
                <a:moveTo>
                  <a:pt x="0" y="6858000"/>
                </a:moveTo>
                <a:lnTo>
                  <a:pt x="12192000" y="6858000"/>
                </a:lnTo>
                <a:lnTo>
                  <a:pt x="12192000" y="0"/>
                </a:lnTo>
                <a:lnTo>
                  <a:pt x="0" y="0"/>
                </a:lnTo>
                <a:lnTo>
                  <a:pt x="0" y="6858000"/>
                </a:lnTo>
                <a:close/>
              </a:path>
            </a:pathLst>
          </a:custGeom>
          <a:solidFill>
            <a:srgbClr val="FFFDF9">
              <a:alpha val="100000"/>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3085" name="Freeform 3085"/>
          <p:cNvSpPr/>
          <p:nvPr/>
        </p:nvSpPr>
        <p:spPr>
          <a:xfrm>
            <a:off x="656678" y="2526792"/>
            <a:ext cx="997623" cy="927100"/>
          </a:xfrm>
          <a:custGeom>
            <a:avLst/>
            <a:gdLst/>
            <a:ahLst/>
            <a:cxnLst/>
            <a:rect l="0" t="0" r="0" b="0"/>
            <a:pathLst>
              <a:path w="997623" h="927100">
                <a:moveTo>
                  <a:pt x="0" y="50038"/>
                </a:moveTo>
                <a:cubicBezTo>
                  <a:pt x="0" y="22353"/>
                  <a:pt x="22403" y="0"/>
                  <a:pt x="50051" y="0"/>
                </a:cubicBezTo>
                <a:lnTo>
                  <a:pt x="947585" y="0"/>
                </a:lnTo>
                <a:cubicBezTo>
                  <a:pt x="975272" y="0"/>
                  <a:pt x="997623" y="22353"/>
                  <a:pt x="997623" y="50038"/>
                </a:cubicBezTo>
                <a:lnTo>
                  <a:pt x="997623" y="877062"/>
                </a:lnTo>
                <a:cubicBezTo>
                  <a:pt x="997623" y="904749"/>
                  <a:pt x="975272" y="927100"/>
                  <a:pt x="947585" y="927100"/>
                </a:cubicBezTo>
                <a:lnTo>
                  <a:pt x="50051" y="927100"/>
                </a:lnTo>
                <a:cubicBezTo>
                  <a:pt x="22403" y="927100"/>
                  <a:pt x="0" y="904749"/>
                  <a:pt x="0" y="877062"/>
                </a:cubicBezTo>
                <a:close/>
                <a:moveTo>
                  <a:pt x="3624492" y="4331208"/>
                </a:moveTo>
              </a:path>
            </a:pathLst>
          </a:custGeom>
          <a:solidFill>
            <a:srgbClr val="F2F2F2">
              <a:alpha val="93725"/>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pic>
        <p:nvPicPr>
          <p:cNvPr id="3086" name="Picture 436"/>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a:xfrm>
            <a:off x="1017790" y="2641804"/>
            <a:ext cx="275424" cy="262940"/>
          </a:xfrm>
          <a:prstGeom prst="rect">
            <a:avLst/>
          </a:prstGeom>
          <a:noFill/>
        </p:spPr>
      </p:pic>
      <p:sp>
        <p:nvSpPr>
          <p:cNvPr id="3087" name="Freeform 3087"/>
          <p:cNvSpPr/>
          <p:nvPr/>
        </p:nvSpPr>
        <p:spPr>
          <a:xfrm>
            <a:off x="1734057" y="2526792"/>
            <a:ext cx="997713" cy="927100"/>
          </a:xfrm>
          <a:custGeom>
            <a:avLst/>
            <a:gdLst/>
            <a:ahLst/>
            <a:cxnLst/>
            <a:rect l="0" t="0" r="0" b="0"/>
            <a:pathLst>
              <a:path w="997713" h="927100">
                <a:moveTo>
                  <a:pt x="0" y="50038"/>
                </a:moveTo>
                <a:cubicBezTo>
                  <a:pt x="0" y="22353"/>
                  <a:pt x="22479" y="0"/>
                  <a:pt x="50166" y="0"/>
                </a:cubicBezTo>
                <a:lnTo>
                  <a:pt x="947675" y="0"/>
                </a:lnTo>
                <a:cubicBezTo>
                  <a:pt x="975234" y="0"/>
                  <a:pt x="997713" y="22353"/>
                  <a:pt x="997713" y="50038"/>
                </a:cubicBezTo>
                <a:lnTo>
                  <a:pt x="997713" y="877062"/>
                </a:lnTo>
                <a:cubicBezTo>
                  <a:pt x="997713" y="904749"/>
                  <a:pt x="975234" y="927100"/>
                  <a:pt x="947675" y="927100"/>
                </a:cubicBezTo>
                <a:lnTo>
                  <a:pt x="50166" y="927100"/>
                </a:lnTo>
                <a:cubicBezTo>
                  <a:pt x="22479" y="927100"/>
                  <a:pt x="0" y="904749"/>
                  <a:pt x="0" y="877062"/>
                </a:cubicBezTo>
                <a:close/>
                <a:moveTo>
                  <a:pt x="2547113" y="4331208"/>
                </a:moveTo>
              </a:path>
            </a:pathLst>
          </a:custGeom>
          <a:solidFill>
            <a:srgbClr val="F2F2F2">
              <a:alpha val="93725"/>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pic>
        <p:nvPicPr>
          <p:cNvPr id="3088" name="Picture 437"/>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a:xfrm>
            <a:off x="2089023" y="2635822"/>
            <a:ext cx="287934" cy="274891"/>
          </a:xfrm>
          <a:prstGeom prst="rect">
            <a:avLst/>
          </a:prstGeom>
          <a:noFill/>
        </p:spPr>
      </p:pic>
      <p:sp>
        <p:nvSpPr>
          <p:cNvPr id="3089" name="Freeform 3089"/>
          <p:cNvSpPr/>
          <p:nvPr/>
        </p:nvSpPr>
        <p:spPr>
          <a:xfrm>
            <a:off x="2811526" y="2526792"/>
            <a:ext cx="997712" cy="927100"/>
          </a:xfrm>
          <a:custGeom>
            <a:avLst/>
            <a:gdLst/>
            <a:ahLst/>
            <a:cxnLst/>
            <a:rect l="0" t="0" r="0" b="0"/>
            <a:pathLst>
              <a:path w="997712" h="927100">
                <a:moveTo>
                  <a:pt x="0" y="50038"/>
                </a:moveTo>
                <a:cubicBezTo>
                  <a:pt x="0" y="22353"/>
                  <a:pt x="22478" y="0"/>
                  <a:pt x="50038" y="0"/>
                </a:cubicBezTo>
                <a:lnTo>
                  <a:pt x="947674" y="0"/>
                </a:lnTo>
                <a:cubicBezTo>
                  <a:pt x="975233" y="0"/>
                  <a:pt x="997712" y="22353"/>
                  <a:pt x="997712" y="50038"/>
                </a:cubicBezTo>
                <a:lnTo>
                  <a:pt x="997712" y="877062"/>
                </a:lnTo>
                <a:cubicBezTo>
                  <a:pt x="997712" y="904749"/>
                  <a:pt x="975233" y="927100"/>
                  <a:pt x="947674" y="927100"/>
                </a:cubicBezTo>
                <a:lnTo>
                  <a:pt x="50038" y="927100"/>
                </a:lnTo>
                <a:cubicBezTo>
                  <a:pt x="22478" y="927100"/>
                  <a:pt x="0" y="904749"/>
                  <a:pt x="0" y="877062"/>
                </a:cubicBezTo>
                <a:close/>
                <a:moveTo>
                  <a:pt x="1469644" y="4331208"/>
                </a:moveTo>
              </a:path>
            </a:pathLst>
          </a:custGeom>
          <a:solidFill>
            <a:srgbClr val="F2F2F2">
              <a:alpha val="93725"/>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pic>
        <p:nvPicPr>
          <p:cNvPr id="3090" name="Picture 438"/>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a:xfrm>
            <a:off x="3177413" y="2646299"/>
            <a:ext cx="265925" cy="253872"/>
          </a:xfrm>
          <a:prstGeom prst="rect">
            <a:avLst/>
          </a:prstGeom>
          <a:noFill/>
        </p:spPr>
      </p:pic>
      <p:sp>
        <p:nvSpPr>
          <p:cNvPr id="3091" name="Freeform 3091"/>
          <p:cNvSpPr/>
          <p:nvPr/>
        </p:nvSpPr>
        <p:spPr>
          <a:xfrm>
            <a:off x="3888994" y="2526792"/>
            <a:ext cx="997584" cy="927100"/>
          </a:xfrm>
          <a:custGeom>
            <a:avLst/>
            <a:gdLst/>
            <a:ahLst/>
            <a:cxnLst/>
            <a:rect l="0" t="0" r="0" b="0"/>
            <a:pathLst>
              <a:path w="997584" h="927100">
                <a:moveTo>
                  <a:pt x="0" y="50038"/>
                </a:moveTo>
                <a:cubicBezTo>
                  <a:pt x="0" y="22353"/>
                  <a:pt x="22352" y="0"/>
                  <a:pt x="50038" y="0"/>
                </a:cubicBezTo>
                <a:lnTo>
                  <a:pt x="947546" y="0"/>
                </a:lnTo>
                <a:cubicBezTo>
                  <a:pt x="975233" y="0"/>
                  <a:pt x="997584" y="22353"/>
                  <a:pt x="997584" y="50038"/>
                </a:cubicBezTo>
                <a:lnTo>
                  <a:pt x="997584" y="877062"/>
                </a:lnTo>
                <a:cubicBezTo>
                  <a:pt x="997584" y="904749"/>
                  <a:pt x="975233" y="927100"/>
                  <a:pt x="947546" y="927100"/>
                </a:cubicBezTo>
                <a:lnTo>
                  <a:pt x="50038" y="927100"/>
                </a:lnTo>
                <a:cubicBezTo>
                  <a:pt x="22352" y="927100"/>
                  <a:pt x="0" y="904749"/>
                  <a:pt x="0" y="877062"/>
                </a:cubicBezTo>
                <a:close/>
                <a:moveTo>
                  <a:pt x="392176" y="4331208"/>
                </a:moveTo>
              </a:path>
            </a:pathLst>
          </a:custGeom>
          <a:solidFill>
            <a:srgbClr val="F2F2F2">
              <a:alpha val="93725"/>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pic>
        <p:nvPicPr>
          <p:cNvPr id="3092" name="Picture 439"/>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a:xfrm>
            <a:off x="4247260" y="2639162"/>
            <a:ext cx="280974" cy="268249"/>
          </a:xfrm>
          <a:prstGeom prst="rect">
            <a:avLst/>
          </a:prstGeom>
          <a:noFill/>
        </p:spPr>
      </p:pic>
      <p:sp>
        <p:nvSpPr>
          <p:cNvPr id="3093" name="Freeform 3093"/>
          <p:cNvSpPr/>
          <p:nvPr/>
        </p:nvSpPr>
        <p:spPr>
          <a:xfrm>
            <a:off x="4966461" y="2526792"/>
            <a:ext cx="997585" cy="927100"/>
          </a:xfrm>
          <a:custGeom>
            <a:avLst/>
            <a:gdLst/>
            <a:ahLst/>
            <a:cxnLst/>
            <a:rect l="0" t="0" r="0" b="0"/>
            <a:pathLst>
              <a:path w="997585" h="927100">
                <a:moveTo>
                  <a:pt x="0" y="50038"/>
                </a:moveTo>
                <a:cubicBezTo>
                  <a:pt x="0" y="22353"/>
                  <a:pt x="22353" y="0"/>
                  <a:pt x="50039" y="0"/>
                </a:cubicBezTo>
                <a:lnTo>
                  <a:pt x="947548" y="0"/>
                </a:lnTo>
                <a:cubicBezTo>
                  <a:pt x="975234" y="0"/>
                  <a:pt x="997585" y="22353"/>
                  <a:pt x="997585" y="50038"/>
                </a:cubicBezTo>
                <a:lnTo>
                  <a:pt x="997585" y="877062"/>
                </a:lnTo>
                <a:cubicBezTo>
                  <a:pt x="997585" y="904749"/>
                  <a:pt x="975234" y="927100"/>
                  <a:pt x="947548" y="927100"/>
                </a:cubicBezTo>
                <a:lnTo>
                  <a:pt x="50039" y="927100"/>
                </a:lnTo>
                <a:cubicBezTo>
                  <a:pt x="22353" y="927100"/>
                  <a:pt x="0" y="904749"/>
                  <a:pt x="0" y="877062"/>
                </a:cubicBezTo>
                <a:close/>
                <a:moveTo>
                  <a:pt x="-685291" y="4331208"/>
                </a:moveTo>
              </a:path>
            </a:pathLst>
          </a:custGeom>
          <a:solidFill>
            <a:srgbClr val="F2F2F2">
              <a:alpha val="93725"/>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pic>
        <p:nvPicPr>
          <p:cNvPr id="3094" name="Picture 440"/>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a:xfrm>
            <a:off x="5326253" y="2640546"/>
            <a:ext cx="277926" cy="265341"/>
          </a:xfrm>
          <a:prstGeom prst="rect">
            <a:avLst/>
          </a:prstGeom>
          <a:noFill/>
        </p:spPr>
      </p:pic>
      <p:sp>
        <p:nvSpPr>
          <p:cNvPr id="3095" name="Freeform 3095"/>
          <p:cNvSpPr/>
          <p:nvPr/>
        </p:nvSpPr>
        <p:spPr>
          <a:xfrm>
            <a:off x="6043803" y="2526792"/>
            <a:ext cx="997712" cy="927100"/>
          </a:xfrm>
          <a:custGeom>
            <a:avLst/>
            <a:gdLst/>
            <a:ahLst/>
            <a:cxnLst/>
            <a:rect l="0" t="0" r="0" b="0"/>
            <a:pathLst>
              <a:path w="997712" h="927100">
                <a:moveTo>
                  <a:pt x="0" y="50038"/>
                </a:moveTo>
                <a:cubicBezTo>
                  <a:pt x="0" y="22353"/>
                  <a:pt x="22479" y="0"/>
                  <a:pt x="50037" y="0"/>
                </a:cubicBezTo>
                <a:lnTo>
                  <a:pt x="947674" y="0"/>
                </a:lnTo>
                <a:cubicBezTo>
                  <a:pt x="975232" y="0"/>
                  <a:pt x="997712" y="22353"/>
                  <a:pt x="997712" y="50038"/>
                </a:cubicBezTo>
                <a:lnTo>
                  <a:pt x="997712" y="877062"/>
                </a:lnTo>
                <a:cubicBezTo>
                  <a:pt x="997712" y="904749"/>
                  <a:pt x="975232" y="927100"/>
                  <a:pt x="947674" y="927100"/>
                </a:cubicBezTo>
                <a:lnTo>
                  <a:pt x="50037" y="927100"/>
                </a:lnTo>
                <a:cubicBezTo>
                  <a:pt x="22479" y="927100"/>
                  <a:pt x="0" y="904749"/>
                  <a:pt x="0" y="877062"/>
                </a:cubicBezTo>
                <a:close/>
                <a:moveTo>
                  <a:pt x="-1762633" y="4331208"/>
                </a:moveTo>
              </a:path>
            </a:pathLst>
          </a:custGeom>
          <a:solidFill>
            <a:srgbClr val="FFFFFF">
              <a:alpha val="94117"/>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pic>
        <p:nvPicPr>
          <p:cNvPr id="3096" name="Picture 3096"/>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a:xfrm>
            <a:off x="6021578" y="2504567"/>
            <a:ext cx="1042161" cy="971550"/>
          </a:xfrm>
          <a:prstGeom prst="rect">
            <a:avLst/>
          </a:prstGeom>
          <a:noFill/>
        </p:spPr>
      </p:pic>
      <p:pic>
        <p:nvPicPr>
          <p:cNvPr id="3097" name="Picture 2883"/>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a:xfrm>
            <a:off x="6366383" y="2605279"/>
            <a:ext cx="352043" cy="335279"/>
          </a:xfrm>
          <a:prstGeom prst="rect">
            <a:avLst/>
          </a:prstGeom>
          <a:noFill/>
        </p:spPr>
      </p:pic>
      <p:sp>
        <p:nvSpPr>
          <p:cNvPr id="3098" name="Freeform 3098"/>
          <p:cNvSpPr/>
          <p:nvPr/>
        </p:nvSpPr>
        <p:spPr>
          <a:xfrm>
            <a:off x="7121270" y="2526792"/>
            <a:ext cx="997712" cy="927100"/>
          </a:xfrm>
          <a:custGeom>
            <a:avLst/>
            <a:gdLst/>
            <a:ahLst/>
            <a:cxnLst/>
            <a:rect l="0" t="0" r="0" b="0"/>
            <a:pathLst>
              <a:path w="997712" h="927100">
                <a:moveTo>
                  <a:pt x="0" y="50038"/>
                </a:moveTo>
                <a:cubicBezTo>
                  <a:pt x="0" y="22353"/>
                  <a:pt x="22480" y="0"/>
                  <a:pt x="50038" y="0"/>
                </a:cubicBezTo>
                <a:lnTo>
                  <a:pt x="947548" y="0"/>
                </a:lnTo>
                <a:cubicBezTo>
                  <a:pt x="975234" y="0"/>
                  <a:pt x="997712" y="22353"/>
                  <a:pt x="997712" y="50038"/>
                </a:cubicBezTo>
                <a:lnTo>
                  <a:pt x="997712" y="877062"/>
                </a:lnTo>
                <a:cubicBezTo>
                  <a:pt x="997712" y="904749"/>
                  <a:pt x="975234" y="927100"/>
                  <a:pt x="947548" y="927100"/>
                </a:cubicBezTo>
                <a:lnTo>
                  <a:pt x="50038" y="927100"/>
                </a:lnTo>
                <a:cubicBezTo>
                  <a:pt x="22480" y="927100"/>
                  <a:pt x="0" y="904749"/>
                  <a:pt x="0" y="877062"/>
                </a:cubicBezTo>
                <a:close/>
                <a:moveTo>
                  <a:pt x="-2840100" y="4331208"/>
                </a:moveTo>
              </a:path>
            </a:pathLst>
          </a:custGeom>
          <a:solidFill>
            <a:srgbClr val="F2F2F2">
              <a:alpha val="93725"/>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3099" name="Freeform 3099"/>
          <p:cNvSpPr/>
          <p:nvPr/>
        </p:nvSpPr>
        <p:spPr>
          <a:xfrm>
            <a:off x="7620127" y="2636140"/>
            <a:ext cx="0" cy="274320"/>
          </a:xfrm>
          <a:custGeom>
            <a:avLst/>
            <a:gdLst/>
            <a:ahLst/>
            <a:cxnLst/>
            <a:rect l="0" t="0" r="0" b="0"/>
            <a:pathLst>
              <a:path h="274320">
                <a:moveTo>
                  <a:pt x="0" y="0"/>
                </a:moveTo>
                <a:lnTo>
                  <a:pt x="0" y="274320"/>
                </a:lnTo>
              </a:path>
            </a:pathLst>
          </a:custGeom>
          <a:noFill/>
          <a:ln w="19050" cap="flat" cmpd="sng">
            <a:solidFill>
              <a:srgbClr val="000000">
                <a:alpha val="100000"/>
              </a:srgbClr>
            </a:solidFill>
            <a:miter lim="127000"/>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3100" name="Freeform 3100"/>
          <p:cNvSpPr/>
          <p:nvPr/>
        </p:nvSpPr>
        <p:spPr>
          <a:xfrm>
            <a:off x="7482967" y="2773299"/>
            <a:ext cx="274319" cy="0"/>
          </a:xfrm>
          <a:custGeom>
            <a:avLst/>
            <a:gdLst/>
            <a:ahLst/>
            <a:cxnLst/>
            <a:rect l="0" t="0" r="0" b="0"/>
            <a:pathLst>
              <a:path w="274319">
                <a:moveTo>
                  <a:pt x="0" y="0"/>
                </a:moveTo>
                <a:lnTo>
                  <a:pt x="274319" y="0"/>
                </a:lnTo>
              </a:path>
            </a:pathLst>
          </a:custGeom>
          <a:noFill/>
          <a:ln w="19050" cap="flat" cmpd="sng">
            <a:solidFill>
              <a:srgbClr val="000000">
                <a:alpha val="100000"/>
              </a:srgbClr>
            </a:solidFill>
            <a:miter lim="127000"/>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3101" name="Freeform 3101"/>
          <p:cNvSpPr/>
          <p:nvPr/>
        </p:nvSpPr>
        <p:spPr>
          <a:xfrm>
            <a:off x="656678" y="3534156"/>
            <a:ext cx="7462304" cy="548514"/>
          </a:xfrm>
          <a:custGeom>
            <a:avLst/>
            <a:gdLst/>
            <a:ahLst/>
            <a:cxnLst/>
            <a:rect l="0" t="0" r="0" b="0"/>
            <a:pathLst>
              <a:path w="7462304" h="548514">
                <a:moveTo>
                  <a:pt x="0" y="61341"/>
                </a:moveTo>
                <a:cubicBezTo>
                  <a:pt x="0" y="27433"/>
                  <a:pt x="27470" y="0"/>
                  <a:pt x="61367" y="0"/>
                </a:cubicBezTo>
                <a:lnTo>
                  <a:pt x="7400837" y="0"/>
                </a:lnTo>
                <a:cubicBezTo>
                  <a:pt x="7434745" y="0"/>
                  <a:pt x="7462304" y="27433"/>
                  <a:pt x="7462304" y="61341"/>
                </a:cubicBezTo>
                <a:lnTo>
                  <a:pt x="7462304" y="487172"/>
                </a:lnTo>
                <a:cubicBezTo>
                  <a:pt x="7462304" y="521081"/>
                  <a:pt x="7434745" y="548514"/>
                  <a:pt x="7400837" y="548514"/>
                </a:cubicBezTo>
                <a:lnTo>
                  <a:pt x="61367" y="548514"/>
                </a:lnTo>
                <a:cubicBezTo>
                  <a:pt x="27470" y="548514"/>
                  <a:pt x="0" y="521081"/>
                  <a:pt x="0" y="487172"/>
                </a:cubicBezTo>
                <a:close/>
                <a:moveTo>
                  <a:pt x="2605825" y="3323844"/>
                </a:moveTo>
              </a:path>
            </a:pathLst>
          </a:custGeom>
          <a:solidFill>
            <a:srgbClr val="F2F2F2">
              <a:alpha val="93725"/>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pic>
        <p:nvPicPr>
          <p:cNvPr id="3102" name="Picture 2887"/>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a:xfrm>
            <a:off x="810894" y="3666110"/>
            <a:ext cx="281940" cy="284988"/>
          </a:xfrm>
          <a:prstGeom prst="rect">
            <a:avLst/>
          </a:prstGeom>
          <a:noFill/>
        </p:spPr>
      </p:pic>
      <p:sp>
        <p:nvSpPr>
          <p:cNvPr id="3103" name="Freeform 3103"/>
          <p:cNvSpPr/>
          <p:nvPr/>
        </p:nvSpPr>
        <p:spPr>
          <a:xfrm>
            <a:off x="656678" y="4162806"/>
            <a:ext cx="7462304" cy="548640"/>
          </a:xfrm>
          <a:custGeom>
            <a:avLst/>
            <a:gdLst/>
            <a:ahLst/>
            <a:cxnLst/>
            <a:rect l="0" t="0" r="0" b="0"/>
            <a:pathLst>
              <a:path w="7462304" h="548640">
                <a:moveTo>
                  <a:pt x="0" y="61468"/>
                </a:moveTo>
                <a:cubicBezTo>
                  <a:pt x="0" y="27559"/>
                  <a:pt x="27470" y="0"/>
                  <a:pt x="61367" y="0"/>
                </a:cubicBezTo>
                <a:lnTo>
                  <a:pt x="7400837" y="0"/>
                </a:lnTo>
                <a:cubicBezTo>
                  <a:pt x="7434745" y="0"/>
                  <a:pt x="7462304" y="27559"/>
                  <a:pt x="7462304" y="61468"/>
                </a:cubicBezTo>
                <a:lnTo>
                  <a:pt x="7462304" y="487172"/>
                </a:lnTo>
                <a:cubicBezTo>
                  <a:pt x="7462304" y="521081"/>
                  <a:pt x="7434745" y="548640"/>
                  <a:pt x="7400837" y="548640"/>
                </a:cubicBezTo>
                <a:lnTo>
                  <a:pt x="61367" y="548640"/>
                </a:lnTo>
                <a:cubicBezTo>
                  <a:pt x="27470" y="548640"/>
                  <a:pt x="0" y="521081"/>
                  <a:pt x="0" y="487172"/>
                </a:cubicBezTo>
                <a:close/>
                <a:moveTo>
                  <a:pt x="1977048" y="2695194"/>
                </a:moveTo>
              </a:path>
            </a:pathLst>
          </a:custGeom>
          <a:solidFill>
            <a:srgbClr val="F2F2F2">
              <a:alpha val="93725"/>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pic>
        <p:nvPicPr>
          <p:cNvPr id="3104" name="Picture 447"/>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a:xfrm>
            <a:off x="810894" y="4294836"/>
            <a:ext cx="281736" cy="284657"/>
          </a:xfrm>
          <a:prstGeom prst="rect">
            <a:avLst/>
          </a:prstGeom>
          <a:noFill/>
        </p:spPr>
      </p:pic>
      <p:sp>
        <p:nvSpPr>
          <p:cNvPr id="3105" name="Freeform 3105"/>
          <p:cNvSpPr/>
          <p:nvPr/>
        </p:nvSpPr>
        <p:spPr>
          <a:xfrm>
            <a:off x="656678" y="4791583"/>
            <a:ext cx="7462304" cy="548514"/>
          </a:xfrm>
          <a:custGeom>
            <a:avLst/>
            <a:gdLst/>
            <a:ahLst/>
            <a:cxnLst/>
            <a:rect l="0" t="0" r="0" b="0"/>
            <a:pathLst>
              <a:path w="7462304" h="548514">
                <a:moveTo>
                  <a:pt x="0" y="61341"/>
                </a:moveTo>
                <a:cubicBezTo>
                  <a:pt x="0" y="27432"/>
                  <a:pt x="27470" y="0"/>
                  <a:pt x="61367" y="0"/>
                </a:cubicBezTo>
                <a:lnTo>
                  <a:pt x="7400837" y="0"/>
                </a:lnTo>
                <a:cubicBezTo>
                  <a:pt x="7434745" y="0"/>
                  <a:pt x="7462304" y="27432"/>
                  <a:pt x="7462304" y="61341"/>
                </a:cubicBezTo>
                <a:lnTo>
                  <a:pt x="7462304" y="487173"/>
                </a:lnTo>
                <a:cubicBezTo>
                  <a:pt x="7462304" y="521081"/>
                  <a:pt x="7434745" y="548514"/>
                  <a:pt x="7400837" y="548514"/>
                </a:cubicBezTo>
                <a:lnTo>
                  <a:pt x="61367" y="548514"/>
                </a:lnTo>
                <a:cubicBezTo>
                  <a:pt x="27470" y="548514"/>
                  <a:pt x="0" y="521081"/>
                  <a:pt x="0" y="487173"/>
                </a:cubicBezTo>
                <a:close/>
                <a:moveTo>
                  <a:pt x="1348398" y="2066417"/>
                </a:moveTo>
              </a:path>
            </a:pathLst>
          </a:custGeom>
          <a:solidFill>
            <a:srgbClr val="F2F2F2">
              <a:alpha val="93725"/>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pic>
        <p:nvPicPr>
          <p:cNvPr id="3106" name="Picture 448"/>
          <p:cNvPicPr>
            <a:picLocks noChangeArrowheads="1"/>
          </p:cNvPicPr>
          <p:nvPr/>
        </p:nvPicPr>
        <p:blipFill>
          <a:blip r:embed="rId11">
            <a:extLst>
              <a:ext uri="{28A0092B-C50C-407E-A947-70E740481C1C}">
                <a14:useLocalDpi xmlns:a14="http://schemas.microsoft.com/office/drawing/2010/main" val="0"/>
              </a:ext>
            </a:extLst>
          </a:blip>
          <a:srcRect/>
          <a:stretch>
            <a:fillRect/>
          </a:stretch>
        </p:blipFill>
        <p:spPr>
          <a:xfrm>
            <a:off x="810894" y="4923486"/>
            <a:ext cx="281736" cy="284657"/>
          </a:xfrm>
          <a:prstGeom prst="rect">
            <a:avLst/>
          </a:prstGeom>
          <a:noFill/>
        </p:spPr>
      </p:pic>
      <p:sp>
        <p:nvSpPr>
          <p:cNvPr id="3107" name="Freeform 3107"/>
          <p:cNvSpPr/>
          <p:nvPr/>
        </p:nvSpPr>
        <p:spPr>
          <a:xfrm>
            <a:off x="8366252" y="2536064"/>
            <a:ext cx="251841" cy="252095"/>
          </a:xfrm>
          <a:custGeom>
            <a:avLst/>
            <a:gdLst/>
            <a:ahLst/>
            <a:cxnLst/>
            <a:rect l="0" t="0" r="0" b="0"/>
            <a:pathLst>
              <a:path w="251841" h="252095">
                <a:moveTo>
                  <a:pt x="125983" y="0"/>
                </a:moveTo>
                <a:cubicBezTo>
                  <a:pt x="195453" y="0"/>
                  <a:pt x="251841" y="56388"/>
                  <a:pt x="251841" y="125983"/>
                </a:cubicBezTo>
                <a:cubicBezTo>
                  <a:pt x="251841" y="195579"/>
                  <a:pt x="195453" y="252095"/>
                  <a:pt x="125983" y="252095"/>
                </a:cubicBezTo>
                <a:cubicBezTo>
                  <a:pt x="56388" y="252095"/>
                  <a:pt x="0" y="195579"/>
                  <a:pt x="0" y="125983"/>
                </a:cubicBezTo>
                <a:cubicBezTo>
                  <a:pt x="0" y="56388"/>
                  <a:pt x="56388" y="0"/>
                  <a:pt x="125983" y="0"/>
                </a:cubicBezTo>
                <a:close/>
                <a:moveTo>
                  <a:pt x="-4044316" y="4321936"/>
                </a:moveTo>
                <a:moveTo>
                  <a:pt x="105664" y="190119"/>
                </a:moveTo>
                <a:cubicBezTo>
                  <a:pt x="168909" y="126746"/>
                  <a:pt x="168909" y="126746"/>
                  <a:pt x="168909" y="126746"/>
                </a:cubicBezTo>
                <a:cubicBezTo>
                  <a:pt x="105664" y="63372"/>
                  <a:pt x="105664" y="63372"/>
                  <a:pt x="105664" y="63372"/>
                </a:cubicBezTo>
              </a:path>
            </a:pathLst>
          </a:custGeom>
          <a:noFill/>
          <a:ln w="15875" cap="sq" cmpd="sng">
            <a:solidFill>
              <a:srgbClr val="1B7864">
                <a:alpha val="100000"/>
              </a:srgbClr>
            </a:solidFill>
            <a:miter lim="127000"/>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3108" name="Freeform 3108"/>
          <p:cNvSpPr/>
          <p:nvPr/>
        </p:nvSpPr>
        <p:spPr>
          <a:xfrm>
            <a:off x="8366252" y="3301747"/>
            <a:ext cx="251841" cy="252094"/>
          </a:xfrm>
          <a:custGeom>
            <a:avLst/>
            <a:gdLst/>
            <a:ahLst/>
            <a:cxnLst/>
            <a:rect l="0" t="0" r="0" b="0"/>
            <a:pathLst>
              <a:path w="251841" h="252094">
                <a:moveTo>
                  <a:pt x="125983" y="0"/>
                </a:moveTo>
                <a:cubicBezTo>
                  <a:pt x="195453" y="0"/>
                  <a:pt x="251841" y="56514"/>
                  <a:pt x="251841" y="125983"/>
                </a:cubicBezTo>
                <a:cubicBezTo>
                  <a:pt x="251841" y="195707"/>
                  <a:pt x="195453" y="252094"/>
                  <a:pt x="125983" y="252094"/>
                </a:cubicBezTo>
                <a:cubicBezTo>
                  <a:pt x="56388" y="252094"/>
                  <a:pt x="0" y="195707"/>
                  <a:pt x="0" y="125983"/>
                </a:cubicBezTo>
                <a:cubicBezTo>
                  <a:pt x="0" y="56514"/>
                  <a:pt x="56388" y="0"/>
                  <a:pt x="125983" y="0"/>
                </a:cubicBezTo>
                <a:close/>
                <a:moveTo>
                  <a:pt x="-4809999" y="3556253"/>
                </a:moveTo>
                <a:moveTo>
                  <a:pt x="105664" y="190119"/>
                </a:moveTo>
                <a:cubicBezTo>
                  <a:pt x="168909" y="126745"/>
                  <a:pt x="168909" y="126745"/>
                  <a:pt x="168909" y="126745"/>
                </a:cubicBezTo>
                <a:cubicBezTo>
                  <a:pt x="105664" y="63373"/>
                  <a:pt x="105664" y="63373"/>
                  <a:pt x="105664" y="63373"/>
                </a:cubicBezTo>
              </a:path>
            </a:pathLst>
          </a:custGeom>
          <a:noFill/>
          <a:ln w="15875" cap="sq" cmpd="sng">
            <a:solidFill>
              <a:srgbClr val="1B7864">
                <a:alpha val="100000"/>
              </a:srgbClr>
            </a:solidFill>
            <a:miter lim="127000"/>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3109" name="Freeform 3109"/>
          <p:cNvSpPr/>
          <p:nvPr/>
        </p:nvSpPr>
        <p:spPr>
          <a:xfrm>
            <a:off x="8366252" y="3765550"/>
            <a:ext cx="251841" cy="251968"/>
          </a:xfrm>
          <a:custGeom>
            <a:avLst/>
            <a:gdLst/>
            <a:ahLst/>
            <a:cxnLst/>
            <a:rect l="0" t="0" r="0" b="0"/>
            <a:pathLst>
              <a:path w="251841" h="251968">
                <a:moveTo>
                  <a:pt x="125983" y="0"/>
                </a:moveTo>
                <a:cubicBezTo>
                  <a:pt x="195453" y="0"/>
                  <a:pt x="251841" y="56389"/>
                  <a:pt x="251841" y="125984"/>
                </a:cubicBezTo>
                <a:cubicBezTo>
                  <a:pt x="251841" y="195580"/>
                  <a:pt x="195453" y="251968"/>
                  <a:pt x="125983" y="251968"/>
                </a:cubicBezTo>
                <a:cubicBezTo>
                  <a:pt x="56388" y="251968"/>
                  <a:pt x="0" y="195580"/>
                  <a:pt x="0" y="125984"/>
                </a:cubicBezTo>
                <a:cubicBezTo>
                  <a:pt x="0" y="56389"/>
                  <a:pt x="56388" y="0"/>
                  <a:pt x="125983" y="0"/>
                </a:cubicBezTo>
                <a:close/>
                <a:moveTo>
                  <a:pt x="-5273802" y="3092450"/>
                </a:moveTo>
                <a:moveTo>
                  <a:pt x="105664" y="190120"/>
                </a:moveTo>
                <a:cubicBezTo>
                  <a:pt x="168909" y="126746"/>
                  <a:pt x="168909" y="126746"/>
                  <a:pt x="168909" y="126746"/>
                </a:cubicBezTo>
                <a:cubicBezTo>
                  <a:pt x="105664" y="63374"/>
                  <a:pt x="105664" y="63374"/>
                  <a:pt x="105664" y="63374"/>
                </a:cubicBezTo>
              </a:path>
            </a:pathLst>
          </a:custGeom>
          <a:noFill/>
          <a:ln w="15875" cap="sq" cmpd="sng">
            <a:solidFill>
              <a:srgbClr val="1B7864">
                <a:alpha val="100000"/>
              </a:srgbClr>
            </a:solidFill>
            <a:miter lim="127000"/>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3110" name="Freeform 3110"/>
          <p:cNvSpPr/>
          <p:nvPr/>
        </p:nvSpPr>
        <p:spPr>
          <a:xfrm>
            <a:off x="8366252" y="4589908"/>
            <a:ext cx="251841" cy="251967"/>
          </a:xfrm>
          <a:custGeom>
            <a:avLst/>
            <a:gdLst/>
            <a:ahLst/>
            <a:cxnLst/>
            <a:rect l="0" t="0" r="0" b="0"/>
            <a:pathLst>
              <a:path w="251841" h="251967">
                <a:moveTo>
                  <a:pt x="125983" y="0"/>
                </a:moveTo>
                <a:cubicBezTo>
                  <a:pt x="195453" y="0"/>
                  <a:pt x="251841" y="56388"/>
                  <a:pt x="251841" y="125984"/>
                </a:cubicBezTo>
                <a:cubicBezTo>
                  <a:pt x="251841" y="195579"/>
                  <a:pt x="195453" y="251967"/>
                  <a:pt x="125983" y="251967"/>
                </a:cubicBezTo>
                <a:cubicBezTo>
                  <a:pt x="56388" y="251967"/>
                  <a:pt x="0" y="195579"/>
                  <a:pt x="0" y="125984"/>
                </a:cubicBezTo>
                <a:cubicBezTo>
                  <a:pt x="0" y="56388"/>
                  <a:pt x="56388" y="0"/>
                  <a:pt x="125983" y="0"/>
                </a:cubicBezTo>
                <a:close/>
                <a:moveTo>
                  <a:pt x="-6098160" y="2268092"/>
                </a:moveTo>
                <a:moveTo>
                  <a:pt x="105664" y="190119"/>
                </a:moveTo>
                <a:cubicBezTo>
                  <a:pt x="168909" y="126745"/>
                  <a:pt x="168909" y="126745"/>
                  <a:pt x="168909" y="126745"/>
                </a:cubicBezTo>
                <a:cubicBezTo>
                  <a:pt x="105664" y="63372"/>
                  <a:pt x="105664" y="63372"/>
                  <a:pt x="105664" y="63372"/>
                </a:cubicBezTo>
              </a:path>
            </a:pathLst>
          </a:custGeom>
          <a:noFill/>
          <a:ln w="15875" cap="sq" cmpd="sng">
            <a:solidFill>
              <a:srgbClr val="1B7864">
                <a:alpha val="100000"/>
              </a:srgbClr>
            </a:solidFill>
            <a:miter lim="127000"/>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3111" name="Freeform 3111"/>
          <p:cNvSpPr/>
          <p:nvPr/>
        </p:nvSpPr>
        <p:spPr>
          <a:xfrm>
            <a:off x="8366252" y="5112258"/>
            <a:ext cx="251841" cy="252095"/>
          </a:xfrm>
          <a:custGeom>
            <a:avLst/>
            <a:gdLst/>
            <a:ahLst/>
            <a:cxnLst/>
            <a:rect l="0" t="0" r="0" b="0"/>
            <a:pathLst>
              <a:path w="251841" h="252095">
                <a:moveTo>
                  <a:pt x="125983" y="0"/>
                </a:moveTo>
                <a:cubicBezTo>
                  <a:pt x="195453" y="0"/>
                  <a:pt x="251841" y="56388"/>
                  <a:pt x="251841" y="125984"/>
                </a:cubicBezTo>
                <a:cubicBezTo>
                  <a:pt x="251841" y="195581"/>
                  <a:pt x="195453" y="252095"/>
                  <a:pt x="125983" y="252095"/>
                </a:cubicBezTo>
                <a:cubicBezTo>
                  <a:pt x="56388" y="252095"/>
                  <a:pt x="0" y="195581"/>
                  <a:pt x="0" y="125984"/>
                </a:cubicBezTo>
                <a:cubicBezTo>
                  <a:pt x="0" y="56388"/>
                  <a:pt x="56388" y="0"/>
                  <a:pt x="125983" y="0"/>
                </a:cubicBezTo>
                <a:close/>
                <a:moveTo>
                  <a:pt x="-6620510" y="1745742"/>
                </a:moveTo>
                <a:moveTo>
                  <a:pt x="105664" y="190120"/>
                </a:moveTo>
                <a:cubicBezTo>
                  <a:pt x="168909" y="126746"/>
                  <a:pt x="168909" y="126746"/>
                  <a:pt x="168909" y="126746"/>
                </a:cubicBezTo>
                <a:cubicBezTo>
                  <a:pt x="105664" y="63373"/>
                  <a:pt x="105664" y="63373"/>
                  <a:pt x="105664" y="63373"/>
                </a:cubicBezTo>
              </a:path>
            </a:pathLst>
          </a:custGeom>
          <a:noFill/>
          <a:ln w="15875" cap="sq" cmpd="sng">
            <a:solidFill>
              <a:srgbClr val="1B7864">
                <a:alpha val="100000"/>
              </a:srgbClr>
            </a:solidFill>
            <a:miter lim="127000"/>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3112" name="Rectangle 3112"/>
          <p:cNvSpPr/>
          <p:nvPr/>
        </p:nvSpPr>
        <p:spPr>
          <a:xfrm>
            <a:off x="581253" y="446921"/>
            <a:ext cx="10926470" cy="1149977"/>
          </a:xfrm>
          <a:prstGeom prst="rect">
            <a:avLst/>
          </a:prstGeom>
        </p:spPr>
        <p:txBody>
          <a:bodyPr wrap="none" lIns="0" tIns="0" rIns="0" bIns="0">
            <a:spAutoFit/>
          </a:bodyPr>
          <a:lstStyle/>
          <a:p>
            <a:pPr marL="0"/>
            <a:r>
              <a:rPr lang="en-GB" sz="3204" b="0" i="0" spc="0" baseline="0" dirty="0">
                <a:solidFill>
                  <a:srgbClr val="225B61"/>
                </a:solidFill>
                <a:latin typeface="Segoe Sans Display"/>
              </a:rPr>
              <a:t>Power BI workload</a:t>
            </a:r>
          </a:p>
          <a:p>
            <a:pPr marL="3047">
              <a:lnSpc>
                <a:spcPts val="3143"/>
              </a:lnSpc>
            </a:pPr>
            <a:r>
              <a:rPr lang="en-GB" sz="1800" b="0" i="0" spc="0" baseline="0" dirty="0">
                <a:solidFill>
                  <a:srgbClr val="000000"/>
                </a:solidFill>
                <a:latin typeface="Segoe Sans Text Semilight"/>
              </a:rPr>
              <a:t>Uncover powerful insights with intelligence visuals, leverage data quickly and intuitively, and help achieve faster </a:t>
            </a:r>
          </a:p>
          <a:p>
            <a:pPr marL="3047">
              <a:lnSpc>
                <a:spcPts val="2160"/>
              </a:lnSpc>
            </a:pPr>
            <a:r>
              <a:rPr lang="en-GB" sz="1800" b="0" i="0" spc="0" baseline="0" dirty="0">
                <a:solidFill>
                  <a:srgbClr val="000000"/>
                </a:solidFill>
                <a:latin typeface="Segoe Sans Text Semilight"/>
              </a:rPr>
              <a:t>and better, data-based decisions with the industry-leading Power BI platform</a:t>
            </a:r>
          </a:p>
        </p:txBody>
      </p:sp>
      <p:sp>
        <p:nvSpPr>
          <p:cNvPr id="3113" name="Rectangle 3113"/>
          <p:cNvSpPr/>
          <p:nvPr/>
        </p:nvSpPr>
        <p:spPr>
          <a:xfrm>
            <a:off x="958900" y="3016581"/>
            <a:ext cx="393077" cy="271004"/>
          </a:xfrm>
          <a:prstGeom prst="rect">
            <a:avLst/>
          </a:prstGeom>
        </p:spPr>
        <p:txBody>
          <a:bodyPr wrap="none" lIns="0" tIns="0" rIns="0" bIns="0">
            <a:spAutoFit/>
          </a:bodyPr>
          <a:lstStyle/>
          <a:p>
            <a:pPr marL="76200"/>
            <a:r>
              <a:rPr lang="en-GB" sz="900" b="1" i="0" spc="0" baseline="0" dirty="0">
                <a:solidFill>
                  <a:srgbClr val="000000"/>
                </a:solidFill>
                <a:latin typeface="Segoe Sans Display Semibold"/>
              </a:rPr>
              <a:t>Data </a:t>
            </a:r>
          </a:p>
          <a:p>
            <a:pPr marL="0">
              <a:lnSpc>
                <a:spcPts val="1079"/>
              </a:lnSpc>
            </a:pPr>
            <a:r>
              <a:rPr lang="en-GB" sz="900" b="1" i="0" spc="0" baseline="0" dirty="0">
                <a:solidFill>
                  <a:srgbClr val="000000"/>
                </a:solidFill>
                <a:latin typeface="Segoe Sans Display Semibold"/>
              </a:rPr>
              <a:t>Factory</a:t>
            </a:r>
          </a:p>
        </p:txBody>
      </p:sp>
      <p:sp>
        <p:nvSpPr>
          <p:cNvPr id="3114" name="Rectangle 3114"/>
          <p:cNvSpPr/>
          <p:nvPr/>
        </p:nvSpPr>
        <p:spPr>
          <a:xfrm>
            <a:off x="1925447" y="3016581"/>
            <a:ext cx="615961" cy="271004"/>
          </a:xfrm>
          <a:prstGeom prst="rect">
            <a:avLst/>
          </a:prstGeom>
        </p:spPr>
        <p:txBody>
          <a:bodyPr wrap="none" lIns="0" tIns="0" rIns="0" bIns="0">
            <a:spAutoFit/>
          </a:bodyPr>
          <a:lstStyle/>
          <a:p>
            <a:pPr marL="187451"/>
            <a:r>
              <a:rPr lang="en-GB" sz="900" b="1" i="0" spc="0" baseline="0" dirty="0">
                <a:solidFill>
                  <a:srgbClr val="000000"/>
                </a:solidFill>
                <a:latin typeface="Segoe Sans Display Semibold"/>
              </a:rPr>
              <a:t>Data </a:t>
            </a:r>
          </a:p>
          <a:p>
            <a:pPr marL="0">
              <a:lnSpc>
                <a:spcPts val="1079"/>
              </a:lnSpc>
            </a:pPr>
            <a:r>
              <a:rPr lang="en-GB" sz="900" b="1" i="0" spc="0" baseline="0" dirty="0">
                <a:solidFill>
                  <a:srgbClr val="000000"/>
                </a:solidFill>
                <a:latin typeface="Segoe Sans Display Semibold"/>
              </a:rPr>
              <a:t>Engineering</a:t>
            </a:r>
          </a:p>
        </p:txBody>
      </p:sp>
      <p:sp>
        <p:nvSpPr>
          <p:cNvPr id="3115" name="Rectangle 3115"/>
          <p:cNvSpPr/>
          <p:nvPr/>
        </p:nvSpPr>
        <p:spPr>
          <a:xfrm>
            <a:off x="3017520" y="3016581"/>
            <a:ext cx="584986" cy="271004"/>
          </a:xfrm>
          <a:prstGeom prst="rect">
            <a:avLst/>
          </a:prstGeom>
        </p:spPr>
        <p:txBody>
          <a:bodyPr wrap="none" lIns="0" tIns="0" rIns="0" bIns="0">
            <a:spAutoFit/>
          </a:bodyPr>
          <a:lstStyle/>
          <a:p>
            <a:pPr marL="172465"/>
            <a:r>
              <a:rPr lang="en-GB" sz="900" b="1" i="0" spc="0" baseline="0" dirty="0">
                <a:solidFill>
                  <a:srgbClr val="000000"/>
                </a:solidFill>
                <a:latin typeface="Segoe Sans Display Semibold"/>
              </a:rPr>
              <a:t>Data </a:t>
            </a:r>
          </a:p>
          <a:p>
            <a:pPr marL="0">
              <a:lnSpc>
                <a:spcPts val="1079"/>
              </a:lnSpc>
            </a:pPr>
            <a:r>
              <a:rPr lang="en-GB" sz="900" b="1" i="0" spc="0" baseline="0" dirty="0">
                <a:solidFill>
                  <a:srgbClr val="000000"/>
                </a:solidFill>
                <a:latin typeface="Segoe Sans Display Semibold"/>
              </a:rPr>
              <a:t>Warehouse</a:t>
            </a:r>
          </a:p>
        </p:txBody>
      </p:sp>
      <p:sp>
        <p:nvSpPr>
          <p:cNvPr id="3116" name="Rectangle 3116"/>
          <p:cNvSpPr/>
          <p:nvPr/>
        </p:nvSpPr>
        <p:spPr>
          <a:xfrm>
            <a:off x="4185792" y="3016581"/>
            <a:ext cx="403364" cy="271004"/>
          </a:xfrm>
          <a:prstGeom prst="rect">
            <a:avLst/>
          </a:prstGeom>
        </p:spPr>
        <p:txBody>
          <a:bodyPr wrap="none" lIns="0" tIns="0" rIns="0" bIns="0">
            <a:spAutoFit/>
          </a:bodyPr>
          <a:lstStyle/>
          <a:p>
            <a:pPr marL="82296"/>
            <a:r>
              <a:rPr lang="en-GB" sz="900" b="1" i="0" spc="0" baseline="0" dirty="0">
                <a:solidFill>
                  <a:srgbClr val="000000"/>
                </a:solidFill>
                <a:latin typeface="Segoe Sans Display Semibold"/>
              </a:rPr>
              <a:t>Data </a:t>
            </a:r>
          </a:p>
          <a:p>
            <a:pPr marL="0">
              <a:lnSpc>
                <a:spcPts val="1079"/>
              </a:lnSpc>
            </a:pPr>
            <a:r>
              <a:rPr lang="en-GB" sz="900" b="1" i="0" spc="0" baseline="0" dirty="0">
                <a:solidFill>
                  <a:srgbClr val="000000"/>
                </a:solidFill>
                <a:latin typeface="Segoe Sans Display Semibold"/>
              </a:rPr>
              <a:t>Science</a:t>
            </a:r>
          </a:p>
        </p:txBody>
      </p:sp>
      <p:sp>
        <p:nvSpPr>
          <p:cNvPr id="3117" name="Rectangle 3117"/>
          <p:cNvSpPr/>
          <p:nvPr/>
        </p:nvSpPr>
        <p:spPr>
          <a:xfrm>
            <a:off x="5162677" y="3016581"/>
            <a:ext cx="606017" cy="271004"/>
          </a:xfrm>
          <a:prstGeom prst="rect">
            <a:avLst/>
          </a:prstGeom>
        </p:spPr>
        <p:txBody>
          <a:bodyPr wrap="none" lIns="0" tIns="0" rIns="0" bIns="0">
            <a:spAutoFit/>
          </a:bodyPr>
          <a:lstStyle/>
          <a:p>
            <a:pPr marL="44195"/>
            <a:r>
              <a:rPr lang="en-GB" sz="900" b="1" i="0" spc="0" baseline="0" dirty="0">
                <a:solidFill>
                  <a:srgbClr val="000000"/>
                </a:solidFill>
                <a:latin typeface="Segoe Sans Display Semibold"/>
              </a:rPr>
              <a:t>Real-Time </a:t>
            </a:r>
          </a:p>
          <a:p>
            <a:pPr marL="0">
              <a:lnSpc>
                <a:spcPts val="1079"/>
              </a:lnSpc>
            </a:pPr>
            <a:r>
              <a:rPr lang="en-GB" sz="900" b="1" i="0" spc="0" baseline="0" dirty="0">
                <a:solidFill>
                  <a:srgbClr val="000000"/>
                </a:solidFill>
                <a:latin typeface="Segoe Sans Display Semibold"/>
              </a:rPr>
              <a:t>Intelligence</a:t>
            </a:r>
          </a:p>
        </p:txBody>
      </p:sp>
      <p:sp>
        <p:nvSpPr>
          <p:cNvPr id="3118" name="Rectangle 3118"/>
          <p:cNvSpPr/>
          <p:nvPr/>
        </p:nvSpPr>
        <p:spPr>
          <a:xfrm>
            <a:off x="6379464" y="3016581"/>
            <a:ext cx="326212" cy="271004"/>
          </a:xfrm>
          <a:prstGeom prst="rect">
            <a:avLst/>
          </a:prstGeom>
        </p:spPr>
        <p:txBody>
          <a:bodyPr wrap="none" lIns="0" tIns="0" rIns="0" bIns="0">
            <a:spAutoFit/>
          </a:bodyPr>
          <a:lstStyle/>
          <a:p>
            <a:pPr marL="0"/>
            <a:r>
              <a:rPr lang="en-GB" sz="900" b="1" i="0" spc="0" baseline="0" dirty="0">
                <a:solidFill>
                  <a:srgbClr val="000000"/>
                </a:solidFill>
                <a:latin typeface="Segoe Sans Display Semibold"/>
              </a:rPr>
              <a:t>Power</a:t>
            </a:r>
          </a:p>
          <a:p>
            <a:pPr marL="112776">
              <a:lnSpc>
                <a:spcPts val="1079"/>
              </a:lnSpc>
            </a:pPr>
            <a:r>
              <a:rPr lang="en-GB" sz="900" b="1" i="0" spc="0" baseline="0" dirty="0">
                <a:solidFill>
                  <a:srgbClr val="000000"/>
                </a:solidFill>
                <a:latin typeface="Segoe Sans Display Semibold"/>
              </a:rPr>
              <a:t>BI</a:t>
            </a:r>
          </a:p>
        </p:txBody>
      </p:sp>
      <p:sp>
        <p:nvSpPr>
          <p:cNvPr id="3119" name="Rectangle 3119"/>
          <p:cNvSpPr/>
          <p:nvPr/>
        </p:nvSpPr>
        <p:spPr>
          <a:xfrm>
            <a:off x="7352410" y="3016581"/>
            <a:ext cx="544753" cy="408164"/>
          </a:xfrm>
          <a:prstGeom prst="rect">
            <a:avLst/>
          </a:prstGeom>
        </p:spPr>
        <p:txBody>
          <a:bodyPr wrap="none" lIns="0" tIns="0" rIns="0" bIns="0">
            <a:spAutoFit/>
          </a:bodyPr>
          <a:lstStyle/>
          <a:p>
            <a:pPr marL="18288"/>
            <a:r>
              <a:rPr lang="en-GB" sz="900" b="1" i="0" spc="0" baseline="0" dirty="0">
                <a:solidFill>
                  <a:srgbClr val="000000"/>
                </a:solidFill>
                <a:latin typeface="Segoe Sans Display Semibold"/>
              </a:rPr>
              <a:t>Partner &amp; </a:t>
            </a:r>
          </a:p>
          <a:p>
            <a:pPr marL="51816">
              <a:lnSpc>
                <a:spcPts val="1079"/>
              </a:lnSpc>
            </a:pPr>
            <a:r>
              <a:rPr lang="en-GB" sz="900" b="1" i="0" spc="0" baseline="0" dirty="0">
                <a:solidFill>
                  <a:srgbClr val="000000"/>
                </a:solidFill>
                <a:latin typeface="Segoe Sans Display Semibold"/>
              </a:rPr>
              <a:t>Industry </a:t>
            </a:r>
          </a:p>
          <a:p>
            <a:pPr marL="0">
              <a:lnSpc>
                <a:spcPts val="1079"/>
              </a:lnSpc>
            </a:pPr>
            <a:r>
              <a:rPr lang="en-GB" sz="900" b="1" i="0" spc="0" baseline="0" dirty="0">
                <a:solidFill>
                  <a:srgbClr val="000000"/>
                </a:solidFill>
                <a:latin typeface="Segoe Sans Display Semibold"/>
              </a:rPr>
              <a:t>workloads</a:t>
            </a:r>
          </a:p>
        </p:txBody>
      </p:sp>
      <p:sp>
        <p:nvSpPr>
          <p:cNvPr id="3120" name="Rectangle 3120"/>
          <p:cNvSpPr/>
          <p:nvPr/>
        </p:nvSpPr>
        <p:spPr>
          <a:xfrm>
            <a:off x="1270127" y="3732741"/>
            <a:ext cx="1698619" cy="164182"/>
          </a:xfrm>
          <a:prstGeom prst="rect">
            <a:avLst/>
          </a:prstGeom>
        </p:spPr>
        <p:txBody>
          <a:bodyPr wrap="none" lIns="0" tIns="0" rIns="0" bIns="0">
            <a:spAutoFit/>
          </a:bodyPr>
          <a:lstStyle/>
          <a:p>
            <a:pPr marL="0"/>
            <a:r>
              <a:rPr lang="en-GB" sz="1103" b="1" i="0" spc="0" baseline="0" dirty="0">
                <a:solidFill>
                  <a:srgbClr val="000000"/>
                </a:solidFill>
                <a:latin typeface="Segoe Sans Display Semibold"/>
              </a:rPr>
              <a:t>Copilot in Microsoft Fabric</a:t>
            </a:r>
          </a:p>
        </p:txBody>
      </p:sp>
      <p:sp>
        <p:nvSpPr>
          <p:cNvPr id="3121" name="Rectangle 3121"/>
          <p:cNvSpPr/>
          <p:nvPr/>
        </p:nvSpPr>
        <p:spPr>
          <a:xfrm>
            <a:off x="1270127" y="4361518"/>
            <a:ext cx="548353" cy="164182"/>
          </a:xfrm>
          <a:prstGeom prst="rect">
            <a:avLst/>
          </a:prstGeom>
        </p:spPr>
        <p:txBody>
          <a:bodyPr wrap="none" lIns="0" tIns="0" rIns="0" bIns="0">
            <a:spAutoFit/>
          </a:bodyPr>
          <a:lstStyle/>
          <a:p>
            <a:pPr marL="0"/>
            <a:r>
              <a:rPr lang="en-GB" sz="1103" b="1" i="0" spc="0" baseline="0" dirty="0">
                <a:solidFill>
                  <a:srgbClr val="000000"/>
                </a:solidFill>
                <a:latin typeface="Segoe Sans Display Semibold"/>
              </a:rPr>
              <a:t>OneLake</a:t>
            </a:r>
          </a:p>
        </p:txBody>
      </p:sp>
      <p:sp>
        <p:nvSpPr>
          <p:cNvPr id="3122" name="Rectangle 3122"/>
          <p:cNvSpPr/>
          <p:nvPr/>
        </p:nvSpPr>
        <p:spPr>
          <a:xfrm>
            <a:off x="1270127" y="4990676"/>
            <a:ext cx="3457949" cy="164182"/>
          </a:xfrm>
          <a:prstGeom prst="rect">
            <a:avLst/>
          </a:prstGeom>
        </p:spPr>
        <p:txBody>
          <a:bodyPr wrap="none" lIns="0" tIns="0" rIns="0" bIns="0">
            <a:spAutoFit/>
          </a:bodyPr>
          <a:lstStyle/>
          <a:p>
            <a:pPr marL="0"/>
            <a:r>
              <a:rPr lang="en-GB" sz="1103" b="1" i="0" spc="0" baseline="0" dirty="0">
                <a:solidFill>
                  <a:srgbClr val="000000"/>
                </a:solidFill>
                <a:latin typeface="Segoe Sans Display Semibold"/>
              </a:rPr>
              <a:t>Security, Governance and Administration with Purview</a:t>
            </a:r>
          </a:p>
        </p:txBody>
      </p:sp>
      <p:sp>
        <p:nvSpPr>
          <p:cNvPr id="3123" name="Rectangle 3123"/>
          <p:cNvSpPr/>
          <p:nvPr/>
        </p:nvSpPr>
        <p:spPr>
          <a:xfrm>
            <a:off x="8773032" y="2544801"/>
            <a:ext cx="2743504" cy="544291"/>
          </a:xfrm>
          <a:prstGeom prst="rect">
            <a:avLst/>
          </a:prstGeom>
        </p:spPr>
        <p:txBody>
          <a:bodyPr wrap="none" lIns="0" tIns="0" rIns="0" bIns="0">
            <a:spAutoFit/>
          </a:bodyPr>
          <a:lstStyle/>
          <a:p>
            <a:pPr marL="0"/>
            <a:r>
              <a:rPr lang="en-GB" sz="1200" b="0" i="0" spc="0" baseline="0" dirty="0">
                <a:solidFill>
                  <a:srgbClr val="000000"/>
                </a:solidFill>
                <a:latin typeface="Segoe Sans Display"/>
              </a:rPr>
              <a:t>Easy-to-use drag and drop canvas and </a:t>
            </a:r>
          </a:p>
          <a:p>
            <a:pPr marL="0">
              <a:lnSpc>
                <a:spcPts val="1440"/>
              </a:lnSpc>
            </a:pPr>
            <a:r>
              <a:rPr lang="en-GB" sz="1200" b="0" i="0" spc="0" baseline="0" dirty="0">
                <a:solidFill>
                  <a:srgbClr val="000000"/>
                </a:solidFill>
                <a:latin typeface="Segoe Sans Display"/>
              </a:rPr>
              <a:t>visualizations for insightful and engaging </a:t>
            </a:r>
          </a:p>
          <a:p>
            <a:pPr marL="0">
              <a:lnSpc>
                <a:spcPts val="1440"/>
              </a:lnSpc>
            </a:pPr>
            <a:r>
              <a:rPr lang="en-GB" sz="1202" b="0" i="0" spc="0" baseline="0" dirty="0">
                <a:solidFill>
                  <a:srgbClr val="000000"/>
                </a:solidFill>
                <a:latin typeface="Segoe Sans Display"/>
              </a:rPr>
              <a:t>report-building in seconds</a:t>
            </a:r>
          </a:p>
        </p:txBody>
      </p:sp>
      <p:sp>
        <p:nvSpPr>
          <p:cNvPr id="3124" name="Rectangle 3124"/>
          <p:cNvSpPr/>
          <p:nvPr/>
        </p:nvSpPr>
        <p:spPr>
          <a:xfrm>
            <a:off x="8773032" y="3343981"/>
            <a:ext cx="2532761" cy="178816"/>
          </a:xfrm>
          <a:prstGeom prst="rect">
            <a:avLst/>
          </a:prstGeom>
        </p:spPr>
        <p:txBody>
          <a:bodyPr wrap="none" lIns="0" tIns="0" rIns="0" bIns="0">
            <a:spAutoFit/>
          </a:bodyPr>
          <a:lstStyle/>
          <a:p>
            <a:pPr marL="0"/>
            <a:r>
              <a:rPr lang="en-GB" sz="1202" b="0" i="0" spc="0" baseline="0" dirty="0">
                <a:solidFill>
                  <a:srgbClr val="000000"/>
                </a:solidFill>
                <a:latin typeface="Segoe Sans Display"/>
              </a:rPr>
              <a:t>Native Integration with Microsoft 365 </a:t>
            </a:r>
          </a:p>
        </p:txBody>
      </p:sp>
      <p:sp>
        <p:nvSpPr>
          <p:cNvPr id="3125" name="Rectangle 3125"/>
          <p:cNvSpPr/>
          <p:nvPr/>
        </p:nvSpPr>
        <p:spPr>
          <a:xfrm>
            <a:off x="8773032" y="3774669"/>
            <a:ext cx="2752648" cy="1891105"/>
          </a:xfrm>
          <a:prstGeom prst="rect">
            <a:avLst/>
          </a:prstGeom>
        </p:spPr>
        <p:txBody>
          <a:bodyPr wrap="none" lIns="0" tIns="0" rIns="0" bIns="0">
            <a:spAutoFit/>
          </a:bodyPr>
          <a:lstStyle/>
          <a:p>
            <a:pPr marL="0"/>
            <a:r>
              <a:rPr lang="en-GB" sz="1200" b="0" i="0" spc="0" baseline="0" dirty="0">
                <a:solidFill>
                  <a:srgbClr val="000000"/>
                </a:solidFill>
                <a:latin typeface="Segoe Sans Display"/>
              </a:rPr>
              <a:t>Built-in AI capabilities and visuals </a:t>
            </a:r>
          </a:p>
          <a:p>
            <a:pPr marL="0">
              <a:lnSpc>
                <a:spcPts val="1440"/>
              </a:lnSpc>
            </a:pPr>
            <a:r>
              <a:rPr lang="en-GB" sz="1200" b="0" i="0" spc="0" baseline="0" dirty="0">
                <a:solidFill>
                  <a:srgbClr val="000000"/>
                </a:solidFill>
                <a:latin typeface="Segoe Sans Display"/>
              </a:rPr>
              <a:t>illuminate hidden patterns, opportunities </a:t>
            </a:r>
          </a:p>
          <a:p>
            <a:pPr marL="0">
              <a:lnSpc>
                <a:spcPts val="1439"/>
              </a:lnSpc>
            </a:pPr>
            <a:r>
              <a:rPr lang="en-GB" sz="1200" b="0" i="0" spc="0" baseline="0" dirty="0">
                <a:solidFill>
                  <a:srgbClr val="000000"/>
                </a:solidFill>
                <a:latin typeface="Segoe Sans Display"/>
              </a:rPr>
              <a:t>and anomalies with the click of a button</a:t>
            </a:r>
          </a:p>
          <a:p>
            <a:pPr marL="0">
              <a:lnSpc>
                <a:spcPts val="3149"/>
              </a:lnSpc>
            </a:pPr>
            <a:r>
              <a:rPr lang="en-GB" sz="1200" b="0" i="0" spc="0" baseline="0" dirty="0">
                <a:solidFill>
                  <a:srgbClr val="000000"/>
                </a:solidFill>
                <a:latin typeface="Segoe Sans Display"/>
              </a:rPr>
              <a:t>Connect to, index, and certify datasets in </a:t>
            </a:r>
          </a:p>
          <a:p>
            <a:pPr marL="0">
              <a:lnSpc>
                <a:spcPts val="1440"/>
              </a:lnSpc>
            </a:pPr>
            <a:r>
              <a:rPr lang="en-GB" sz="1202" b="0" i="0" spc="0" baseline="0" dirty="0">
                <a:solidFill>
                  <a:srgbClr val="000000"/>
                </a:solidFill>
                <a:latin typeface="Segoe Sans Display"/>
              </a:rPr>
              <a:t>the Power BI data hub</a:t>
            </a:r>
          </a:p>
          <a:p>
            <a:pPr marL="0">
              <a:lnSpc>
                <a:spcPts val="3135"/>
              </a:lnSpc>
            </a:pPr>
            <a:r>
              <a:rPr lang="en-GB" sz="1200" b="0" i="0" spc="0" baseline="0" dirty="0">
                <a:solidFill>
                  <a:srgbClr val="000000"/>
                </a:solidFill>
                <a:latin typeface="Segoe Sans Display"/>
              </a:rPr>
              <a:t>Build governed databases, like data </a:t>
            </a:r>
          </a:p>
          <a:p>
            <a:pPr marL="0">
              <a:lnSpc>
                <a:spcPts val="1440"/>
              </a:lnSpc>
            </a:pPr>
            <a:r>
              <a:rPr lang="en-GB" sz="1200" b="0" i="0" spc="0" baseline="0" dirty="0">
                <a:solidFill>
                  <a:srgbClr val="000000"/>
                </a:solidFill>
                <a:latin typeface="Segoe Sans Display"/>
              </a:rPr>
              <a:t>models or data marts, in a trusted and </a:t>
            </a:r>
          </a:p>
          <a:p>
            <a:pPr marL="0">
              <a:lnSpc>
                <a:spcPts val="1440"/>
              </a:lnSpc>
            </a:pPr>
            <a:r>
              <a:rPr lang="en-GB" sz="1200" b="0" i="0" spc="0" baseline="0" dirty="0">
                <a:solidFill>
                  <a:srgbClr val="000000"/>
                </a:solidFill>
                <a:latin typeface="Segoe Sans Display"/>
              </a:rPr>
              <a:t>secure hub</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27" name="Freeform 3127"/>
          <p:cNvSpPr/>
          <p:nvPr/>
        </p:nvSpPr>
        <p:spPr>
          <a:xfrm>
            <a:off x="0" y="0"/>
            <a:ext cx="12192000" cy="6858000"/>
          </a:xfrm>
          <a:custGeom>
            <a:avLst/>
            <a:gdLst/>
            <a:ahLst/>
            <a:cxnLst/>
            <a:rect l="0" t="0" r="0" b="0"/>
            <a:pathLst>
              <a:path w="12192000" h="6858000">
                <a:moveTo>
                  <a:pt x="0" y="6858000"/>
                </a:moveTo>
                <a:lnTo>
                  <a:pt x="12192000" y="6858000"/>
                </a:lnTo>
                <a:lnTo>
                  <a:pt x="12192000" y="0"/>
                </a:lnTo>
                <a:lnTo>
                  <a:pt x="0" y="0"/>
                </a:lnTo>
                <a:lnTo>
                  <a:pt x="0" y="6858000"/>
                </a:lnTo>
                <a:close/>
              </a:path>
            </a:pathLst>
          </a:custGeom>
          <a:solidFill>
            <a:srgbClr val="FFFDF9">
              <a:alpha val="100000"/>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pic>
        <p:nvPicPr>
          <p:cNvPr id="3128" name="Picture 115"/>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a:xfrm>
            <a:off x="11123421" y="5814696"/>
            <a:ext cx="868680" cy="796912"/>
          </a:xfrm>
          <a:prstGeom prst="rect">
            <a:avLst/>
          </a:prstGeom>
          <a:noFill/>
        </p:spPr>
      </p:pic>
      <p:sp>
        <p:nvSpPr>
          <p:cNvPr id="3129" name="Freeform 3129"/>
          <p:cNvSpPr/>
          <p:nvPr/>
        </p:nvSpPr>
        <p:spPr>
          <a:xfrm>
            <a:off x="656678" y="2526792"/>
            <a:ext cx="997623" cy="927100"/>
          </a:xfrm>
          <a:custGeom>
            <a:avLst/>
            <a:gdLst/>
            <a:ahLst/>
            <a:cxnLst/>
            <a:rect l="0" t="0" r="0" b="0"/>
            <a:pathLst>
              <a:path w="997623" h="927100">
                <a:moveTo>
                  <a:pt x="0" y="50038"/>
                </a:moveTo>
                <a:cubicBezTo>
                  <a:pt x="0" y="22353"/>
                  <a:pt x="22403" y="0"/>
                  <a:pt x="50051" y="0"/>
                </a:cubicBezTo>
                <a:lnTo>
                  <a:pt x="947585" y="0"/>
                </a:lnTo>
                <a:cubicBezTo>
                  <a:pt x="975272" y="0"/>
                  <a:pt x="997623" y="22353"/>
                  <a:pt x="997623" y="50038"/>
                </a:cubicBezTo>
                <a:lnTo>
                  <a:pt x="997623" y="877062"/>
                </a:lnTo>
                <a:cubicBezTo>
                  <a:pt x="997623" y="904749"/>
                  <a:pt x="975272" y="927100"/>
                  <a:pt x="947585" y="927100"/>
                </a:cubicBezTo>
                <a:lnTo>
                  <a:pt x="50051" y="927100"/>
                </a:lnTo>
                <a:cubicBezTo>
                  <a:pt x="22403" y="927100"/>
                  <a:pt x="0" y="904749"/>
                  <a:pt x="0" y="877062"/>
                </a:cubicBezTo>
                <a:close/>
                <a:moveTo>
                  <a:pt x="3624492" y="4331208"/>
                </a:moveTo>
              </a:path>
            </a:pathLst>
          </a:custGeom>
          <a:solidFill>
            <a:srgbClr val="F2F2F2">
              <a:alpha val="93725"/>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pic>
        <p:nvPicPr>
          <p:cNvPr id="3130" name="Picture 436"/>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a:xfrm>
            <a:off x="1017790" y="2641804"/>
            <a:ext cx="275424" cy="262940"/>
          </a:xfrm>
          <a:prstGeom prst="rect">
            <a:avLst/>
          </a:prstGeom>
          <a:noFill/>
        </p:spPr>
      </p:pic>
      <p:sp>
        <p:nvSpPr>
          <p:cNvPr id="3131" name="Freeform 3131"/>
          <p:cNvSpPr/>
          <p:nvPr/>
        </p:nvSpPr>
        <p:spPr>
          <a:xfrm>
            <a:off x="1734057" y="2526792"/>
            <a:ext cx="997713" cy="927100"/>
          </a:xfrm>
          <a:custGeom>
            <a:avLst/>
            <a:gdLst/>
            <a:ahLst/>
            <a:cxnLst/>
            <a:rect l="0" t="0" r="0" b="0"/>
            <a:pathLst>
              <a:path w="997713" h="927100">
                <a:moveTo>
                  <a:pt x="0" y="50038"/>
                </a:moveTo>
                <a:cubicBezTo>
                  <a:pt x="0" y="22353"/>
                  <a:pt x="22479" y="0"/>
                  <a:pt x="50166" y="0"/>
                </a:cubicBezTo>
                <a:lnTo>
                  <a:pt x="947675" y="0"/>
                </a:lnTo>
                <a:cubicBezTo>
                  <a:pt x="975234" y="0"/>
                  <a:pt x="997713" y="22353"/>
                  <a:pt x="997713" y="50038"/>
                </a:cubicBezTo>
                <a:lnTo>
                  <a:pt x="997713" y="877062"/>
                </a:lnTo>
                <a:cubicBezTo>
                  <a:pt x="997713" y="904749"/>
                  <a:pt x="975234" y="927100"/>
                  <a:pt x="947675" y="927100"/>
                </a:cubicBezTo>
                <a:lnTo>
                  <a:pt x="50166" y="927100"/>
                </a:lnTo>
                <a:cubicBezTo>
                  <a:pt x="22479" y="927100"/>
                  <a:pt x="0" y="904749"/>
                  <a:pt x="0" y="877062"/>
                </a:cubicBezTo>
                <a:close/>
                <a:moveTo>
                  <a:pt x="2547113" y="4331208"/>
                </a:moveTo>
              </a:path>
            </a:pathLst>
          </a:custGeom>
          <a:solidFill>
            <a:srgbClr val="F2F2F2">
              <a:alpha val="93725"/>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pic>
        <p:nvPicPr>
          <p:cNvPr id="3132" name="Picture 437"/>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a:xfrm>
            <a:off x="2089023" y="2635822"/>
            <a:ext cx="287934" cy="274891"/>
          </a:xfrm>
          <a:prstGeom prst="rect">
            <a:avLst/>
          </a:prstGeom>
          <a:noFill/>
        </p:spPr>
      </p:pic>
      <p:sp>
        <p:nvSpPr>
          <p:cNvPr id="3133" name="Freeform 3133"/>
          <p:cNvSpPr/>
          <p:nvPr/>
        </p:nvSpPr>
        <p:spPr>
          <a:xfrm>
            <a:off x="2811526" y="2526792"/>
            <a:ext cx="997712" cy="927100"/>
          </a:xfrm>
          <a:custGeom>
            <a:avLst/>
            <a:gdLst/>
            <a:ahLst/>
            <a:cxnLst/>
            <a:rect l="0" t="0" r="0" b="0"/>
            <a:pathLst>
              <a:path w="997712" h="927100">
                <a:moveTo>
                  <a:pt x="0" y="50038"/>
                </a:moveTo>
                <a:cubicBezTo>
                  <a:pt x="0" y="22353"/>
                  <a:pt x="22478" y="0"/>
                  <a:pt x="50038" y="0"/>
                </a:cubicBezTo>
                <a:lnTo>
                  <a:pt x="947674" y="0"/>
                </a:lnTo>
                <a:cubicBezTo>
                  <a:pt x="975233" y="0"/>
                  <a:pt x="997712" y="22353"/>
                  <a:pt x="997712" y="50038"/>
                </a:cubicBezTo>
                <a:lnTo>
                  <a:pt x="997712" y="877062"/>
                </a:lnTo>
                <a:cubicBezTo>
                  <a:pt x="997712" y="904749"/>
                  <a:pt x="975233" y="927100"/>
                  <a:pt x="947674" y="927100"/>
                </a:cubicBezTo>
                <a:lnTo>
                  <a:pt x="50038" y="927100"/>
                </a:lnTo>
                <a:cubicBezTo>
                  <a:pt x="22478" y="927100"/>
                  <a:pt x="0" y="904749"/>
                  <a:pt x="0" y="877062"/>
                </a:cubicBezTo>
                <a:close/>
                <a:moveTo>
                  <a:pt x="1469644" y="4331208"/>
                </a:moveTo>
              </a:path>
            </a:pathLst>
          </a:custGeom>
          <a:solidFill>
            <a:srgbClr val="F2F2F2">
              <a:alpha val="93725"/>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pic>
        <p:nvPicPr>
          <p:cNvPr id="3134" name="Picture 438"/>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a:xfrm>
            <a:off x="3177413" y="2646299"/>
            <a:ext cx="265925" cy="253872"/>
          </a:xfrm>
          <a:prstGeom prst="rect">
            <a:avLst/>
          </a:prstGeom>
          <a:noFill/>
        </p:spPr>
      </p:pic>
      <p:sp>
        <p:nvSpPr>
          <p:cNvPr id="3135" name="Freeform 3135"/>
          <p:cNvSpPr/>
          <p:nvPr/>
        </p:nvSpPr>
        <p:spPr>
          <a:xfrm>
            <a:off x="3888994" y="2526792"/>
            <a:ext cx="997584" cy="927100"/>
          </a:xfrm>
          <a:custGeom>
            <a:avLst/>
            <a:gdLst/>
            <a:ahLst/>
            <a:cxnLst/>
            <a:rect l="0" t="0" r="0" b="0"/>
            <a:pathLst>
              <a:path w="997584" h="927100">
                <a:moveTo>
                  <a:pt x="0" y="50038"/>
                </a:moveTo>
                <a:cubicBezTo>
                  <a:pt x="0" y="22353"/>
                  <a:pt x="22352" y="0"/>
                  <a:pt x="50038" y="0"/>
                </a:cubicBezTo>
                <a:lnTo>
                  <a:pt x="947546" y="0"/>
                </a:lnTo>
                <a:cubicBezTo>
                  <a:pt x="975233" y="0"/>
                  <a:pt x="997584" y="22353"/>
                  <a:pt x="997584" y="50038"/>
                </a:cubicBezTo>
                <a:lnTo>
                  <a:pt x="997584" y="877062"/>
                </a:lnTo>
                <a:cubicBezTo>
                  <a:pt x="997584" y="904749"/>
                  <a:pt x="975233" y="927100"/>
                  <a:pt x="947546" y="927100"/>
                </a:cubicBezTo>
                <a:lnTo>
                  <a:pt x="50038" y="927100"/>
                </a:lnTo>
                <a:cubicBezTo>
                  <a:pt x="22352" y="927100"/>
                  <a:pt x="0" y="904749"/>
                  <a:pt x="0" y="877062"/>
                </a:cubicBezTo>
                <a:close/>
                <a:moveTo>
                  <a:pt x="392176" y="4331208"/>
                </a:moveTo>
              </a:path>
            </a:pathLst>
          </a:custGeom>
          <a:solidFill>
            <a:srgbClr val="F2F2F2">
              <a:alpha val="93725"/>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pic>
        <p:nvPicPr>
          <p:cNvPr id="3136" name="Picture 439"/>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a:xfrm>
            <a:off x="4247260" y="2639162"/>
            <a:ext cx="280974" cy="268249"/>
          </a:xfrm>
          <a:prstGeom prst="rect">
            <a:avLst/>
          </a:prstGeom>
          <a:noFill/>
        </p:spPr>
      </p:pic>
      <p:sp>
        <p:nvSpPr>
          <p:cNvPr id="3137" name="Freeform 3137"/>
          <p:cNvSpPr/>
          <p:nvPr/>
        </p:nvSpPr>
        <p:spPr>
          <a:xfrm>
            <a:off x="4966461" y="2526792"/>
            <a:ext cx="997585" cy="927100"/>
          </a:xfrm>
          <a:custGeom>
            <a:avLst/>
            <a:gdLst/>
            <a:ahLst/>
            <a:cxnLst/>
            <a:rect l="0" t="0" r="0" b="0"/>
            <a:pathLst>
              <a:path w="997585" h="927100">
                <a:moveTo>
                  <a:pt x="0" y="50038"/>
                </a:moveTo>
                <a:cubicBezTo>
                  <a:pt x="0" y="22353"/>
                  <a:pt x="22353" y="0"/>
                  <a:pt x="50039" y="0"/>
                </a:cubicBezTo>
                <a:lnTo>
                  <a:pt x="947548" y="0"/>
                </a:lnTo>
                <a:cubicBezTo>
                  <a:pt x="975234" y="0"/>
                  <a:pt x="997585" y="22353"/>
                  <a:pt x="997585" y="50038"/>
                </a:cubicBezTo>
                <a:lnTo>
                  <a:pt x="997585" y="877062"/>
                </a:lnTo>
                <a:cubicBezTo>
                  <a:pt x="997585" y="904749"/>
                  <a:pt x="975234" y="927100"/>
                  <a:pt x="947548" y="927100"/>
                </a:cubicBezTo>
                <a:lnTo>
                  <a:pt x="50039" y="927100"/>
                </a:lnTo>
                <a:cubicBezTo>
                  <a:pt x="22353" y="927100"/>
                  <a:pt x="0" y="904749"/>
                  <a:pt x="0" y="877062"/>
                </a:cubicBezTo>
                <a:close/>
                <a:moveTo>
                  <a:pt x="-685291" y="4331208"/>
                </a:moveTo>
              </a:path>
            </a:pathLst>
          </a:custGeom>
          <a:solidFill>
            <a:srgbClr val="F2F2F2">
              <a:alpha val="93725"/>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pic>
        <p:nvPicPr>
          <p:cNvPr id="3138" name="Picture 440"/>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a:xfrm>
            <a:off x="5326253" y="2640546"/>
            <a:ext cx="277926" cy="265341"/>
          </a:xfrm>
          <a:prstGeom prst="rect">
            <a:avLst/>
          </a:prstGeom>
          <a:noFill/>
        </p:spPr>
      </p:pic>
      <p:sp>
        <p:nvSpPr>
          <p:cNvPr id="3139" name="Freeform 3139"/>
          <p:cNvSpPr/>
          <p:nvPr/>
        </p:nvSpPr>
        <p:spPr>
          <a:xfrm>
            <a:off x="6043803" y="2526792"/>
            <a:ext cx="997712" cy="927100"/>
          </a:xfrm>
          <a:custGeom>
            <a:avLst/>
            <a:gdLst/>
            <a:ahLst/>
            <a:cxnLst/>
            <a:rect l="0" t="0" r="0" b="0"/>
            <a:pathLst>
              <a:path w="997712" h="927100">
                <a:moveTo>
                  <a:pt x="0" y="50038"/>
                </a:moveTo>
                <a:cubicBezTo>
                  <a:pt x="0" y="22353"/>
                  <a:pt x="22479" y="0"/>
                  <a:pt x="50037" y="0"/>
                </a:cubicBezTo>
                <a:lnTo>
                  <a:pt x="947674" y="0"/>
                </a:lnTo>
                <a:cubicBezTo>
                  <a:pt x="975232" y="0"/>
                  <a:pt x="997712" y="22353"/>
                  <a:pt x="997712" y="50038"/>
                </a:cubicBezTo>
                <a:lnTo>
                  <a:pt x="997712" y="877062"/>
                </a:lnTo>
                <a:cubicBezTo>
                  <a:pt x="997712" y="904749"/>
                  <a:pt x="975232" y="927100"/>
                  <a:pt x="947674" y="927100"/>
                </a:cubicBezTo>
                <a:lnTo>
                  <a:pt x="50037" y="927100"/>
                </a:lnTo>
                <a:cubicBezTo>
                  <a:pt x="22479" y="927100"/>
                  <a:pt x="0" y="904749"/>
                  <a:pt x="0" y="877062"/>
                </a:cubicBezTo>
                <a:close/>
                <a:moveTo>
                  <a:pt x="-1762633" y="4331208"/>
                </a:moveTo>
              </a:path>
            </a:pathLst>
          </a:custGeom>
          <a:solidFill>
            <a:srgbClr val="F2F2F2">
              <a:alpha val="93725"/>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pic>
        <p:nvPicPr>
          <p:cNvPr id="3140" name="Picture 2883"/>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a:xfrm>
            <a:off x="6366383" y="2605279"/>
            <a:ext cx="352043" cy="335279"/>
          </a:xfrm>
          <a:prstGeom prst="rect">
            <a:avLst/>
          </a:prstGeom>
          <a:noFill/>
        </p:spPr>
      </p:pic>
      <p:sp>
        <p:nvSpPr>
          <p:cNvPr id="3141" name="Freeform 3141"/>
          <p:cNvSpPr/>
          <p:nvPr/>
        </p:nvSpPr>
        <p:spPr>
          <a:xfrm>
            <a:off x="7121270" y="2526792"/>
            <a:ext cx="997712" cy="927100"/>
          </a:xfrm>
          <a:custGeom>
            <a:avLst/>
            <a:gdLst/>
            <a:ahLst/>
            <a:cxnLst/>
            <a:rect l="0" t="0" r="0" b="0"/>
            <a:pathLst>
              <a:path w="997712" h="927100">
                <a:moveTo>
                  <a:pt x="0" y="50038"/>
                </a:moveTo>
                <a:cubicBezTo>
                  <a:pt x="0" y="22353"/>
                  <a:pt x="22480" y="0"/>
                  <a:pt x="50038" y="0"/>
                </a:cubicBezTo>
                <a:lnTo>
                  <a:pt x="947548" y="0"/>
                </a:lnTo>
                <a:cubicBezTo>
                  <a:pt x="975234" y="0"/>
                  <a:pt x="997712" y="22353"/>
                  <a:pt x="997712" y="50038"/>
                </a:cubicBezTo>
                <a:lnTo>
                  <a:pt x="997712" y="877062"/>
                </a:lnTo>
                <a:cubicBezTo>
                  <a:pt x="997712" y="904749"/>
                  <a:pt x="975234" y="927100"/>
                  <a:pt x="947548" y="927100"/>
                </a:cubicBezTo>
                <a:lnTo>
                  <a:pt x="50038" y="927100"/>
                </a:lnTo>
                <a:cubicBezTo>
                  <a:pt x="22480" y="927100"/>
                  <a:pt x="0" y="904749"/>
                  <a:pt x="0" y="877062"/>
                </a:cubicBezTo>
                <a:close/>
                <a:moveTo>
                  <a:pt x="-2840100" y="4331208"/>
                </a:moveTo>
              </a:path>
            </a:pathLst>
          </a:custGeom>
          <a:solidFill>
            <a:srgbClr val="F2F2F2">
              <a:alpha val="93725"/>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3142" name="Freeform 3142"/>
          <p:cNvSpPr/>
          <p:nvPr/>
        </p:nvSpPr>
        <p:spPr>
          <a:xfrm>
            <a:off x="7620127" y="2636140"/>
            <a:ext cx="0" cy="274320"/>
          </a:xfrm>
          <a:custGeom>
            <a:avLst/>
            <a:gdLst/>
            <a:ahLst/>
            <a:cxnLst/>
            <a:rect l="0" t="0" r="0" b="0"/>
            <a:pathLst>
              <a:path h="274320">
                <a:moveTo>
                  <a:pt x="0" y="0"/>
                </a:moveTo>
                <a:lnTo>
                  <a:pt x="0" y="274320"/>
                </a:lnTo>
              </a:path>
            </a:pathLst>
          </a:custGeom>
          <a:noFill/>
          <a:ln w="19050" cap="flat" cmpd="sng">
            <a:solidFill>
              <a:srgbClr val="000000">
                <a:alpha val="100000"/>
              </a:srgbClr>
            </a:solidFill>
            <a:miter lim="127000"/>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3143" name="Freeform 3143"/>
          <p:cNvSpPr/>
          <p:nvPr/>
        </p:nvSpPr>
        <p:spPr>
          <a:xfrm>
            <a:off x="7482967" y="2773299"/>
            <a:ext cx="274319" cy="0"/>
          </a:xfrm>
          <a:custGeom>
            <a:avLst/>
            <a:gdLst/>
            <a:ahLst/>
            <a:cxnLst/>
            <a:rect l="0" t="0" r="0" b="0"/>
            <a:pathLst>
              <a:path w="274319">
                <a:moveTo>
                  <a:pt x="0" y="0"/>
                </a:moveTo>
                <a:lnTo>
                  <a:pt x="274319" y="0"/>
                </a:lnTo>
              </a:path>
            </a:pathLst>
          </a:custGeom>
          <a:noFill/>
          <a:ln w="19050" cap="flat" cmpd="sng">
            <a:solidFill>
              <a:srgbClr val="000000">
                <a:alpha val="100000"/>
              </a:srgbClr>
            </a:solidFill>
            <a:miter lim="127000"/>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3144" name="Freeform 3144"/>
          <p:cNvSpPr/>
          <p:nvPr/>
        </p:nvSpPr>
        <p:spPr>
          <a:xfrm>
            <a:off x="656678" y="3534156"/>
            <a:ext cx="7462304" cy="548514"/>
          </a:xfrm>
          <a:custGeom>
            <a:avLst/>
            <a:gdLst/>
            <a:ahLst/>
            <a:cxnLst/>
            <a:rect l="0" t="0" r="0" b="0"/>
            <a:pathLst>
              <a:path w="7462304" h="548514">
                <a:moveTo>
                  <a:pt x="0" y="61341"/>
                </a:moveTo>
                <a:cubicBezTo>
                  <a:pt x="0" y="27433"/>
                  <a:pt x="27470" y="0"/>
                  <a:pt x="61367" y="0"/>
                </a:cubicBezTo>
                <a:lnTo>
                  <a:pt x="7400837" y="0"/>
                </a:lnTo>
                <a:cubicBezTo>
                  <a:pt x="7434745" y="0"/>
                  <a:pt x="7462304" y="27433"/>
                  <a:pt x="7462304" y="61341"/>
                </a:cubicBezTo>
                <a:lnTo>
                  <a:pt x="7462304" y="487172"/>
                </a:lnTo>
                <a:cubicBezTo>
                  <a:pt x="7462304" y="521081"/>
                  <a:pt x="7434745" y="548514"/>
                  <a:pt x="7400837" y="548514"/>
                </a:cubicBezTo>
                <a:lnTo>
                  <a:pt x="61367" y="548514"/>
                </a:lnTo>
                <a:cubicBezTo>
                  <a:pt x="27470" y="548514"/>
                  <a:pt x="0" y="521081"/>
                  <a:pt x="0" y="487172"/>
                </a:cubicBezTo>
                <a:close/>
                <a:moveTo>
                  <a:pt x="2605825" y="3323844"/>
                </a:moveTo>
              </a:path>
            </a:pathLst>
          </a:custGeom>
          <a:solidFill>
            <a:srgbClr val="FFFFFF">
              <a:alpha val="94117"/>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pic>
        <p:nvPicPr>
          <p:cNvPr id="3145" name="Picture 3145"/>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a:xfrm>
            <a:off x="634453" y="3511931"/>
            <a:ext cx="7506753" cy="592963"/>
          </a:xfrm>
          <a:prstGeom prst="rect">
            <a:avLst/>
          </a:prstGeom>
          <a:noFill/>
        </p:spPr>
      </p:pic>
      <p:pic>
        <p:nvPicPr>
          <p:cNvPr id="3146" name="Picture 2887"/>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a:xfrm>
            <a:off x="810894" y="3666110"/>
            <a:ext cx="281940" cy="284988"/>
          </a:xfrm>
          <a:prstGeom prst="rect">
            <a:avLst/>
          </a:prstGeom>
          <a:noFill/>
        </p:spPr>
      </p:pic>
      <p:sp>
        <p:nvSpPr>
          <p:cNvPr id="3147" name="Freeform 3147"/>
          <p:cNvSpPr/>
          <p:nvPr/>
        </p:nvSpPr>
        <p:spPr>
          <a:xfrm>
            <a:off x="656678" y="4162806"/>
            <a:ext cx="7462304" cy="548640"/>
          </a:xfrm>
          <a:custGeom>
            <a:avLst/>
            <a:gdLst/>
            <a:ahLst/>
            <a:cxnLst/>
            <a:rect l="0" t="0" r="0" b="0"/>
            <a:pathLst>
              <a:path w="7462304" h="548640">
                <a:moveTo>
                  <a:pt x="0" y="61468"/>
                </a:moveTo>
                <a:cubicBezTo>
                  <a:pt x="0" y="27559"/>
                  <a:pt x="27470" y="0"/>
                  <a:pt x="61367" y="0"/>
                </a:cubicBezTo>
                <a:lnTo>
                  <a:pt x="7400837" y="0"/>
                </a:lnTo>
                <a:cubicBezTo>
                  <a:pt x="7434745" y="0"/>
                  <a:pt x="7462304" y="27559"/>
                  <a:pt x="7462304" y="61468"/>
                </a:cubicBezTo>
                <a:lnTo>
                  <a:pt x="7462304" y="487172"/>
                </a:lnTo>
                <a:cubicBezTo>
                  <a:pt x="7462304" y="521081"/>
                  <a:pt x="7434745" y="548640"/>
                  <a:pt x="7400837" y="548640"/>
                </a:cubicBezTo>
                <a:lnTo>
                  <a:pt x="61367" y="548640"/>
                </a:lnTo>
                <a:cubicBezTo>
                  <a:pt x="27470" y="548640"/>
                  <a:pt x="0" y="521081"/>
                  <a:pt x="0" y="487172"/>
                </a:cubicBezTo>
                <a:close/>
                <a:moveTo>
                  <a:pt x="1977048" y="2695194"/>
                </a:moveTo>
              </a:path>
            </a:pathLst>
          </a:custGeom>
          <a:solidFill>
            <a:srgbClr val="F2F2F2">
              <a:alpha val="93725"/>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pic>
        <p:nvPicPr>
          <p:cNvPr id="3148" name="Picture 447"/>
          <p:cNvPicPr>
            <a:picLocks noChangeArrowheads="1"/>
          </p:cNvPicPr>
          <p:nvPr/>
        </p:nvPicPr>
        <p:blipFill>
          <a:blip r:embed="rId11">
            <a:extLst>
              <a:ext uri="{28A0092B-C50C-407E-A947-70E740481C1C}">
                <a14:useLocalDpi xmlns:a14="http://schemas.microsoft.com/office/drawing/2010/main" val="0"/>
              </a:ext>
            </a:extLst>
          </a:blip>
          <a:srcRect/>
          <a:stretch>
            <a:fillRect/>
          </a:stretch>
        </p:blipFill>
        <p:spPr>
          <a:xfrm>
            <a:off x="810894" y="4294836"/>
            <a:ext cx="281736" cy="284657"/>
          </a:xfrm>
          <a:prstGeom prst="rect">
            <a:avLst/>
          </a:prstGeom>
          <a:noFill/>
        </p:spPr>
      </p:pic>
      <p:sp>
        <p:nvSpPr>
          <p:cNvPr id="3149" name="Freeform 3149"/>
          <p:cNvSpPr/>
          <p:nvPr/>
        </p:nvSpPr>
        <p:spPr>
          <a:xfrm>
            <a:off x="656678" y="4791583"/>
            <a:ext cx="7462304" cy="548514"/>
          </a:xfrm>
          <a:custGeom>
            <a:avLst/>
            <a:gdLst/>
            <a:ahLst/>
            <a:cxnLst/>
            <a:rect l="0" t="0" r="0" b="0"/>
            <a:pathLst>
              <a:path w="7462304" h="548514">
                <a:moveTo>
                  <a:pt x="0" y="61341"/>
                </a:moveTo>
                <a:cubicBezTo>
                  <a:pt x="0" y="27432"/>
                  <a:pt x="27470" y="0"/>
                  <a:pt x="61367" y="0"/>
                </a:cubicBezTo>
                <a:lnTo>
                  <a:pt x="7400837" y="0"/>
                </a:lnTo>
                <a:cubicBezTo>
                  <a:pt x="7434745" y="0"/>
                  <a:pt x="7462304" y="27432"/>
                  <a:pt x="7462304" y="61341"/>
                </a:cubicBezTo>
                <a:lnTo>
                  <a:pt x="7462304" y="487173"/>
                </a:lnTo>
                <a:cubicBezTo>
                  <a:pt x="7462304" y="521081"/>
                  <a:pt x="7434745" y="548514"/>
                  <a:pt x="7400837" y="548514"/>
                </a:cubicBezTo>
                <a:lnTo>
                  <a:pt x="61367" y="548514"/>
                </a:lnTo>
                <a:cubicBezTo>
                  <a:pt x="27470" y="548514"/>
                  <a:pt x="0" y="521081"/>
                  <a:pt x="0" y="487173"/>
                </a:cubicBezTo>
                <a:close/>
                <a:moveTo>
                  <a:pt x="1348398" y="2066417"/>
                </a:moveTo>
              </a:path>
            </a:pathLst>
          </a:custGeom>
          <a:solidFill>
            <a:srgbClr val="F2F2F2">
              <a:alpha val="93725"/>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pic>
        <p:nvPicPr>
          <p:cNvPr id="3150" name="Picture 448"/>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a:xfrm>
            <a:off x="810894" y="4923486"/>
            <a:ext cx="281736" cy="284657"/>
          </a:xfrm>
          <a:prstGeom prst="rect">
            <a:avLst/>
          </a:prstGeom>
          <a:noFill/>
        </p:spPr>
      </p:pic>
      <p:sp>
        <p:nvSpPr>
          <p:cNvPr id="3151" name="Freeform 3151"/>
          <p:cNvSpPr/>
          <p:nvPr/>
        </p:nvSpPr>
        <p:spPr>
          <a:xfrm>
            <a:off x="8366252" y="2536064"/>
            <a:ext cx="251841" cy="252095"/>
          </a:xfrm>
          <a:custGeom>
            <a:avLst/>
            <a:gdLst/>
            <a:ahLst/>
            <a:cxnLst/>
            <a:rect l="0" t="0" r="0" b="0"/>
            <a:pathLst>
              <a:path w="251841" h="252095">
                <a:moveTo>
                  <a:pt x="125983" y="0"/>
                </a:moveTo>
                <a:cubicBezTo>
                  <a:pt x="195453" y="0"/>
                  <a:pt x="251841" y="56388"/>
                  <a:pt x="251841" y="125983"/>
                </a:cubicBezTo>
                <a:cubicBezTo>
                  <a:pt x="251841" y="195579"/>
                  <a:pt x="195453" y="252095"/>
                  <a:pt x="125983" y="252095"/>
                </a:cubicBezTo>
                <a:cubicBezTo>
                  <a:pt x="56388" y="252095"/>
                  <a:pt x="0" y="195579"/>
                  <a:pt x="0" y="125983"/>
                </a:cubicBezTo>
                <a:cubicBezTo>
                  <a:pt x="0" y="56388"/>
                  <a:pt x="56388" y="0"/>
                  <a:pt x="125983" y="0"/>
                </a:cubicBezTo>
                <a:close/>
                <a:moveTo>
                  <a:pt x="-4044316" y="4321936"/>
                </a:moveTo>
                <a:moveTo>
                  <a:pt x="105664" y="190119"/>
                </a:moveTo>
                <a:cubicBezTo>
                  <a:pt x="168909" y="126746"/>
                  <a:pt x="168909" y="126746"/>
                  <a:pt x="168909" y="126746"/>
                </a:cubicBezTo>
                <a:cubicBezTo>
                  <a:pt x="105664" y="63372"/>
                  <a:pt x="105664" y="63372"/>
                  <a:pt x="105664" y="63372"/>
                </a:cubicBezTo>
              </a:path>
            </a:pathLst>
          </a:custGeom>
          <a:noFill/>
          <a:ln w="15875" cap="sq" cmpd="sng">
            <a:solidFill>
              <a:srgbClr val="1B7864">
                <a:alpha val="100000"/>
              </a:srgbClr>
            </a:solidFill>
            <a:miter lim="127000"/>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3152" name="Freeform 3152"/>
          <p:cNvSpPr/>
          <p:nvPr/>
        </p:nvSpPr>
        <p:spPr>
          <a:xfrm>
            <a:off x="8366252" y="3043810"/>
            <a:ext cx="251841" cy="251968"/>
          </a:xfrm>
          <a:custGeom>
            <a:avLst/>
            <a:gdLst/>
            <a:ahLst/>
            <a:cxnLst/>
            <a:rect l="0" t="0" r="0" b="0"/>
            <a:pathLst>
              <a:path w="251841" h="251968">
                <a:moveTo>
                  <a:pt x="125983" y="0"/>
                </a:moveTo>
                <a:cubicBezTo>
                  <a:pt x="195453" y="0"/>
                  <a:pt x="251841" y="56387"/>
                  <a:pt x="251841" y="125983"/>
                </a:cubicBezTo>
                <a:cubicBezTo>
                  <a:pt x="251841" y="195580"/>
                  <a:pt x="195453" y="251968"/>
                  <a:pt x="125983" y="251968"/>
                </a:cubicBezTo>
                <a:cubicBezTo>
                  <a:pt x="56388" y="251968"/>
                  <a:pt x="0" y="195580"/>
                  <a:pt x="0" y="125983"/>
                </a:cubicBezTo>
                <a:cubicBezTo>
                  <a:pt x="0" y="56387"/>
                  <a:pt x="56388" y="0"/>
                  <a:pt x="125983" y="0"/>
                </a:cubicBezTo>
                <a:close/>
                <a:moveTo>
                  <a:pt x="-4552062" y="3814190"/>
                </a:moveTo>
                <a:moveTo>
                  <a:pt x="105664" y="190119"/>
                </a:moveTo>
                <a:cubicBezTo>
                  <a:pt x="168909" y="126745"/>
                  <a:pt x="168909" y="126745"/>
                  <a:pt x="168909" y="126745"/>
                </a:cubicBezTo>
                <a:cubicBezTo>
                  <a:pt x="105664" y="63373"/>
                  <a:pt x="105664" y="63373"/>
                  <a:pt x="105664" y="63373"/>
                </a:cubicBezTo>
              </a:path>
            </a:pathLst>
          </a:custGeom>
          <a:noFill/>
          <a:ln w="15875" cap="sq" cmpd="sng">
            <a:solidFill>
              <a:srgbClr val="1B7864">
                <a:alpha val="100000"/>
              </a:srgbClr>
            </a:solidFill>
            <a:miter lim="127000"/>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3153" name="Freeform 3153"/>
          <p:cNvSpPr/>
          <p:nvPr/>
        </p:nvSpPr>
        <p:spPr>
          <a:xfrm>
            <a:off x="8366252" y="3853561"/>
            <a:ext cx="251841" cy="251969"/>
          </a:xfrm>
          <a:custGeom>
            <a:avLst/>
            <a:gdLst/>
            <a:ahLst/>
            <a:cxnLst/>
            <a:rect l="0" t="0" r="0" b="0"/>
            <a:pathLst>
              <a:path w="251841" h="251969">
                <a:moveTo>
                  <a:pt x="125983" y="0"/>
                </a:moveTo>
                <a:cubicBezTo>
                  <a:pt x="195453" y="0"/>
                  <a:pt x="251841" y="56388"/>
                  <a:pt x="251841" y="125985"/>
                </a:cubicBezTo>
                <a:cubicBezTo>
                  <a:pt x="251841" y="195581"/>
                  <a:pt x="195453" y="251969"/>
                  <a:pt x="125983" y="251969"/>
                </a:cubicBezTo>
                <a:cubicBezTo>
                  <a:pt x="56388" y="251969"/>
                  <a:pt x="0" y="195581"/>
                  <a:pt x="0" y="125985"/>
                </a:cubicBezTo>
                <a:cubicBezTo>
                  <a:pt x="0" y="56388"/>
                  <a:pt x="56388" y="0"/>
                  <a:pt x="125983" y="0"/>
                </a:cubicBezTo>
                <a:close/>
                <a:moveTo>
                  <a:pt x="-5361813" y="3004439"/>
                </a:moveTo>
                <a:moveTo>
                  <a:pt x="105664" y="190119"/>
                </a:moveTo>
                <a:cubicBezTo>
                  <a:pt x="168909" y="126747"/>
                  <a:pt x="168909" y="126747"/>
                  <a:pt x="168909" y="126747"/>
                </a:cubicBezTo>
                <a:cubicBezTo>
                  <a:pt x="105664" y="63373"/>
                  <a:pt x="105664" y="63373"/>
                  <a:pt x="105664" y="63373"/>
                </a:cubicBezTo>
              </a:path>
            </a:pathLst>
          </a:custGeom>
          <a:noFill/>
          <a:ln w="15875" cap="sq" cmpd="sng">
            <a:solidFill>
              <a:srgbClr val="1B7864">
                <a:alpha val="100000"/>
              </a:srgbClr>
            </a:solidFill>
            <a:miter lim="127000"/>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3154" name="Freeform 3154"/>
          <p:cNvSpPr/>
          <p:nvPr/>
        </p:nvSpPr>
        <p:spPr>
          <a:xfrm>
            <a:off x="8366252" y="4361180"/>
            <a:ext cx="251841" cy="252095"/>
          </a:xfrm>
          <a:custGeom>
            <a:avLst/>
            <a:gdLst/>
            <a:ahLst/>
            <a:cxnLst/>
            <a:rect l="0" t="0" r="0" b="0"/>
            <a:pathLst>
              <a:path w="251841" h="252095">
                <a:moveTo>
                  <a:pt x="125983" y="0"/>
                </a:moveTo>
                <a:cubicBezTo>
                  <a:pt x="195453" y="0"/>
                  <a:pt x="251841" y="56516"/>
                  <a:pt x="251841" y="125985"/>
                </a:cubicBezTo>
                <a:cubicBezTo>
                  <a:pt x="251841" y="195707"/>
                  <a:pt x="195453" y="252095"/>
                  <a:pt x="125983" y="252095"/>
                </a:cubicBezTo>
                <a:cubicBezTo>
                  <a:pt x="56388" y="252095"/>
                  <a:pt x="0" y="195707"/>
                  <a:pt x="0" y="125985"/>
                </a:cubicBezTo>
                <a:cubicBezTo>
                  <a:pt x="0" y="56516"/>
                  <a:pt x="56388" y="0"/>
                  <a:pt x="125983" y="0"/>
                </a:cubicBezTo>
                <a:close/>
                <a:moveTo>
                  <a:pt x="-5869432" y="2496820"/>
                </a:moveTo>
                <a:moveTo>
                  <a:pt x="105664" y="190119"/>
                </a:moveTo>
                <a:cubicBezTo>
                  <a:pt x="168909" y="126747"/>
                  <a:pt x="168909" y="126747"/>
                  <a:pt x="168909" y="126747"/>
                </a:cubicBezTo>
                <a:cubicBezTo>
                  <a:pt x="105664" y="63373"/>
                  <a:pt x="105664" y="63373"/>
                  <a:pt x="105664" y="63373"/>
                </a:cubicBezTo>
              </a:path>
            </a:pathLst>
          </a:custGeom>
          <a:noFill/>
          <a:ln w="15875" cap="sq" cmpd="sng">
            <a:solidFill>
              <a:srgbClr val="1B7864">
                <a:alpha val="100000"/>
              </a:srgbClr>
            </a:solidFill>
            <a:miter lim="127000"/>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3155" name="Freeform 3155"/>
          <p:cNvSpPr/>
          <p:nvPr/>
        </p:nvSpPr>
        <p:spPr>
          <a:xfrm>
            <a:off x="8366252" y="5170933"/>
            <a:ext cx="251841" cy="251967"/>
          </a:xfrm>
          <a:custGeom>
            <a:avLst/>
            <a:gdLst/>
            <a:ahLst/>
            <a:cxnLst/>
            <a:rect l="0" t="0" r="0" b="0"/>
            <a:pathLst>
              <a:path w="251841" h="251967">
                <a:moveTo>
                  <a:pt x="125983" y="0"/>
                </a:moveTo>
                <a:cubicBezTo>
                  <a:pt x="195453" y="0"/>
                  <a:pt x="251841" y="56388"/>
                  <a:pt x="251841" y="125984"/>
                </a:cubicBezTo>
                <a:cubicBezTo>
                  <a:pt x="251841" y="195579"/>
                  <a:pt x="195453" y="251967"/>
                  <a:pt x="125983" y="251967"/>
                </a:cubicBezTo>
                <a:cubicBezTo>
                  <a:pt x="56388" y="251967"/>
                  <a:pt x="0" y="195579"/>
                  <a:pt x="0" y="125984"/>
                </a:cubicBezTo>
                <a:cubicBezTo>
                  <a:pt x="0" y="56388"/>
                  <a:pt x="56388" y="0"/>
                  <a:pt x="125983" y="0"/>
                </a:cubicBezTo>
                <a:close/>
                <a:moveTo>
                  <a:pt x="-6679185" y="1687067"/>
                </a:moveTo>
                <a:moveTo>
                  <a:pt x="105664" y="190118"/>
                </a:moveTo>
                <a:cubicBezTo>
                  <a:pt x="168909" y="126745"/>
                  <a:pt x="168909" y="126745"/>
                  <a:pt x="168909" y="126745"/>
                </a:cubicBezTo>
                <a:cubicBezTo>
                  <a:pt x="105664" y="63373"/>
                  <a:pt x="105664" y="63373"/>
                  <a:pt x="105664" y="63373"/>
                </a:cubicBezTo>
              </a:path>
            </a:pathLst>
          </a:custGeom>
          <a:noFill/>
          <a:ln w="15875" cap="sq" cmpd="sng">
            <a:solidFill>
              <a:srgbClr val="1B7864">
                <a:alpha val="100000"/>
              </a:srgbClr>
            </a:solidFill>
            <a:miter lim="127000"/>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3156" name="Rectangle 3156"/>
          <p:cNvSpPr/>
          <p:nvPr/>
        </p:nvSpPr>
        <p:spPr>
          <a:xfrm>
            <a:off x="581253" y="446921"/>
            <a:ext cx="11080775" cy="1149977"/>
          </a:xfrm>
          <a:prstGeom prst="rect">
            <a:avLst/>
          </a:prstGeom>
        </p:spPr>
        <p:txBody>
          <a:bodyPr wrap="none" lIns="0" tIns="0" rIns="0" bIns="0">
            <a:spAutoFit/>
          </a:bodyPr>
          <a:lstStyle/>
          <a:p>
            <a:pPr marL="0"/>
            <a:r>
              <a:rPr lang="en-GB" sz="3204" b="0" i="0" spc="0" baseline="0" dirty="0">
                <a:solidFill>
                  <a:srgbClr val="225B61"/>
                </a:solidFill>
                <a:latin typeface="Segoe Sans Display"/>
              </a:rPr>
              <a:t>Copilot in Microsoft Fabric</a:t>
            </a:r>
          </a:p>
          <a:p>
            <a:pPr marL="3047">
              <a:lnSpc>
                <a:spcPts val="3143"/>
              </a:lnSpc>
            </a:pPr>
            <a:r>
              <a:rPr lang="en-GB" sz="1800" b="0" i="0" spc="0" baseline="0" dirty="0">
                <a:solidFill>
                  <a:srgbClr val="000000"/>
                </a:solidFill>
                <a:latin typeface="Segoe Sans Text Semilight"/>
              </a:rPr>
              <a:t>Use conversational language with Copilot in Fabric to create dataflows and pipelines, write SQL statements, build </a:t>
            </a:r>
          </a:p>
          <a:p>
            <a:pPr marL="3047">
              <a:lnSpc>
                <a:spcPts val="2160"/>
              </a:lnSpc>
            </a:pPr>
            <a:r>
              <a:rPr lang="en-GB" sz="1800" b="0" i="0" spc="0" baseline="0" dirty="0">
                <a:solidFill>
                  <a:srgbClr val="000000"/>
                </a:solidFill>
                <a:latin typeface="Segoe Sans Text Semilight"/>
              </a:rPr>
              <a:t>reports, and even build machine learning models</a:t>
            </a:r>
          </a:p>
        </p:txBody>
      </p:sp>
      <p:sp>
        <p:nvSpPr>
          <p:cNvPr id="3157" name="Rectangle 3157"/>
          <p:cNvSpPr/>
          <p:nvPr/>
        </p:nvSpPr>
        <p:spPr>
          <a:xfrm>
            <a:off x="958900" y="3016581"/>
            <a:ext cx="393077" cy="271004"/>
          </a:xfrm>
          <a:prstGeom prst="rect">
            <a:avLst/>
          </a:prstGeom>
        </p:spPr>
        <p:txBody>
          <a:bodyPr wrap="none" lIns="0" tIns="0" rIns="0" bIns="0">
            <a:spAutoFit/>
          </a:bodyPr>
          <a:lstStyle/>
          <a:p>
            <a:pPr marL="76200"/>
            <a:r>
              <a:rPr lang="en-GB" sz="900" b="1" i="0" spc="0" baseline="0" dirty="0">
                <a:solidFill>
                  <a:srgbClr val="000000"/>
                </a:solidFill>
                <a:latin typeface="Segoe Sans Display Semibold"/>
              </a:rPr>
              <a:t>Data </a:t>
            </a:r>
          </a:p>
          <a:p>
            <a:pPr marL="0">
              <a:lnSpc>
                <a:spcPts val="1079"/>
              </a:lnSpc>
            </a:pPr>
            <a:r>
              <a:rPr lang="en-GB" sz="900" b="1" i="0" spc="0" baseline="0" dirty="0">
                <a:solidFill>
                  <a:srgbClr val="000000"/>
                </a:solidFill>
                <a:latin typeface="Segoe Sans Display Semibold"/>
              </a:rPr>
              <a:t>Factory</a:t>
            </a:r>
          </a:p>
        </p:txBody>
      </p:sp>
      <p:sp>
        <p:nvSpPr>
          <p:cNvPr id="3158" name="Rectangle 3158"/>
          <p:cNvSpPr/>
          <p:nvPr/>
        </p:nvSpPr>
        <p:spPr>
          <a:xfrm>
            <a:off x="1925447" y="3016581"/>
            <a:ext cx="615961" cy="271004"/>
          </a:xfrm>
          <a:prstGeom prst="rect">
            <a:avLst/>
          </a:prstGeom>
        </p:spPr>
        <p:txBody>
          <a:bodyPr wrap="none" lIns="0" tIns="0" rIns="0" bIns="0">
            <a:spAutoFit/>
          </a:bodyPr>
          <a:lstStyle/>
          <a:p>
            <a:pPr marL="187451"/>
            <a:r>
              <a:rPr lang="en-GB" sz="900" b="1" i="0" spc="0" baseline="0" dirty="0">
                <a:solidFill>
                  <a:srgbClr val="000000"/>
                </a:solidFill>
                <a:latin typeface="Segoe Sans Display Semibold"/>
              </a:rPr>
              <a:t>Data </a:t>
            </a:r>
          </a:p>
          <a:p>
            <a:pPr marL="0">
              <a:lnSpc>
                <a:spcPts val="1079"/>
              </a:lnSpc>
            </a:pPr>
            <a:r>
              <a:rPr lang="en-GB" sz="900" b="1" i="0" spc="0" baseline="0" dirty="0">
                <a:solidFill>
                  <a:srgbClr val="000000"/>
                </a:solidFill>
                <a:latin typeface="Segoe Sans Display Semibold"/>
              </a:rPr>
              <a:t>Engineering</a:t>
            </a:r>
          </a:p>
        </p:txBody>
      </p:sp>
      <p:sp>
        <p:nvSpPr>
          <p:cNvPr id="3159" name="Rectangle 3159"/>
          <p:cNvSpPr/>
          <p:nvPr/>
        </p:nvSpPr>
        <p:spPr>
          <a:xfrm>
            <a:off x="3017520" y="3016581"/>
            <a:ext cx="584986" cy="271004"/>
          </a:xfrm>
          <a:prstGeom prst="rect">
            <a:avLst/>
          </a:prstGeom>
        </p:spPr>
        <p:txBody>
          <a:bodyPr wrap="none" lIns="0" tIns="0" rIns="0" bIns="0">
            <a:spAutoFit/>
          </a:bodyPr>
          <a:lstStyle/>
          <a:p>
            <a:pPr marL="172465"/>
            <a:r>
              <a:rPr lang="en-GB" sz="900" b="1" i="0" spc="0" baseline="0" dirty="0">
                <a:solidFill>
                  <a:srgbClr val="000000"/>
                </a:solidFill>
                <a:latin typeface="Segoe Sans Display Semibold"/>
              </a:rPr>
              <a:t>Data </a:t>
            </a:r>
          </a:p>
          <a:p>
            <a:pPr marL="0">
              <a:lnSpc>
                <a:spcPts val="1079"/>
              </a:lnSpc>
            </a:pPr>
            <a:r>
              <a:rPr lang="en-GB" sz="900" b="1" i="0" spc="0" baseline="0" dirty="0">
                <a:solidFill>
                  <a:srgbClr val="000000"/>
                </a:solidFill>
                <a:latin typeface="Segoe Sans Display Semibold"/>
              </a:rPr>
              <a:t>Warehouse</a:t>
            </a:r>
          </a:p>
        </p:txBody>
      </p:sp>
      <p:sp>
        <p:nvSpPr>
          <p:cNvPr id="3160" name="Rectangle 3160"/>
          <p:cNvSpPr/>
          <p:nvPr/>
        </p:nvSpPr>
        <p:spPr>
          <a:xfrm>
            <a:off x="4185792" y="3016581"/>
            <a:ext cx="403364" cy="271004"/>
          </a:xfrm>
          <a:prstGeom prst="rect">
            <a:avLst/>
          </a:prstGeom>
        </p:spPr>
        <p:txBody>
          <a:bodyPr wrap="none" lIns="0" tIns="0" rIns="0" bIns="0">
            <a:spAutoFit/>
          </a:bodyPr>
          <a:lstStyle/>
          <a:p>
            <a:pPr marL="82296"/>
            <a:r>
              <a:rPr lang="en-GB" sz="900" b="1" i="0" spc="0" baseline="0" dirty="0">
                <a:solidFill>
                  <a:srgbClr val="000000"/>
                </a:solidFill>
                <a:latin typeface="Segoe Sans Display Semibold"/>
              </a:rPr>
              <a:t>Data </a:t>
            </a:r>
          </a:p>
          <a:p>
            <a:pPr marL="0">
              <a:lnSpc>
                <a:spcPts val="1079"/>
              </a:lnSpc>
            </a:pPr>
            <a:r>
              <a:rPr lang="en-GB" sz="900" b="1" i="0" spc="0" baseline="0" dirty="0">
                <a:solidFill>
                  <a:srgbClr val="000000"/>
                </a:solidFill>
                <a:latin typeface="Segoe Sans Display Semibold"/>
              </a:rPr>
              <a:t>Science</a:t>
            </a:r>
          </a:p>
        </p:txBody>
      </p:sp>
      <p:sp>
        <p:nvSpPr>
          <p:cNvPr id="3161" name="Rectangle 3161"/>
          <p:cNvSpPr/>
          <p:nvPr/>
        </p:nvSpPr>
        <p:spPr>
          <a:xfrm>
            <a:off x="5162677" y="3016581"/>
            <a:ext cx="606017" cy="271004"/>
          </a:xfrm>
          <a:prstGeom prst="rect">
            <a:avLst/>
          </a:prstGeom>
        </p:spPr>
        <p:txBody>
          <a:bodyPr wrap="none" lIns="0" tIns="0" rIns="0" bIns="0">
            <a:spAutoFit/>
          </a:bodyPr>
          <a:lstStyle/>
          <a:p>
            <a:pPr marL="44195"/>
            <a:r>
              <a:rPr lang="en-GB" sz="900" b="1" i="0" spc="0" baseline="0" dirty="0">
                <a:solidFill>
                  <a:srgbClr val="000000"/>
                </a:solidFill>
                <a:latin typeface="Segoe Sans Display Semibold"/>
              </a:rPr>
              <a:t>Real-Time </a:t>
            </a:r>
          </a:p>
          <a:p>
            <a:pPr marL="0">
              <a:lnSpc>
                <a:spcPts val="1079"/>
              </a:lnSpc>
            </a:pPr>
            <a:r>
              <a:rPr lang="en-GB" sz="900" b="1" i="0" spc="0" baseline="0" dirty="0">
                <a:solidFill>
                  <a:srgbClr val="000000"/>
                </a:solidFill>
                <a:latin typeface="Segoe Sans Display Semibold"/>
              </a:rPr>
              <a:t>Intelligence</a:t>
            </a:r>
          </a:p>
        </p:txBody>
      </p:sp>
      <p:sp>
        <p:nvSpPr>
          <p:cNvPr id="3162" name="Rectangle 3162"/>
          <p:cNvSpPr/>
          <p:nvPr/>
        </p:nvSpPr>
        <p:spPr>
          <a:xfrm>
            <a:off x="6379464" y="3016581"/>
            <a:ext cx="326212" cy="271004"/>
          </a:xfrm>
          <a:prstGeom prst="rect">
            <a:avLst/>
          </a:prstGeom>
        </p:spPr>
        <p:txBody>
          <a:bodyPr wrap="none" lIns="0" tIns="0" rIns="0" bIns="0">
            <a:spAutoFit/>
          </a:bodyPr>
          <a:lstStyle/>
          <a:p>
            <a:pPr marL="0"/>
            <a:r>
              <a:rPr lang="en-GB" sz="900" b="1" i="0" spc="0" baseline="0" dirty="0">
                <a:solidFill>
                  <a:srgbClr val="000000"/>
                </a:solidFill>
                <a:latin typeface="Segoe Sans Display Semibold"/>
              </a:rPr>
              <a:t>Power</a:t>
            </a:r>
          </a:p>
          <a:p>
            <a:pPr marL="112776">
              <a:lnSpc>
                <a:spcPts val="1079"/>
              </a:lnSpc>
            </a:pPr>
            <a:r>
              <a:rPr lang="en-GB" sz="900" b="1" i="0" spc="0" baseline="0" dirty="0">
                <a:solidFill>
                  <a:srgbClr val="000000"/>
                </a:solidFill>
                <a:latin typeface="Segoe Sans Display Semibold"/>
              </a:rPr>
              <a:t>BI</a:t>
            </a:r>
          </a:p>
        </p:txBody>
      </p:sp>
      <p:sp>
        <p:nvSpPr>
          <p:cNvPr id="3163" name="Rectangle 3163"/>
          <p:cNvSpPr/>
          <p:nvPr/>
        </p:nvSpPr>
        <p:spPr>
          <a:xfrm>
            <a:off x="7352410" y="3016581"/>
            <a:ext cx="544753" cy="408164"/>
          </a:xfrm>
          <a:prstGeom prst="rect">
            <a:avLst/>
          </a:prstGeom>
        </p:spPr>
        <p:txBody>
          <a:bodyPr wrap="none" lIns="0" tIns="0" rIns="0" bIns="0">
            <a:spAutoFit/>
          </a:bodyPr>
          <a:lstStyle/>
          <a:p>
            <a:pPr marL="18288"/>
            <a:r>
              <a:rPr lang="en-GB" sz="900" b="1" i="0" spc="0" baseline="0" dirty="0">
                <a:solidFill>
                  <a:srgbClr val="000000"/>
                </a:solidFill>
                <a:latin typeface="Segoe Sans Display Semibold"/>
              </a:rPr>
              <a:t>Partner &amp; </a:t>
            </a:r>
          </a:p>
          <a:p>
            <a:pPr marL="51816">
              <a:lnSpc>
                <a:spcPts val="1079"/>
              </a:lnSpc>
            </a:pPr>
            <a:r>
              <a:rPr lang="en-GB" sz="900" b="1" i="0" spc="0" baseline="0" dirty="0">
                <a:solidFill>
                  <a:srgbClr val="000000"/>
                </a:solidFill>
                <a:latin typeface="Segoe Sans Display Semibold"/>
              </a:rPr>
              <a:t>Industry </a:t>
            </a:r>
          </a:p>
          <a:p>
            <a:pPr marL="0">
              <a:lnSpc>
                <a:spcPts val="1079"/>
              </a:lnSpc>
            </a:pPr>
            <a:r>
              <a:rPr lang="en-GB" sz="900" b="1" i="0" spc="0" baseline="0" dirty="0">
                <a:solidFill>
                  <a:srgbClr val="000000"/>
                </a:solidFill>
                <a:latin typeface="Segoe Sans Display Semibold"/>
              </a:rPr>
              <a:t>workloads</a:t>
            </a:r>
          </a:p>
        </p:txBody>
      </p:sp>
      <p:sp>
        <p:nvSpPr>
          <p:cNvPr id="3164" name="Rectangle 3164"/>
          <p:cNvSpPr/>
          <p:nvPr/>
        </p:nvSpPr>
        <p:spPr>
          <a:xfrm>
            <a:off x="1270127" y="3732741"/>
            <a:ext cx="1698619" cy="164182"/>
          </a:xfrm>
          <a:prstGeom prst="rect">
            <a:avLst/>
          </a:prstGeom>
        </p:spPr>
        <p:txBody>
          <a:bodyPr wrap="none" lIns="0" tIns="0" rIns="0" bIns="0">
            <a:spAutoFit/>
          </a:bodyPr>
          <a:lstStyle/>
          <a:p>
            <a:pPr marL="0"/>
            <a:r>
              <a:rPr lang="en-GB" sz="1103" b="1" i="0" spc="0" baseline="0" dirty="0">
                <a:solidFill>
                  <a:srgbClr val="000000"/>
                </a:solidFill>
                <a:latin typeface="Segoe Sans Display Semibold"/>
              </a:rPr>
              <a:t>Copilot in Microsoft Fabric</a:t>
            </a:r>
          </a:p>
        </p:txBody>
      </p:sp>
      <p:sp>
        <p:nvSpPr>
          <p:cNvPr id="3165" name="Rectangle 3165"/>
          <p:cNvSpPr/>
          <p:nvPr/>
        </p:nvSpPr>
        <p:spPr>
          <a:xfrm>
            <a:off x="1270127" y="4361518"/>
            <a:ext cx="548353" cy="164182"/>
          </a:xfrm>
          <a:prstGeom prst="rect">
            <a:avLst/>
          </a:prstGeom>
        </p:spPr>
        <p:txBody>
          <a:bodyPr wrap="none" lIns="0" tIns="0" rIns="0" bIns="0">
            <a:spAutoFit/>
          </a:bodyPr>
          <a:lstStyle/>
          <a:p>
            <a:pPr marL="0"/>
            <a:r>
              <a:rPr lang="en-GB" sz="1103" b="1" i="0" spc="0" baseline="0" dirty="0">
                <a:solidFill>
                  <a:srgbClr val="000000"/>
                </a:solidFill>
                <a:latin typeface="Segoe Sans Display Semibold"/>
              </a:rPr>
              <a:t>OneLake</a:t>
            </a:r>
          </a:p>
        </p:txBody>
      </p:sp>
      <p:sp>
        <p:nvSpPr>
          <p:cNvPr id="3166" name="Rectangle 3166"/>
          <p:cNvSpPr/>
          <p:nvPr/>
        </p:nvSpPr>
        <p:spPr>
          <a:xfrm>
            <a:off x="1270127" y="4990676"/>
            <a:ext cx="3457949" cy="164182"/>
          </a:xfrm>
          <a:prstGeom prst="rect">
            <a:avLst/>
          </a:prstGeom>
        </p:spPr>
        <p:txBody>
          <a:bodyPr wrap="none" lIns="0" tIns="0" rIns="0" bIns="0">
            <a:spAutoFit/>
          </a:bodyPr>
          <a:lstStyle/>
          <a:p>
            <a:pPr marL="0"/>
            <a:r>
              <a:rPr lang="en-GB" sz="1103" b="1" i="0" spc="0" baseline="0" dirty="0">
                <a:solidFill>
                  <a:srgbClr val="000000"/>
                </a:solidFill>
                <a:latin typeface="Segoe Sans Display Semibold"/>
              </a:rPr>
              <a:t>Security, Governance and Administration with Purview</a:t>
            </a:r>
          </a:p>
        </p:txBody>
      </p:sp>
      <p:sp>
        <p:nvSpPr>
          <p:cNvPr id="3167" name="Rectangle 3167"/>
          <p:cNvSpPr/>
          <p:nvPr/>
        </p:nvSpPr>
        <p:spPr>
          <a:xfrm>
            <a:off x="8773032" y="2486254"/>
            <a:ext cx="2845806" cy="2996590"/>
          </a:xfrm>
          <a:prstGeom prst="rect">
            <a:avLst/>
          </a:prstGeom>
        </p:spPr>
        <p:txBody>
          <a:bodyPr wrap="none" lIns="0" tIns="0" rIns="0" bIns="0">
            <a:spAutoFit/>
          </a:bodyPr>
          <a:lstStyle/>
          <a:p>
            <a:pPr marL="0"/>
            <a:r>
              <a:rPr lang="en-GB" sz="1200" b="0" i="0" spc="0" baseline="0" dirty="0">
                <a:solidFill>
                  <a:srgbClr val="000000"/>
                </a:solidFill>
                <a:latin typeface="Segoe Sans Display"/>
              </a:rPr>
              <a:t>Chat with AI assistant and request help </a:t>
            </a:r>
          </a:p>
          <a:p>
            <a:pPr marL="0">
              <a:lnSpc>
                <a:spcPts val="1439"/>
              </a:lnSpc>
            </a:pPr>
            <a:r>
              <a:rPr lang="en-GB" sz="1200" b="0" i="0" spc="0" baseline="0" dirty="0">
                <a:solidFill>
                  <a:srgbClr val="000000"/>
                </a:solidFill>
                <a:latin typeface="Segoe Sans Display"/>
              </a:rPr>
              <a:t>handling data analysis</a:t>
            </a:r>
          </a:p>
          <a:p>
            <a:pPr marL="0">
              <a:lnSpc>
                <a:spcPts val="3019"/>
              </a:lnSpc>
            </a:pPr>
            <a:r>
              <a:rPr lang="en-GB" sz="1200" b="0" i="0" spc="0" baseline="0" dirty="0">
                <a:solidFill>
                  <a:srgbClr val="000000"/>
                </a:solidFill>
                <a:latin typeface="Segoe Sans Display"/>
              </a:rPr>
              <a:t>Code more efficiently with intelligent </a:t>
            </a:r>
          </a:p>
          <a:p>
            <a:pPr marL="0">
              <a:lnSpc>
                <a:spcPts val="1440"/>
              </a:lnSpc>
            </a:pPr>
            <a:r>
              <a:rPr lang="en-GB" sz="1202" b="0" i="0" spc="0" baseline="0" dirty="0">
                <a:solidFill>
                  <a:srgbClr val="000000"/>
                </a:solidFill>
                <a:latin typeface="Segoe Sans Display"/>
              </a:rPr>
              <a:t>code completion and generated code </a:t>
            </a:r>
          </a:p>
          <a:p>
            <a:pPr marL="0">
              <a:lnSpc>
                <a:spcPts val="1442"/>
              </a:lnSpc>
            </a:pPr>
            <a:r>
              <a:rPr lang="en-GB" sz="1200" b="0" i="0" spc="0" baseline="0" dirty="0">
                <a:solidFill>
                  <a:srgbClr val="000000"/>
                </a:solidFill>
                <a:latin typeface="Segoe Sans Display"/>
              </a:rPr>
              <a:t>explanations </a:t>
            </a:r>
          </a:p>
          <a:p>
            <a:pPr marL="0">
              <a:lnSpc>
                <a:spcPts val="3032"/>
              </a:lnSpc>
            </a:pPr>
            <a:r>
              <a:rPr lang="en-GB" sz="1200" b="0" i="0" spc="0" baseline="0" dirty="0">
                <a:solidFill>
                  <a:srgbClr val="000000"/>
                </a:solidFill>
                <a:latin typeface="Segoe Sans Display"/>
              </a:rPr>
              <a:t>More quickly enrich, model, analyze, and </a:t>
            </a:r>
          </a:p>
          <a:p>
            <a:pPr marL="0">
              <a:lnSpc>
                <a:spcPts val="1439"/>
              </a:lnSpc>
            </a:pPr>
            <a:r>
              <a:rPr lang="en-GB" sz="1200" b="0" i="0" spc="0" baseline="0" dirty="0">
                <a:solidFill>
                  <a:srgbClr val="000000"/>
                </a:solidFill>
                <a:latin typeface="Segoe Sans Display"/>
              </a:rPr>
              <a:t>explore data all through natural languages</a:t>
            </a:r>
          </a:p>
          <a:p>
            <a:pPr marL="0">
              <a:lnSpc>
                <a:spcPts val="3019"/>
              </a:lnSpc>
            </a:pPr>
            <a:r>
              <a:rPr lang="en-GB" sz="1202" b="0" i="0" spc="0" baseline="0" dirty="0">
                <a:solidFill>
                  <a:srgbClr val="000000"/>
                </a:solidFill>
                <a:latin typeface="Segoe Sans Display"/>
              </a:rPr>
              <a:t>Create Power BI reports automatically and </a:t>
            </a:r>
          </a:p>
          <a:p>
            <a:pPr marL="0">
              <a:lnSpc>
                <a:spcPts val="1442"/>
              </a:lnSpc>
            </a:pPr>
            <a:r>
              <a:rPr lang="en-GB" sz="1200" b="0" i="0" spc="0" baseline="0" dirty="0">
                <a:solidFill>
                  <a:srgbClr val="000000"/>
                </a:solidFill>
                <a:latin typeface="Segoe Sans Display"/>
              </a:rPr>
              <a:t>summarize your insights for streamlined </a:t>
            </a:r>
          </a:p>
          <a:p>
            <a:pPr marL="0">
              <a:lnSpc>
                <a:spcPts val="1439"/>
              </a:lnSpc>
            </a:pPr>
            <a:r>
              <a:rPr lang="en-GB" sz="1200" b="0" i="0" spc="0" baseline="0" dirty="0">
                <a:solidFill>
                  <a:srgbClr val="000000"/>
                </a:solidFill>
                <a:latin typeface="Segoe Sans Display"/>
              </a:rPr>
              <a:t>productivity</a:t>
            </a:r>
          </a:p>
          <a:p>
            <a:pPr marL="0">
              <a:lnSpc>
                <a:spcPts val="3032"/>
              </a:lnSpc>
            </a:pPr>
            <a:r>
              <a:rPr lang="en-GB" sz="1200" b="0" i="0" spc="0" baseline="0" dirty="0">
                <a:solidFill>
                  <a:srgbClr val="000000"/>
                </a:solidFill>
                <a:latin typeface="Segoe Sans Display"/>
              </a:rPr>
              <a:t>Access industry-standard code templates </a:t>
            </a:r>
          </a:p>
          <a:p>
            <a:pPr marL="0">
              <a:lnSpc>
                <a:spcPts val="1440"/>
              </a:lnSpc>
            </a:pPr>
            <a:r>
              <a:rPr lang="en-GB" sz="1200" b="0" i="0" spc="0" baseline="0" dirty="0">
                <a:solidFill>
                  <a:srgbClr val="000000"/>
                </a:solidFill>
                <a:latin typeface="Segoe Sans Display"/>
              </a:rPr>
              <a:t>to facilitate building robust data pipelines</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69" name="Freeform 3169"/>
          <p:cNvSpPr/>
          <p:nvPr/>
        </p:nvSpPr>
        <p:spPr>
          <a:xfrm>
            <a:off x="0" y="0"/>
            <a:ext cx="12192000" cy="6858000"/>
          </a:xfrm>
          <a:custGeom>
            <a:avLst/>
            <a:gdLst/>
            <a:ahLst/>
            <a:cxnLst/>
            <a:rect l="0" t="0" r="0" b="0"/>
            <a:pathLst>
              <a:path w="12192000" h="6858000">
                <a:moveTo>
                  <a:pt x="0" y="6858000"/>
                </a:moveTo>
                <a:lnTo>
                  <a:pt x="12192000" y="6858000"/>
                </a:lnTo>
                <a:lnTo>
                  <a:pt x="12192000" y="0"/>
                </a:lnTo>
                <a:lnTo>
                  <a:pt x="0" y="0"/>
                </a:lnTo>
                <a:lnTo>
                  <a:pt x="0" y="6858000"/>
                </a:lnTo>
                <a:close/>
              </a:path>
            </a:pathLst>
          </a:custGeom>
          <a:solidFill>
            <a:srgbClr val="FFFDF9">
              <a:alpha val="100000"/>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pic>
        <p:nvPicPr>
          <p:cNvPr id="3170" name="Picture 115"/>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a:xfrm>
            <a:off x="11123421" y="5814696"/>
            <a:ext cx="868680" cy="796912"/>
          </a:xfrm>
          <a:prstGeom prst="rect">
            <a:avLst/>
          </a:prstGeom>
          <a:noFill/>
        </p:spPr>
      </p:pic>
      <p:sp>
        <p:nvSpPr>
          <p:cNvPr id="3171" name="Freeform 3171"/>
          <p:cNvSpPr/>
          <p:nvPr/>
        </p:nvSpPr>
        <p:spPr>
          <a:xfrm>
            <a:off x="656678" y="2526792"/>
            <a:ext cx="997623" cy="927100"/>
          </a:xfrm>
          <a:custGeom>
            <a:avLst/>
            <a:gdLst/>
            <a:ahLst/>
            <a:cxnLst/>
            <a:rect l="0" t="0" r="0" b="0"/>
            <a:pathLst>
              <a:path w="997623" h="927100">
                <a:moveTo>
                  <a:pt x="0" y="50038"/>
                </a:moveTo>
                <a:cubicBezTo>
                  <a:pt x="0" y="22353"/>
                  <a:pt x="22403" y="0"/>
                  <a:pt x="50051" y="0"/>
                </a:cubicBezTo>
                <a:lnTo>
                  <a:pt x="947585" y="0"/>
                </a:lnTo>
                <a:cubicBezTo>
                  <a:pt x="975272" y="0"/>
                  <a:pt x="997623" y="22353"/>
                  <a:pt x="997623" y="50038"/>
                </a:cubicBezTo>
                <a:lnTo>
                  <a:pt x="997623" y="877062"/>
                </a:lnTo>
                <a:cubicBezTo>
                  <a:pt x="997623" y="904749"/>
                  <a:pt x="975272" y="927100"/>
                  <a:pt x="947585" y="927100"/>
                </a:cubicBezTo>
                <a:lnTo>
                  <a:pt x="50051" y="927100"/>
                </a:lnTo>
                <a:cubicBezTo>
                  <a:pt x="22403" y="927100"/>
                  <a:pt x="0" y="904749"/>
                  <a:pt x="0" y="877062"/>
                </a:cubicBezTo>
                <a:close/>
                <a:moveTo>
                  <a:pt x="3624492" y="4331208"/>
                </a:moveTo>
              </a:path>
            </a:pathLst>
          </a:custGeom>
          <a:solidFill>
            <a:srgbClr val="F2F2F2">
              <a:alpha val="93725"/>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pic>
        <p:nvPicPr>
          <p:cNvPr id="3172" name="Picture 436"/>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a:xfrm>
            <a:off x="1017790" y="2641804"/>
            <a:ext cx="275424" cy="262940"/>
          </a:xfrm>
          <a:prstGeom prst="rect">
            <a:avLst/>
          </a:prstGeom>
          <a:noFill/>
        </p:spPr>
      </p:pic>
      <p:sp>
        <p:nvSpPr>
          <p:cNvPr id="3173" name="Freeform 3173"/>
          <p:cNvSpPr/>
          <p:nvPr/>
        </p:nvSpPr>
        <p:spPr>
          <a:xfrm>
            <a:off x="1734057" y="2526792"/>
            <a:ext cx="997713" cy="927100"/>
          </a:xfrm>
          <a:custGeom>
            <a:avLst/>
            <a:gdLst/>
            <a:ahLst/>
            <a:cxnLst/>
            <a:rect l="0" t="0" r="0" b="0"/>
            <a:pathLst>
              <a:path w="997713" h="927100">
                <a:moveTo>
                  <a:pt x="0" y="50038"/>
                </a:moveTo>
                <a:cubicBezTo>
                  <a:pt x="0" y="22353"/>
                  <a:pt x="22479" y="0"/>
                  <a:pt x="50166" y="0"/>
                </a:cubicBezTo>
                <a:lnTo>
                  <a:pt x="947675" y="0"/>
                </a:lnTo>
                <a:cubicBezTo>
                  <a:pt x="975234" y="0"/>
                  <a:pt x="997713" y="22353"/>
                  <a:pt x="997713" y="50038"/>
                </a:cubicBezTo>
                <a:lnTo>
                  <a:pt x="997713" y="877062"/>
                </a:lnTo>
                <a:cubicBezTo>
                  <a:pt x="997713" y="904749"/>
                  <a:pt x="975234" y="927100"/>
                  <a:pt x="947675" y="927100"/>
                </a:cubicBezTo>
                <a:lnTo>
                  <a:pt x="50166" y="927100"/>
                </a:lnTo>
                <a:cubicBezTo>
                  <a:pt x="22479" y="927100"/>
                  <a:pt x="0" y="904749"/>
                  <a:pt x="0" y="877062"/>
                </a:cubicBezTo>
                <a:close/>
                <a:moveTo>
                  <a:pt x="2547113" y="4331208"/>
                </a:moveTo>
              </a:path>
            </a:pathLst>
          </a:custGeom>
          <a:solidFill>
            <a:srgbClr val="F2F2F2">
              <a:alpha val="93725"/>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pic>
        <p:nvPicPr>
          <p:cNvPr id="3174" name="Picture 437"/>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a:xfrm>
            <a:off x="2089023" y="2635822"/>
            <a:ext cx="287934" cy="274891"/>
          </a:xfrm>
          <a:prstGeom prst="rect">
            <a:avLst/>
          </a:prstGeom>
          <a:noFill/>
        </p:spPr>
      </p:pic>
      <p:sp>
        <p:nvSpPr>
          <p:cNvPr id="3175" name="Freeform 3175"/>
          <p:cNvSpPr/>
          <p:nvPr/>
        </p:nvSpPr>
        <p:spPr>
          <a:xfrm>
            <a:off x="2811526" y="2526792"/>
            <a:ext cx="997712" cy="927100"/>
          </a:xfrm>
          <a:custGeom>
            <a:avLst/>
            <a:gdLst/>
            <a:ahLst/>
            <a:cxnLst/>
            <a:rect l="0" t="0" r="0" b="0"/>
            <a:pathLst>
              <a:path w="997712" h="927100">
                <a:moveTo>
                  <a:pt x="0" y="50038"/>
                </a:moveTo>
                <a:cubicBezTo>
                  <a:pt x="0" y="22353"/>
                  <a:pt x="22478" y="0"/>
                  <a:pt x="50038" y="0"/>
                </a:cubicBezTo>
                <a:lnTo>
                  <a:pt x="947674" y="0"/>
                </a:lnTo>
                <a:cubicBezTo>
                  <a:pt x="975233" y="0"/>
                  <a:pt x="997712" y="22353"/>
                  <a:pt x="997712" y="50038"/>
                </a:cubicBezTo>
                <a:lnTo>
                  <a:pt x="997712" y="877062"/>
                </a:lnTo>
                <a:cubicBezTo>
                  <a:pt x="997712" y="904749"/>
                  <a:pt x="975233" y="927100"/>
                  <a:pt x="947674" y="927100"/>
                </a:cubicBezTo>
                <a:lnTo>
                  <a:pt x="50038" y="927100"/>
                </a:lnTo>
                <a:cubicBezTo>
                  <a:pt x="22478" y="927100"/>
                  <a:pt x="0" y="904749"/>
                  <a:pt x="0" y="877062"/>
                </a:cubicBezTo>
                <a:close/>
                <a:moveTo>
                  <a:pt x="1469644" y="4331208"/>
                </a:moveTo>
              </a:path>
            </a:pathLst>
          </a:custGeom>
          <a:solidFill>
            <a:srgbClr val="F2F2F2">
              <a:alpha val="93725"/>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pic>
        <p:nvPicPr>
          <p:cNvPr id="3176" name="Picture 438"/>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a:xfrm>
            <a:off x="3177413" y="2646299"/>
            <a:ext cx="265925" cy="253872"/>
          </a:xfrm>
          <a:prstGeom prst="rect">
            <a:avLst/>
          </a:prstGeom>
          <a:noFill/>
        </p:spPr>
      </p:pic>
      <p:sp>
        <p:nvSpPr>
          <p:cNvPr id="3177" name="Freeform 3177"/>
          <p:cNvSpPr/>
          <p:nvPr/>
        </p:nvSpPr>
        <p:spPr>
          <a:xfrm>
            <a:off x="3888994" y="2526792"/>
            <a:ext cx="997584" cy="927100"/>
          </a:xfrm>
          <a:custGeom>
            <a:avLst/>
            <a:gdLst/>
            <a:ahLst/>
            <a:cxnLst/>
            <a:rect l="0" t="0" r="0" b="0"/>
            <a:pathLst>
              <a:path w="997584" h="927100">
                <a:moveTo>
                  <a:pt x="0" y="50038"/>
                </a:moveTo>
                <a:cubicBezTo>
                  <a:pt x="0" y="22353"/>
                  <a:pt x="22352" y="0"/>
                  <a:pt x="50038" y="0"/>
                </a:cubicBezTo>
                <a:lnTo>
                  <a:pt x="947546" y="0"/>
                </a:lnTo>
                <a:cubicBezTo>
                  <a:pt x="975233" y="0"/>
                  <a:pt x="997584" y="22353"/>
                  <a:pt x="997584" y="50038"/>
                </a:cubicBezTo>
                <a:lnTo>
                  <a:pt x="997584" y="877062"/>
                </a:lnTo>
                <a:cubicBezTo>
                  <a:pt x="997584" y="904749"/>
                  <a:pt x="975233" y="927100"/>
                  <a:pt x="947546" y="927100"/>
                </a:cubicBezTo>
                <a:lnTo>
                  <a:pt x="50038" y="927100"/>
                </a:lnTo>
                <a:cubicBezTo>
                  <a:pt x="22352" y="927100"/>
                  <a:pt x="0" y="904749"/>
                  <a:pt x="0" y="877062"/>
                </a:cubicBezTo>
                <a:close/>
                <a:moveTo>
                  <a:pt x="392176" y="4331208"/>
                </a:moveTo>
              </a:path>
            </a:pathLst>
          </a:custGeom>
          <a:solidFill>
            <a:srgbClr val="F2F2F2">
              <a:alpha val="93725"/>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pic>
        <p:nvPicPr>
          <p:cNvPr id="3178" name="Picture 439"/>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a:xfrm>
            <a:off x="4247260" y="2639162"/>
            <a:ext cx="280974" cy="268249"/>
          </a:xfrm>
          <a:prstGeom prst="rect">
            <a:avLst/>
          </a:prstGeom>
          <a:noFill/>
        </p:spPr>
      </p:pic>
      <p:sp>
        <p:nvSpPr>
          <p:cNvPr id="3179" name="Freeform 3179"/>
          <p:cNvSpPr/>
          <p:nvPr/>
        </p:nvSpPr>
        <p:spPr>
          <a:xfrm>
            <a:off x="4966461" y="2526792"/>
            <a:ext cx="997585" cy="927100"/>
          </a:xfrm>
          <a:custGeom>
            <a:avLst/>
            <a:gdLst/>
            <a:ahLst/>
            <a:cxnLst/>
            <a:rect l="0" t="0" r="0" b="0"/>
            <a:pathLst>
              <a:path w="997585" h="927100">
                <a:moveTo>
                  <a:pt x="0" y="50038"/>
                </a:moveTo>
                <a:cubicBezTo>
                  <a:pt x="0" y="22353"/>
                  <a:pt x="22353" y="0"/>
                  <a:pt x="50039" y="0"/>
                </a:cubicBezTo>
                <a:lnTo>
                  <a:pt x="947548" y="0"/>
                </a:lnTo>
                <a:cubicBezTo>
                  <a:pt x="975234" y="0"/>
                  <a:pt x="997585" y="22353"/>
                  <a:pt x="997585" y="50038"/>
                </a:cubicBezTo>
                <a:lnTo>
                  <a:pt x="997585" y="877062"/>
                </a:lnTo>
                <a:cubicBezTo>
                  <a:pt x="997585" y="904749"/>
                  <a:pt x="975234" y="927100"/>
                  <a:pt x="947548" y="927100"/>
                </a:cubicBezTo>
                <a:lnTo>
                  <a:pt x="50039" y="927100"/>
                </a:lnTo>
                <a:cubicBezTo>
                  <a:pt x="22353" y="927100"/>
                  <a:pt x="0" y="904749"/>
                  <a:pt x="0" y="877062"/>
                </a:cubicBezTo>
                <a:close/>
                <a:moveTo>
                  <a:pt x="-685291" y="4331208"/>
                </a:moveTo>
              </a:path>
            </a:pathLst>
          </a:custGeom>
          <a:solidFill>
            <a:srgbClr val="F2F2F2">
              <a:alpha val="93725"/>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pic>
        <p:nvPicPr>
          <p:cNvPr id="3180" name="Picture 440"/>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a:xfrm>
            <a:off x="5326253" y="2640546"/>
            <a:ext cx="277926" cy="265341"/>
          </a:xfrm>
          <a:prstGeom prst="rect">
            <a:avLst/>
          </a:prstGeom>
          <a:noFill/>
        </p:spPr>
      </p:pic>
      <p:sp>
        <p:nvSpPr>
          <p:cNvPr id="3181" name="Freeform 3181"/>
          <p:cNvSpPr/>
          <p:nvPr/>
        </p:nvSpPr>
        <p:spPr>
          <a:xfrm>
            <a:off x="6043803" y="2526792"/>
            <a:ext cx="997712" cy="927100"/>
          </a:xfrm>
          <a:custGeom>
            <a:avLst/>
            <a:gdLst/>
            <a:ahLst/>
            <a:cxnLst/>
            <a:rect l="0" t="0" r="0" b="0"/>
            <a:pathLst>
              <a:path w="997712" h="927100">
                <a:moveTo>
                  <a:pt x="0" y="50038"/>
                </a:moveTo>
                <a:cubicBezTo>
                  <a:pt x="0" y="22353"/>
                  <a:pt x="22479" y="0"/>
                  <a:pt x="50037" y="0"/>
                </a:cubicBezTo>
                <a:lnTo>
                  <a:pt x="947674" y="0"/>
                </a:lnTo>
                <a:cubicBezTo>
                  <a:pt x="975232" y="0"/>
                  <a:pt x="997712" y="22353"/>
                  <a:pt x="997712" y="50038"/>
                </a:cubicBezTo>
                <a:lnTo>
                  <a:pt x="997712" y="877062"/>
                </a:lnTo>
                <a:cubicBezTo>
                  <a:pt x="997712" y="904749"/>
                  <a:pt x="975232" y="927100"/>
                  <a:pt x="947674" y="927100"/>
                </a:cubicBezTo>
                <a:lnTo>
                  <a:pt x="50037" y="927100"/>
                </a:lnTo>
                <a:cubicBezTo>
                  <a:pt x="22479" y="927100"/>
                  <a:pt x="0" y="904749"/>
                  <a:pt x="0" y="877062"/>
                </a:cubicBezTo>
                <a:close/>
                <a:moveTo>
                  <a:pt x="-1762633" y="4331208"/>
                </a:moveTo>
              </a:path>
            </a:pathLst>
          </a:custGeom>
          <a:solidFill>
            <a:srgbClr val="F2F2F2">
              <a:alpha val="93725"/>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pic>
        <p:nvPicPr>
          <p:cNvPr id="3182" name="Picture 2883"/>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a:xfrm>
            <a:off x="6366383" y="2605279"/>
            <a:ext cx="352043" cy="335279"/>
          </a:xfrm>
          <a:prstGeom prst="rect">
            <a:avLst/>
          </a:prstGeom>
          <a:noFill/>
        </p:spPr>
      </p:pic>
      <p:sp>
        <p:nvSpPr>
          <p:cNvPr id="3183" name="Freeform 3183"/>
          <p:cNvSpPr/>
          <p:nvPr/>
        </p:nvSpPr>
        <p:spPr>
          <a:xfrm>
            <a:off x="7121270" y="2526792"/>
            <a:ext cx="997712" cy="927100"/>
          </a:xfrm>
          <a:custGeom>
            <a:avLst/>
            <a:gdLst/>
            <a:ahLst/>
            <a:cxnLst/>
            <a:rect l="0" t="0" r="0" b="0"/>
            <a:pathLst>
              <a:path w="997712" h="927100">
                <a:moveTo>
                  <a:pt x="0" y="50038"/>
                </a:moveTo>
                <a:cubicBezTo>
                  <a:pt x="0" y="22353"/>
                  <a:pt x="22480" y="0"/>
                  <a:pt x="50038" y="0"/>
                </a:cubicBezTo>
                <a:lnTo>
                  <a:pt x="947548" y="0"/>
                </a:lnTo>
                <a:cubicBezTo>
                  <a:pt x="975234" y="0"/>
                  <a:pt x="997712" y="22353"/>
                  <a:pt x="997712" y="50038"/>
                </a:cubicBezTo>
                <a:lnTo>
                  <a:pt x="997712" y="877062"/>
                </a:lnTo>
                <a:cubicBezTo>
                  <a:pt x="997712" y="904749"/>
                  <a:pt x="975234" y="927100"/>
                  <a:pt x="947548" y="927100"/>
                </a:cubicBezTo>
                <a:lnTo>
                  <a:pt x="50038" y="927100"/>
                </a:lnTo>
                <a:cubicBezTo>
                  <a:pt x="22480" y="927100"/>
                  <a:pt x="0" y="904749"/>
                  <a:pt x="0" y="877062"/>
                </a:cubicBezTo>
                <a:close/>
                <a:moveTo>
                  <a:pt x="-2840100" y="4331208"/>
                </a:moveTo>
              </a:path>
            </a:pathLst>
          </a:custGeom>
          <a:solidFill>
            <a:srgbClr val="F2F2F2">
              <a:alpha val="93725"/>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3184" name="Freeform 3184"/>
          <p:cNvSpPr/>
          <p:nvPr/>
        </p:nvSpPr>
        <p:spPr>
          <a:xfrm>
            <a:off x="7620127" y="2636140"/>
            <a:ext cx="0" cy="274320"/>
          </a:xfrm>
          <a:custGeom>
            <a:avLst/>
            <a:gdLst/>
            <a:ahLst/>
            <a:cxnLst/>
            <a:rect l="0" t="0" r="0" b="0"/>
            <a:pathLst>
              <a:path h="274320">
                <a:moveTo>
                  <a:pt x="0" y="0"/>
                </a:moveTo>
                <a:lnTo>
                  <a:pt x="0" y="274320"/>
                </a:lnTo>
              </a:path>
            </a:pathLst>
          </a:custGeom>
          <a:noFill/>
          <a:ln w="19050" cap="flat" cmpd="sng">
            <a:solidFill>
              <a:srgbClr val="000000">
                <a:alpha val="100000"/>
              </a:srgbClr>
            </a:solidFill>
            <a:miter lim="127000"/>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3185" name="Freeform 3185"/>
          <p:cNvSpPr/>
          <p:nvPr/>
        </p:nvSpPr>
        <p:spPr>
          <a:xfrm>
            <a:off x="7482967" y="2773299"/>
            <a:ext cx="274319" cy="0"/>
          </a:xfrm>
          <a:custGeom>
            <a:avLst/>
            <a:gdLst/>
            <a:ahLst/>
            <a:cxnLst/>
            <a:rect l="0" t="0" r="0" b="0"/>
            <a:pathLst>
              <a:path w="274319">
                <a:moveTo>
                  <a:pt x="0" y="0"/>
                </a:moveTo>
                <a:lnTo>
                  <a:pt x="274319" y="0"/>
                </a:lnTo>
              </a:path>
            </a:pathLst>
          </a:custGeom>
          <a:noFill/>
          <a:ln w="19050" cap="flat" cmpd="sng">
            <a:solidFill>
              <a:srgbClr val="000000">
                <a:alpha val="100000"/>
              </a:srgbClr>
            </a:solidFill>
            <a:miter lim="127000"/>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3186" name="Freeform 3186"/>
          <p:cNvSpPr/>
          <p:nvPr/>
        </p:nvSpPr>
        <p:spPr>
          <a:xfrm>
            <a:off x="656678" y="3534156"/>
            <a:ext cx="7462304" cy="548514"/>
          </a:xfrm>
          <a:custGeom>
            <a:avLst/>
            <a:gdLst/>
            <a:ahLst/>
            <a:cxnLst/>
            <a:rect l="0" t="0" r="0" b="0"/>
            <a:pathLst>
              <a:path w="7462304" h="548514">
                <a:moveTo>
                  <a:pt x="0" y="61341"/>
                </a:moveTo>
                <a:cubicBezTo>
                  <a:pt x="0" y="27433"/>
                  <a:pt x="27470" y="0"/>
                  <a:pt x="61367" y="0"/>
                </a:cubicBezTo>
                <a:lnTo>
                  <a:pt x="7400837" y="0"/>
                </a:lnTo>
                <a:cubicBezTo>
                  <a:pt x="7434745" y="0"/>
                  <a:pt x="7462304" y="27433"/>
                  <a:pt x="7462304" y="61341"/>
                </a:cubicBezTo>
                <a:lnTo>
                  <a:pt x="7462304" y="487172"/>
                </a:lnTo>
                <a:cubicBezTo>
                  <a:pt x="7462304" y="521081"/>
                  <a:pt x="7434745" y="548514"/>
                  <a:pt x="7400837" y="548514"/>
                </a:cubicBezTo>
                <a:lnTo>
                  <a:pt x="61367" y="548514"/>
                </a:lnTo>
                <a:cubicBezTo>
                  <a:pt x="27470" y="548514"/>
                  <a:pt x="0" y="521081"/>
                  <a:pt x="0" y="487172"/>
                </a:cubicBezTo>
                <a:close/>
                <a:moveTo>
                  <a:pt x="2605825" y="3323844"/>
                </a:moveTo>
              </a:path>
            </a:pathLst>
          </a:custGeom>
          <a:solidFill>
            <a:srgbClr val="F2F2F2">
              <a:alpha val="93725"/>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pic>
        <p:nvPicPr>
          <p:cNvPr id="3187" name="Picture 2887"/>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a:xfrm>
            <a:off x="810894" y="3666110"/>
            <a:ext cx="281940" cy="284988"/>
          </a:xfrm>
          <a:prstGeom prst="rect">
            <a:avLst/>
          </a:prstGeom>
          <a:noFill/>
        </p:spPr>
      </p:pic>
      <p:sp>
        <p:nvSpPr>
          <p:cNvPr id="3188" name="Freeform 3188"/>
          <p:cNvSpPr/>
          <p:nvPr/>
        </p:nvSpPr>
        <p:spPr>
          <a:xfrm>
            <a:off x="656678" y="4162806"/>
            <a:ext cx="7462304" cy="548640"/>
          </a:xfrm>
          <a:custGeom>
            <a:avLst/>
            <a:gdLst/>
            <a:ahLst/>
            <a:cxnLst/>
            <a:rect l="0" t="0" r="0" b="0"/>
            <a:pathLst>
              <a:path w="7462304" h="548640">
                <a:moveTo>
                  <a:pt x="0" y="61468"/>
                </a:moveTo>
                <a:cubicBezTo>
                  <a:pt x="0" y="27559"/>
                  <a:pt x="27470" y="0"/>
                  <a:pt x="61367" y="0"/>
                </a:cubicBezTo>
                <a:lnTo>
                  <a:pt x="7400837" y="0"/>
                </a:lnTo>
                <a:cubicBezTo>
                  <a:pt x="7434745" y="0"/>
                  <a:pt x="7462304" y="27559"/>
                  <a:pt x="7462304" y="61468"/>
                </a:cubicBezTo>
                <a:lnTo>
                  <a:pt x="7462304" y="487172"/>
                </a:lnTo>
                <a:cubicBezTo>
                  <a:pt x="7462304" y="521081"/>
                  <a:pt x="7434745" y="548640"/>
                  <a:pt x="7400837" y="548640"/>
                </a:cubicBezTo>
                <a:lnTo>
                  <a:pt x="61367" y="548640"/>
                </a:lnTo>
                <a:cubicBezTo>
                  <a:pt x="27470" y="548640"/>
                  <a:pt x="0" y="521081"/>
                  <a:pt x="0" y="487172"/>
                </a:cubicBezTo>
                <a:close/>
                <a:moveTo>
                  <a:pt x="1977048" y="2695194"/>
                </a:moveTo>
              </a:path>
            </a:pathLst>
          </a:custGeom>
          <a:solidFill>
            <a:srgbClr val="FFFFFF">
              <a:alpha val="94117"/>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pic>
        <p:nvPicPr>
          <p:cNvPr id="3189" name="Picture 3189"/>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a:xfrm>
            <a:off x="634453" y="4140581"/>
            <a:ext cx="7506753" cy="593089"/>
          </a:xfrm>
          <a:prstGeom prst="rect">
            <a:avLst/>
          </a:prstGeom>
          <a:noFill/>
        </p:spPr>
      </p:pic>
      <p:pic>
        <p:nvPicPr>
          <p:cNvPr id="3190" name="Picture 447"/>
          <p:cNvPicPr>
            <a:picLocks noChangeArrowheads="1"/>
          </p:cNvPicPr>
          <p:nvPr/>
        </p:nvPicPr>
        <p:blipFill>
          <a:blip r:embed="rId11">
            <a:extLst>
              <a:ext uri="{28A0092B-C50C-407E-A947-70E740481C1C}">
                <a14:useLocalDpi xmlns:a14="http://schemas.microsoft.com/office/drawing/2010/main" val="0"/>
              </a:ext>
            </a:extLst>
          </a:blip>
          <a:srcRect/>
          <a:stretch>
            <a:fillRect/>
          </a:stretch>
        </p:blipFill>
        <p:spPr>
          <a:xfrm>
            <a:off x="810894" y="4294836"/>
            <a:ext cx="281736" cy="284657"/>
          </a:xfrm>
          <a:prstGeom prst="rect">
            <a:avLst/>
          </a:prstGeom>
          <a:noFill/>
        </p:spPr>
      </p:pic>
      <p:sp>
        <p:nvSpPr>
          <p:cNvPr id="3191" name="Freeform 3191"/>
          <p:cNvSpPr/>
          <p:nvPr/>
        </p:nvSpPr>
        <p:spPr>
          <a:xfrm>
            <a:off x="656678" y="4791583"/>
            <a:ext cx="7462304" cy="548514"/>
          </a:xfrm>
          <a:custGeom>
            <a:avLst/>
            <a:gdLst/>
            <a:ahLst/>
            <a:cxnLst/>
            <a:rect l="0" t="0" r="0" b="0"/>
            <a:pathLst>
              <a:path w="7462304" h="548514">
                <a:moveTo>
                  <a:pt x="0" y="61341"/>
                </a:moveTo>
                <a:cubicBezTo>
                  <a:pt x="0" y="27432"/>
                  <a:pt x="27470" y="0"/>
                  <a:pt x="61367" y="0"/>
                </a:cubicBezTo>
                <a:lnTo>
                  <a:pt x="7400837" y="0"/>
                </a:lnTo>
                <a:cubicBezTo>
                  <a:pt x="7434745" y="0"/>
                  <a:pt x="7462304" y="27432"/>
                  <a:pt x="7462304" y="61341"/>
                </a:cubicBezTo>
                <a:lnTo>
                  <a:pt x="7462304" y="487173"/>
                </a:lnTo>
                <a:cubicBezTo>
                  <a:pt x="7462304" y="521081"/>
                  <a:pt x="7434745" y="548514"/>
                  <a:pt x="7400837" y="548514"/>
                </a:cubicBezTo>
                <a:lnTo>
                  <a:pt x="61367" y="548514"/>
                </a:lnTo>
                <a:cubicBezTo>
                  <a:pt x="27470" y="548514"/>
                  <a:pt x="0" y="521081"/>
                  <a:pt x="0" y="487173"/>
                </a:cubicBezTo>
                <a:close/>
                <a:moveTo>
                  <a:pt x="1348398" y="2066417"/>
                </a:moveTo>
              </a:path>
            </a:pathLst>
          </a:custGeom>
          <a:solidFill>
            <a:srgbClr val="F2F2F2">
              <a:alpha val="93725"/>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pic>
        <p:nvPicPr>
          <p:cNvPr id="3192" name="Picture 448"/>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a:xfrm>
            <a:off x="810894" y="4923486"/>
            <a:ext cx="281736" cy="284657"/>
          </a:xfrm>
          <a:prstGeom prst="rect">
            <a:avLst/>
          </a:prstGeom>
          <a:noFill/>
        </p:spPr>
      </p:pic>
      <p:sp>
        <p:nvSpPr>
          <p:cNvPr id="3193" name="Freeform 3193"/>
          <p:cNvSpPr/>
          <p:nvPr/>
        </p:nvSpPr>
        <p:spPr>
          <a:xfrm>
            <a:off x="8366252" y="2536064"/>
            <a:ext cx="251841" cy="252095"/>
          </a:xfrm>
          <a:custGeom>
            <a:avLst/>
            <a:gdLst/>
            <a:ahLst/>
            <a:cxnLst/>
            <a:rect l="0" t="0" r="0" b="0"/>
            <a:pathLst>
              <a:path w="251841" h="252095">
                <a:moveTo>
                  <a:pt x="125983" y="0"/>
                </a:moveTo>
                <a:cubicBezTo>
                  <a:pt x="195453" y="0"/>
                  <a:pt x="251841" y="56388"/>
                  <a:pt x="251841" y="125983"/>
                </a:cubicBezTo>
                <a:cubicBezTo>
                  <a:pt x="251841" y="195579"/>
                  <a:pt x="195453" y="252095"/>
                  <a:pt x="125983" y="252095"/>
                </a:cubicBezTo>
                <a:cubicBezTo>
                  <a:pt x="56388" y="252095"/>
                  <a:pt x="0" y="195579"/>
                  <a:pt x="0" y="125983"/>
                </a:cubicBezTo>
                <a:cubicBezTo>
                  <a:pt x="0" y="56388"/>
                  <a:pt x="56388" y="0"/>
                  <a:pt x="125983" y="0"/>
                </a:cubicBezTo>
                <a:close/>
                <a:moveTo>
                  <a:pt x="-4044316" y="4321936"/>
                </a:moveTo>
                <a:moveTo>
                  <a:pt x="105664" y="190119"/>
                </a:moveTo>
                <a:cubicBezTo>
                  <a:pt x="168909" y="126746"/>
                  <a:pt x="168909" y="126746"/>
                  <a:pt x="168909" y="126746"/>
                </a:cubicBezTo>
                <a:cubicBezTo>
                  <a:pt x="105664" y="63372"/>
                  <a:pt x="105664" y="63372"/>
                  <a:pt x="105664" y="63372"/>
                </a:cubicBezTo>
              </a:path>
            </a:pathLst>
          </a:custGeom>
          <a:noFill/>
          <a:ln w="15875" cap="sq" cmpd="sng">
            <a:solidFill>
              <a:srgbClr val="1B7864">
                <a:alpha val="100000"/>
              </a:srgbClr>
            </a:solidFill>
            <a:miter lim="127000"/>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3194" name="Freeform 3194"/>
          <p:cNvSpPr/>
          <p:nvPr/>
        </p:nvSpPr>
        <p:spPr>
          <a:xfrm>
            <a:off x="8366252" y="3072639"/>
            <a:ext cx="251841" cy="251967"/>
          </a:xfrm>
          <a:custGeom>
            <a:avLst/>
            <a:gdLst/>
            <a:ahLst/>
            <a:cxnLst/>
            <a:rect l="0" t="0" r="0" b="0"/>
            <a:pathLst>
              <a:path w="251841" h="251967">
                <a:moveTo>
                  <a:pt x="125983" y="0"/>
                </a:moveTo>
                <a:cubicBezTo>
                  <a:pt x="195453" y="0"/>
                  <a:pt x="251841" y="56388"/>
                  <a:pt x="251841" y="125857"/>
                </a:cubicBezTo>
                <a:cubicBezTo>
                  <a:pt x="251841" y="195579"/>
                  <a:pt x="195453" y="251967"/>
                  <a:pt x="125983" y="251967"/>
                </a:cubicBezTo>
                <a:cubicBezTo>
                  <a:pt x="56388" y="251967"/>
                  <a:pt x="0" y="195579"/>
                  <a:pt x="0" y="125857"/>
                </a:cubicBezTo>
                <a:cubicBezTo>
                  <a:pt x="0" y="56388"/>
                  <a:pt x="56388" y="0"/>
                  <a:pt x="125983" y="0"/>
                </a:cubicBezTo>
                <a:close/>
                <a:moveTo>
                  <a:pt x="-4580891" y="3785361"/>
                </a:moveTo>
                <a:moveTo>
                  <a:pt x="105664" y="190119"/>
                </a:moveTo>
                <a:cubicBezTo>
                  <a:pt x="168909" y="126746"/>
                  <a:pt x="168909" y="126746"/>
                  <a:pt x="168909" y="126746"/>
                </a:cubicBezTo>
                <a:cubicBezTo>
                  <a:pt x="105664" y="63372"/>
                  <a:pt x="105664" y="63372"/>
                  <a:pt x="105664" y="63372"/>
                </a:cubicBezTo>
              </a:path>
            </a:pathLst>
          </a:custGeom>
          <a:noFill/>
          <a:ln w="15875" cap="sq" cmpd="sng">
            <a:solidFill>
              <a:srgbClr val="1B7864">
                <a:alpha val="100000"/>
              </a:srgbClr>
            </a:solidFill>
            <a:miter lim="127000"/>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3195" name="Freeform 3195"/>
          <p:cNvSpPr/>
          <p:nvPr/>
        </p:nvSpPr>
        <p:spPr>
          <a:xfrm>
            <a:off x="8366252" y="3609086"/>
            <a:ext cx="251841" cy="251969"/>
          </a:xfrm>
          <a:custGeom>
            <a:avLst/>
            <a:gdLst/>
            <a:ahLst/>
            <a:cxnLst/>
            <a:rect l="0" t="0" r="0" b="0"/>
            <a:pathLst>
              <a:path w="251841" h="251969">
                <a:moveTo>
                  <a:pt x="125983" y="0"/>
                </a:moveTo>
                <a:cubicBezTo>
                  <a:pt x="195453" y="0"/>
                  <a:pt x="251841" y="56388"/>
                  <a:pt x="251841" y="125985"/>
                </a:cubicBezTo>
                <a:cubicBezTo>
                  <a:pt x="251841" y="195581"/>
                  <a:pt x="195453" y="251969"/>
                  <a:pt x="125983" y="251969"/>
                </a:cubicBezTo>
                <a:cubicBezTo>
                  <a:pt x="56388" y="251969"/>
                  <a:pt x="0" y="195581"/>
                  <a:pt x="0" y="125985"/>
                </a:cubicBezTo>
                <a:cubicBezTo>
                  <a:pt x="0" y="56388"/>
                  <a:pt x="56388" y="0"/>
                  <a:pt x="125983" y="0"/>
                </a:cubicBezTo>
                <a:close/>
                <a:moveTo>
                  <a:pt x="-5117338" y="3248914"/>
                </a:moveTo>
                <a:moveTo>
                  <a:pt x="105664" y="190119"/>
                </a:moveTo>
                <a:cubicBezTo>
                  <a:pt x="168909" y="126747"/>
                  <a:pt x="168909" y="126747"/>
                  <a:pt x="168909" y="126747"/>
                </a:cubicBezTo>
                <a:cubicBezTo>
                  <a:pt x="105664" y="63373"/>
                  <a:pt x="105664" y="63373"/>
                  <a:pt x="105664" y="63373"/>
                </a:cubicBezTo>
              </a:path>
            </a:pathLst>
          </a:custGeom>
          <a:noFill/>
          <a:ln w="15875" cap="sq" cmpd="sng">
            <a:solidFill>
              <a:srgbClr val="1B7864">
                <a:alpha val="100000"/>
              </a:srgbClr>
            </a:solidFill>
            <a:miter lim="127000"/>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3196" name="Freeform 3196"/>
          <p:cNvSpPr/>
          <p:nvPr/>
        </p:nvSpPr>
        <p:spPr>
          <a:xfrm>
            <a:off x="8366252" y="4145534"/>
            <a:ext cx="251841" cy="252096"/>
          </a:xfrm>
          <a:custGeom>
            <a:avLst/>
            <a:gdLst/>
            <a:ahLst/>
            <a:cxnLst/>
            <a:rect l="0" t="0" r="0" b="0"/>
            <a:pathLst>
              <a:path w="251841" h="252096">
                <a:moveTo>
                  <a:pt x="125983" y="0"/>
                </a:moveTo>
                <a:cubicBezTo>
                  <a:pt x="195453" y="0"/>
                  <a:pt x="251841" y="56515"/>
                  <a:pt x="251841" y="125984"/>
                </a:cubicBezTo>
                <a:cubicBezTo>
                  <a:pt x="251841" y="195581"/>
                  <a:pt x="195453" y="252096"/>
                  <a:pt x="125983" y="252096"/>
                </a:cubicBezTo>
                <a:cubicBezTo>
                  <a:pt x="56388" y="252096"/>
                  <a:pt x="0" y="195581"/>
                  <a:pt x="0" y="125984"/>
                </a:cubicBezTo>
                <a:cubicBezTo>
                  <a:pt x="0" y="56515"/>
                  <a:pt x="56388" y="0"/>
                  <a:pt x="125983" y="0"/>
                </a:cubicBezTo>
                <a:close/>
                <a:moveTo>
                  <a:pt x="-5653786" y="2712466"/>
                </a:moveTo>
                <a:moveTo>
                  <a:pt x="105664" y="190119"/>
                </a:moveTo>
                <a:cubicBezTo>
                  <a:pt x="168909" y="126746"/>
                  <a:pt x="168909" y="126746"/>
                  <a:pt x="168909" y="126746"/>
                </a:cubicBezTo>
                <a:cubicBezTo>
                  <a:pt x="105664" y="63374"/>
                  <a:pt x="105664" y="63374"/>
                  <a:pt x="105664" y="63374"/>
                </a:cubicBezTo>
              </a:path>
            </a:pathLst>
          </a:custGeom>
          <a:noFill/>
          <a:ln w="15875" cap="sq" cmpd="sng">
            <a:solidFill>
              <a:srgbClr val="1B7864">
                <a:alpha val="100000"/>
              </a:srgbClr>
            </a:solidFill>
            <a:miter lim="127000"/>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3197" name="Freeform 3197"/>
          <p:cNvSpPr/>
          <p:nvPr/>
        </p:nvSpPr>
        <p:spPr>
          <a:xfrm>
            <a:off x="8366252" y="4682109"/>
            <a:ext cx="251841" cy="251968"/>
          </a:xfrm>
          <a:custGeom>
            <a:avLst/>
            <a:gdLst/>
            <a:ahLst/>
            <a:cxnLst/>
            <a:rect l="0" t="0" r="0" b="0"/>
            <a:pathLst>
              <a:path w="251841" h="251968">
                <a:moveTo>
                  <a:pt x="125983" y="0"/>
                </a:moveTo>
                <a:cubicBezTo>
                  <a:pt x="195453" y="0"/>
                  <a:pt x="251841" y="56389"/>
                  <a:pt x="251841" y="125984"/>
                </a:cubicBezTo>
                <a:cubicBezTo>
                  <a:pt x="251841" y="195581"/>
                  <a:pt x="195453" y="251968"/>
                  <a:pt x="125983" y="251968"/>
                </a:cubicBezTo>
                <a:cubicBezTo>
                  <a:pt x="56388" y="251968"/>
                  <a:pt x="0" y="195581"/>
                  <a:pt x="0" y="125984"/>
                </a:cubicBezTo>
                <a:cubicBezTo>
                  <a:pt x="0" y="56389"/>
                  <a:pt x="56388" y="0"/>
                  <a:pt x="125983" y="0"/>
                </a:cubicBezTo>
                <a:close/>
                <a:moveTo>
                  <a:pt x="-6190361" y="2175891"/>
                </a:moveTo>
                <a:moveTo>
                  <a:pt x="105664" y="190119"/>
                </a:moveTo>
                <a:cubicBezTo>
                  <a:pt x="168909" y="126746"/>
                  <a:pt x="168909" y="126746"/>
                  <a:pt x="168909" y="126746"/>
                </a:cubicBezTo>
                <a:cubicBezTo>
                  <a:pt x="105664" y="63374"/>
                  <a:pt x="105664" y="63374"/>
                  <a:pt x="105664" y="63374"/>
                </a:cubicBezTo>
              </a:path>
            </a:pathLst>
          </a:custGeom>
          <a:noFill/>
          <a:ln w="15875" cap="sq" cmpd="sng">
            <a:solidFill>
              <a:srgbClr val="1B7864">
                <a:alpha val="100000"/>
              </a:srgbClr>
            </a:solidFill>
            <a:miter lim="127000"/>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3198" name="Freeform 3198"/>
          <p:cNvSpPr/>
          <p:nvPr/>
        </p:nvSpPr>
        <p:spPr>
          <a:xfrm>
            <a:off x="8366252" y="5159883"/>
            <a:ext cx="251841" cy="252095"/>
          </a:xfrm>
          <a:custGeom>
            <a:avLst/>
            <a:gdLst/>
            <a:ahLst/>
            <a:cxnLst/>
            <a:rect l="0" t="0" r="0" b="0"/>
            <a:pathLst>
              <a:path w="251841" h="252095">
                <a:moveTo>
                  <a:pt x="125983" y="0"/>
                </a:moveTo>
                <a:cubicBezTo>
                  <a:pt x="195453" y="0"/>
                  <a:pt x="251841" y="56388"/>
                  <a:pt x="251841" y="125984"/>
                </a:cubicBezTo>
                <a:cubicBezTo>
                  <a:pt x="251841" y="195581"/>
                  <a:pt x="195453" y="252095"/>
                  <a:pt x="125983" y="252095"/>
                </a:cubicBezTo>
                <a:cubicBezTo>
                  <a:pt x="56388" y="252095"/>
                  <a:pt x="0" y="195581"/>
                  <a:pt x="0" y="125984"/>
                </a:cubicBezTo>
                <a:cubicBezTo>
                  <a:pt x="0" y="56388"/>
                  <a:pt x="56388" y="0"/>
                  <a:pt x="125983" y="0"/>
                </a:cubicBezTo>
                <a:close/>
                <a:moveTo>
                  <a:pt x="-6668135" y="1698117"/>
                </a:moveTo>
                <a:moveTo>
                  <a:pt x="105664" y="190120"/>
                </a:moveTo>
                <a:cubicBezTo>
                  <a:pt x="168909" y="126746"/>
                  <a:pt x="168909" y="126746"/>
                  <a:pt x="168909" y="126746"/>
                </a:cubicBezTo>
                <a:cubicBezTo>
                  <a:pt x="105664" y="63373"/>
                  <a:pt x="105664" y="63373"/>
                  <a:pt x="105664" y="63373"/>
                </a:cubicBezTo>
              </a:path>
            </a:pathLst>
          </a:custGeom>
          <a:noFill/>
          <a:ln w="15875" cap="sq" cmpd="sng">
            <a:solidFill>
              <a:srgbClr val="1B7864">
                <a:alpha val="100000"/>
              </a:srgbClr>
            </a:solidFill>
            <a:miter lim="127000"/>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3199" name="Rectangle 3199"/>
          <p:cNvSpPr/>
          <p:nvPr/>
        </p:nvSpPr>
        <p:spPr>
          <a:xfrm>
            <a:off x="581253" y="446921"/>
            <a:ext cx="10807598" cy="1149977"/>
          </a:xfrm>
          <a:prstGeom prst="rect">
            <a:avLst/>
          </a:prstGeom>
        </p:spPr>
        <p:txBody>
          <a:bodyPr wrap="none" lIns="0" tIns="0" rIns="0" bIns="0">
            <a:spAutoFit/>
          </a:bodyPr>
          <a:lstStyle/>
          <a:p>
            <a:pPr marL="0"/>
            <a:r>
              <a:rPr lang="en-GB" sz="3204" b="0" i="0" spc="0" baseline="0" dirty="0">
                <a:solidFill>
                  <a:srgbClr val="225B61"/>
                </a:solidFill>
                <a:latin typeface="Segoe Sans Display"/>
              </a:rPr>
              <a:t>Unified data foundation with OneLake</a:t>
            </a:r>
          </a:p>
          <a:p>
            <a:pPr marL="3047">
              <a:lnSpc>
                <a:spcPts val="3143"/>
              </a:lnSpc>
            </a:pPr>
            <a:r>
              <a:rPr lang="en-GB" sz="1800" b="0" i="0" spc="0" baseline="0" dirty="0">
                <a:solidFill>
                  <a:srgbClr val="000000"/>
                </a:solidFill>
                <a:latin typeface="Segoe Sans Text Semilight"/>
              </a:rPr>
              <a:t>Manage and analyze all your data across your organization in a unified, secure, and centralized SaaS data lake </a:t>
            </a:r>
          </a:p>
          <a:p>
            <a:pPr marL="3047">
              <a:lnSpc>
                <a:spcPts val="2160"/>
              </a:lnSpc>
            </a:pPr>
            <a:r>
              <a:rPr lang="en-GB" sz="1800" b="0" i="0" spc="0" baseline="0" dirty="0">
                <a:solidFill>
                  <a:srgbClr val="000000"/>
                </a:solidFill>
                <a:latin typeface="Segoe Sans Text Semilight"/>
              </a:rPr>
              <a:t>for everyone with OneLake––the “OneDrive” for data</a:t>
            </a:r>
          </a:p>
        </p:txBody>
      </p:sp>
      <p:sp>
        <p:nvSpPr>
          <p:cNvPr id="3200" name="Rectangle 3200"/>
          <p:cNvSpPr/>
          <p:nvPr/>
        </p:nvSpPr>
        <p:spPr>
          <a:xfrm>
            <a:off x="958900" y="3016581"/>
            <a:ext cx="393077" cy="271004"/>
          </a:xfrm>
          <a:prstGeom prst="rect">
            <a:avLst/>
          </a:prstGeom>
        </p:spPr>
        <p:txBody>
          <a:bodyPr wrap="none" lIns="0" tIns="0" rIns="0" bIns="0">
            <a:spAutoFit/>
          </a:bodyPr>
          <a:lstStyle/>
          <a:p>
            <a:pPr marL="76200"/>
            <a:r>
              <a:rPr lang="en-GB" sz="900" b="1" i="0" spc="0" baseline="0" dirty="0">
                <a:solidFill>
                  <a:srgbClr val="000000"/>
                </a:solidFill>
                <a:latin typeface="Segoe Sans Display Semibold"/>
              </a:rPr>
              <a:t>Data </a:t>
            </a:r>
          </a:p>
          <a:p>
            <a:pPr marL="0">
              <a:lnSpc>
                <a:spcPts val="1079"/>
              </a:lnSpc>
            </a:pPr>
            <a:r>
              <a:rPr lang="en-GB" sz="900" b="1" i="0" spc="0" baseline="0" dirty="0">
                <a:solidFill>
                  <a:srgbClr val="000000"/>
                </a:solidFill>
                <a:latin typeface="Segoe Sans Display Semibold"/>
              </a:rPr>
              <a:t>Factory</a:t>
            </a:r>
          </a:p>
        </p:txBody>
      </p:sp>
      <p:sp>
        <p:nvSpPr>
          <p:cNvPr id="3201" name="Rectangle 3201"/>
          <p:cNvSpPr/>
          <p:nvPr/>
        </p:nvSpPr>
        <p:spPr>
          <a:xfrm>
            <a:off x="1925447" y="3016581"/>
            <a:ext cx="615961" cy="271004"/>
          </a:xfrm>
          <a:prstGeom prst="rect">
            <a:avLst/>
          </a:prstGeom>
        </p:spPr>
        <p:txBody>
          <a:bodyPr wrap="none" lIns="0" tIns="0" rIns="0" bIns="0">
            <a:spAutoFit/>
          </a:bodyPr>
          <a:lstStyle/>
          <a:p>
            <a:pPr marL="187451"/>
            <a:r>
              <a:rPr lang="en-GB" sz="900" b="1" i="0" spc="0" baseline="0" dirty="0">
                <a:solidFill>
                  <a:srgbClr val="000000"/>
                </a:solidFill>
                <a:latin typeface="Segoe Sans Display Semibold"/>
              </a:rPr>
              <a:t>Data </a:t>
            </a:r>
          </a:p>
          <a:p>
            <a:pPr marL="0">
              <a:lnSpc>
                <a:spcPts val="1079"/>
              </a:lnSpc>
            </a:pPr>
            <a:r>
              <a:rPr lang="en-GB" sz="900" b="1" i="0" spc="0" baseline="0" dirty="0">
                <a:solidFill>
                  <a:srgbClr val="000000"/>
                </a:solidFill>
                <a:latin typeface="Segoe Sans Display Semibold"/>
              </a:rPr>
              <a:t>Engineering</a:t>
            </a:r>
          </a:p>
        </p:txBody>
      </p:sp>
      <p:sp>
        <p:nvSpPr>
          <p:cNvPr id="3202" name="Rectangle 3202"/>
          <p:cNvSpPr/>
          <p:nvPr/>
        </p:nvSpPr>
        <p:spPr>
          <a:xfrm>
            <a:off x="3017520" y="3016581"/>
            <a:ext cx="584986" cy="271004"/>
          </a:xfrm>
          <a:prstGeom prst="rect">
            <a:avLst/>
          </a:prstGeom>
        </p:spPr>
        <p:txBody>
          <a:bodyPr wrap="none" lIns="0" tIns="0" rIns="0" bIns="0">
            <a:spAutoFit/>
          </a:bodyPr>
          <a:lstStyle/>
          <a:p>
            <a:pPr marL="172465"/>
            <a:r>
              <a:rPr lang="en-GB" sz="900" b="1" i="0" spc="0" baseline="0" dirty="0">
                <a:solidFill>
                  <a:srgbClr val="000000"/>
                </a:solidFill>
                <a:latin typeface="Segoe Sans Display Semibold"/>
              </a:rPr>
              <a:t>Data </a:t>
            </a:r>
          </a:p>
          <a:p>
            <a:pPr marL="0">
              <a:lnSpc>
                <a:spcPts val="1079"/>
              </a:lnSpc>
            </a:pPr>
            <a:r>
              <a:rPr lang="en-GB" sz="900" b="1" i="0" spc="0" baseline="0" dirty="0">
                <a:solidFill>
                  <a:srgbClr val="000000"/>
                </a:solidFill>
                <a:latin typeface="Segoe Sans Display Semibold"/>
              </a:rPr>
              <a:t>Warehouse</a:t>
            </a:r>
          </a:p>
        </p:txBody>
      </p:sp>
      <p:sp>
        <p:nvSpPr>
          <p:cNvPr id="3203" name="Rectangle 3203"/>
          <p:cNvSpPr/>
          <p:nvPr/>
        </p:nvSpPr>
        <p:spPr>
          <a:xfrm>
            <a:off x="4185792" y="3016581"/>
            <a:ext cx="403364" cy="271004"/>
          </a:xfrm>
          <a:prstGeom prst="rect">
            <a:avLst/>
          </a:prstGeom>
        </p:spPr>
        <p:txBody>
          <a:bodyPr wrap="none" lIns="0" tIns="0" rIns="0" bIns="0">
            <a:spAutoFit/>
          </a:bodyPr>
          <a:lstStyle/>
          <a:p>
            <a:pPr marL="82296"/>
            <a:r>
              <a:rPr lang="en-GB" sz="900" b="1" i="0" spc="0" baseline="0" dirty="0">
                <a:solidFill>
                  <a:srgbClr val="000000"/>
                </a:solidFill>
                <a:latin typeface="Segoe Sans Display Semibold"/>
              </a:rPr>
              <a:t>Data </a:t>
            </a:r>
          </a:p>
          <a:p>
            <a:pPr marL="0">
              <a:lnSpc>
                <a:spcPts val="1079"/>
              </a:lnSpc>
            </a:pPr>
            <a:r>
              <a:rPr lang="en-GB" sz="900" b="1" i="0" spc="0" baseline="0" dirty="0">
                <a:solidFill>
                  <a:srgbClr val="000000"/>
                </a:solidFill>
                <a:latin typeface="Segoe Sans Display Semibold"/>
              </a:rPr>
              <a:t>Science</a:t>
            </a:r>
          </a:p>
        </p:txBody>
      </p:sp>
      <p:sp>
        <p:nvSpPr>
          <p:cNvPr id="3204" name="Rectangle 3204"/>
          <p:cNvSpPr/>
          <p:nvPr/>
        </p:nvSpPr>
        <p:spPr>
          <a:xfrm>
            <a:off x="5162677" y="3016581"/>
            <a:ext cx="606017" cy="271004"/>
          </a:xfrm>
          <a:prstGeom prst="rect">
            <a:avLst/>
          </a:prstGeom>
        </p:spPr>
        <p:txBody>
          <a:bodyPr wrap="none" lIns="0" tIns="0" rIns="0" bIns="0">
            <a:spAutoFit/>
          </a:bodyPr>
          <a:lstStyle/>
          <a:p>
            <a:pPr marL="44195"/>
            <a:r>
              <a:rPr lang="en-GB" sz="900" b="1" i="0" spc="0" baseline="0" dirty="0">
                <a:solidFill>
                  <a:srgbClr val="000000"/>
                </a:solidFill>
                <a:latin typeface="Segoe Sans Display Semibold"/>
              </a:rPr>
              <a:t>Real-Time </a:t>
            </a:r>
          </a:p>
          <a:p>
            <a:pPr marL="0">
              <a:lnSpc>
                <a:spcPts val="1079"/>
              </a:lnSpc>
            </a:pPr>
            <a:r>
              <a:rPr lang="en-GB" sz="900" b="1" i="0" spc="0" baseline="0" dirty="0">
                <a:solidFill>
                  <a:srgbClr val="000000"/>
                </a:solidFill>
                <a:latin typeface="Segoe Sans Display Semibold"/>
              </a:rPr>
              <a:t>Intelligence</a:t>
            </a:r>
          </a:p>
        </p:txBody>
      </p:sp>
      <p:sp>
        <p:nvSpPr>
          <p:cNvPr id="3205" name="Rectangle 3205"/>
          <p:cNvSpPr/>
          <p:nvPr/>
        </p:nvSpPr>
        <p:spPr>
          <a:xfrm>
            <a:off x="6379464" y="3016581"/>
            <a:ext cx="326212" cy="271004"/>
          </a:xfrm>
          <a:prstGeom prst="rect">
            <a:avLst/>
          </a:prstGeom>
        </p:spPr>
        <p:txBody>
          <a:bodyPr wrap="none" lIns="0" tIns="0" rIns="0" bIns="0">
            <a:spAutoFit/>
          </a:bodyPr>
          <a:lstStyle/>
          <a:p>
            <a:pPr marL="0"/>
            <a:r>
              <a:rPr lang="en-GB" sz="900" b="1" i="0" spc="0" baseline="0" dirty="0">
                <a:solidFill>
                  <a:srgbClr val="000000"/>
                </a:solidFill>
                <a:latin typeface="Segoe Sans Display Semibold"/>
              </a:rPr>
              <a:t>Power</a:t>
            </a:r>
          </a:p>
          <a:p>
            <a:pPr marL="112776">
              <a:lnSpc>
                <a:spcPts val="1079"/>
              </a:lnSpc>
            </a:pPr>
            <a:r>
              <a:rPr lang="en-GB" sz="900" b="1" i="0" spc="0" baseline="0" dirty="0">
                <a:solidFill>
                  <a:srgbClr val="000000"/>
                </a:solidFill>
                <a:latin typeface="Segoe Sans Display Semibold"/>
              </a:rPr>
              <a:t>BI</a:t>
            </a:r>
          </a:p>
        </p:txBody>
      </p:sp>
      <p:sp>
        <p:nvSpPr>
          <p:cNvPr id="3206" name="Rectangle 3206"/>
          <p:cNvSpPr/>
          <p:nvPr/>
        </p:nvSpPr>
        <p:spPr>
          <a:xfrm>
            <a:off x="7352410" y="3016581"/>
            <a:ext cx="544753" cy="408164"/>
          </a:xfrm>
          <a:prstGeom prst="rect">
            <a:avLst/>
          </a:prstGeom>
        </p:spPr>
        <p:txBody>
          <a:bodyPr wrap="none" lIns="0" tIns="0" rIns="0" bIns="0">
            <a:spAutoFit/>
          </a:bodyPr>
          <a:lstStyle/>
          <a:p>
            <a:pPr marL="18288"/>
            <a:r>
              <a:rPr lang="en-GB" sz="900" b="1" i="0" spc="0" baseline="0" dirty="0">
                <a:solidFill>
                  <a:srgbClr val="000000"/>
                </a:solidFill>
                <a:latin typeface="Segoe Sans Display Semibold"/>
              </a:rPr>
              <a:t>Partner &amp; </a:t>
            </a:r>
          </a:p>
          <a:p>
            <a:pPr marL="51816">
              <a:lnSpc>
                <a:spcPts val="1079"/>
              </a:lnSpc>
            </a:pPr>
            <a:r>
              <a:rPr lang="en-GB" sz="900" b="1" i="0" spc="0" baseline="0" dirty="0">
                <a:solidFill>
                  <a:srgbClr val="000000"/>
                </a:solidFill>
                <a:latin typeface="Segoe Sans Display Semibold"/>
              </a:rPr>
              <a:t>Industry </a:t>
            </a:r>
          </a:p>
          <a:p>
            <a:pPr marL="0">
              <a:lnSpc>
                <a:spcPts val="1079"/>
              </a:lnSpc>
            </a:pPr>
            <a:r>
              <a:rPr lang="en-GB" sz="900" b="1" i="0" spc="0" baseline="0" dirty="0">
                <a:solidFill>
                  <a:srgbClr val="000000"/>
                </a:solidFill>
                <a:latin typeface="Segoe Sans Display Semibold"/>
              </a:rPr>
              <a:t>workloads</a:t>
            </a:r>
          </a:p>
        </p:txBody>
      </p:sp>
      <p:sp>
        <p:nvSpPr>
          <p:cNvPr id="3207" name="Rectangle 3207"/>
          <p:cNvSpPr/>
          <p:nvPr/>
        </p:nvSpPr>
        <p:spPr>
          <a:xfrm>
            <a:off x="1270127" y="3732741"/>
            <a:ext cx="1698619" cy="164182"/>
          </a:xfrm>
          <a:prstGeom prst="rect">
            <a:avLst/>
          </a:prstGeom>
        </p:spPr>
        <p:txBody>
          <a:bodyPr wrap="none" lIns="0" tIns="0" rIns="0" bIns="0">
            <a:spAutoFit/>
          </a:bodyPr>
          <a:lstStyle/>
          <a:p>
            <a:pPr marL="0"/>
            <a:r>
              <a:rPr lang="en-GB" sz="1103" b="1" i="0" spc="0" baseline="0" dirty="0">
                <a:solidFill>
                  <a:srgbClr val="000000"/>
                </a:solidFill>
                <a:latin typeface="Segoe Sans Display Semibold"/>
              </a:rPr>
              <a:t>Copilot in Microsoft Fabric</a:t>
            </a:r>
          </a:p>
        </p:txBody>
      </p:sp>
      <p:sp>
        <p:nvSpPr>
          <p:cNvPr id="3208" name="Rectangle 3208"/>
          <p:cNvSpPr/>
          <p:nvPr/>
        </p:nvSpPr>
        <p:spPr>
          <a:xfrm>
            <a:off x="1270127" y="4361518"/>
            <a:ext cx="548353" cy="164182"/>
          </a:xfrm>
          <a:prstGeom prst="rect">
            <a:avLst/>
          </a:prstGeom>
        </p:spPr>
        <p:txBody>
          <a:bodyPr wrap="none" lIns="0" tIns="0" rIns="0" bIns="0">
            <a:spAutoFit/>
          </a:bodyPr>
          <a:lstStyle/>
          <a:p>
            <a:pPr marL="0"/>
            <a:r>
              <a:rPr lang="en-GB" sz="1103" b="1" i="0" spc="0" baseline="0" dirty="0">
                <a:solidFill>
                  <a:srgbClr val="000000"/>
                </a:solidFill>
                <a:latin typeface="Segoe Sans Display Semibold"/>
              </a:rPr>
              <a:t>OneLake</a:t>
            </a:r>
          </a:p>
        </p:txBody>
      </p:sp>
      <p:sp>
        <p:nvSpPr>
          <p:cNvPr id="3209" name="Rectangle 3209"/>
          <p:cNvSpPr/>
          <p:nvPr/>
        </p:nvSpPr>
        <p:spPr>
          <a:xfrm>
            <a:off x="1270127" y="4990676"/>
            <a:ext cx="3457949" cy="164182"/>
          </a:xfrm>
          <a:prstGeom prst="rect">
            <a:avLst/>
          </a:prstGeom>
        </p:spPr>
        <p:txBody>
          <a:bodyPr wrap="none" lIns="0" tIns="0" rIns="0" bIns="0">
            <a:spAutoFit/>
          </a:bodyPr>
          <a:lstStyle/>
          <a:p>
            <a:pPr marL="0"/>
            <a:r>
              <a:rPr lang="en-GB" sz="1103" b="1" i="0" spc="0" baseline="0" dirty="0">
                <a:solidFill>
                  <a:srgbClr val="000000"/>
                </a:solidFill>
                <a:latin typeface="Segoe Sans Display Semibold"/>
              </a:rPr>
              <a:t>Security, Governance and Administration with Purview</a:t>
            </a:r>
          </a:p>
        </p:txBody>
      </p:sp>
      <p:sp>
        <p:nvSpPr>
          <p:cNvPr id="3210" name="Rectangle 3210"/>
          <p:cNvSpPr/>
          <p:nvPr/>
        </p:nvSpPr>
        <p:spPr>
          <a:xfrm>
            <a:off x="8773032" y="2486254"/>
            <a:ext cx="2756535" cy="3227374"/>
          </a:xfrm>
          <a:prstGeom prst="rect">
            <a:avLst/>
          </a:prstGeom>
        </p:spPr>
        <p:txBody>
          <a:bodyPr wrap="none" lIns="0" tIns="0" rIns="0" bIns="0">
            <a:spAutoFit/>
          </a:bodyPr>
          <a:lstStyle/>
          <a:p>
            <a:pPr marL="0"/>
            <a:r>
              <a:rPr lang="en-GB" sz="1200" b="0" i="0" spc="0" baseline="0" dirty="0">
                <a:solidFill>
                  <a:srgbClr val="000000"/>
                </a:solidFill>
                <a:latin typeface="Segoe Sans Display"/>
              </a:rPr>
              <a:t>A single and open, logical SaaS lake for </a:t>
            </a:r>
          </a:p>
          <a:p>
            <a:pPr marL="0">
              <a:lnSpc>
                <a:spcPts val="1439"/>
              </a:lnSpc>
            </a:pPr>
            <a:r>
              <a:rPr lang="en-GB" sz="1200" b="0" i="0" spc="0" baseline="0" dirty="0">
                <a:solidFill>
                  <a:srgbClr val="000000"/>
                </a:solidFill>
                <a:latin typeface="Segoe Sans Display"/>
              </a:rPr>
              <a:t>the whole organization</a:t>
            </a:r>
          </a:p>
          <a:p>
            <a:pPr marL="0">
              <a:lnSpc>
                <a:spcPts val="2783"/>
              </a:lnSpc>
            </a:pPr>
            <a:r>
              <a:rPr lang="en-GB" sz="1200" b="0" i="0" spc="0" baseline="0" dirty="0">
                <a:solidFill>
                  <a:srgbClr val="000000"/>
                </a:solidFill>
                <a:latin typeface="Segoe Sans Display"/>
              </a:rPr>
              <a:t>OneLake supports any type of file, </a:t>
            </a:r>
          </a:p>
          <a:p>
            <a:pPr marL="0">
              <a:lnSpc>
                <a:spcPts val="1440"/>
              </a:lnSpc>
            </a:pPr>
            <a:r>
              <a:rPr lang="en-GB" sz="1202" b="0" i="0" spc="0" baseline="0" dirty="0">
                <a:solidFill>
                  <a:srgbClr val="000000"/>
                </a:solidFill>
                <a:latin typeface="Segoe Sans Display"/>
              </a:rPr>
              <a:t>structured or unstructured</a:t>
            </a:r>
          </a:p>
          <a:p>
            <a:pPr marL="0">
              <a:lnSpc>
                <a:spcPts val="2785"/>
              </a:lnSpc>
            </a:pPr>
            <a:r>
              <a:rPr lang="en-GB" sz="1200" b="0" i="0" spc="0" baseline="0" dirty="0">
                <a:solidFill>
                  <a:srgbClr val="000000"/>
                </a:solidFill>
                <a:latin typeface="Segoe Sans Display"/>
              </a:rPr>
              <a:t>One copy of data for use with multiple </a:t>
            </a:r>
          </a:p>
          <a:p>
            <a:pPr marL="0">
              <a:lnSpc>
                <a:spcPts val="1439"/>
              </a:lnSpc>
            </a:pPr>
            <a:r>
              <a:rPr lang="en-GB" sz="1200" b="0" i="0" spc="0" baseline="0" dirty="0">
                <a:solidFill>
                  <a:srgbClr val="000000"/>
                </a:solidFill>
                <a:latin typeface="Segoe Sans Display"/>
              </a:rPr>
              <a:t>analytical engines</a:t>
            </a:r>
          </a:p>
          <a:p>
            <a:pPr marL="0">
              <a:lnSpc>
                <a:spcPts val="2784"/>
              </a:lnSpc>
            </a:pPr>
            <a:r>
              <a:rPr lang="en-GB" sz="1200" b="0" i="0" spc="0" baseline="0" dirty="0">
                <a:solidFill>
                  <a:srgbClr val="000000"/>
                </a:solidFill>
                <a:latin typeface="Segoe Sans Display"/>
              </a:rPr>
              <a:t>Enable virtualization of data without </a:t>
            </a:r>
          </a:p>
          <a:p>
            <a:pPr marL="0">
              <a:lnSpc>
                <a:spcPts val="1440"/>
              </a:lnSpc>
            </a:pPr>
            <a:r>
              <a:rPr lang="en-GB" sz="1202" b="0" i="0" spc="0" baseline="0" dirty="0">
                <a:solidFill>
                  <a:srgbClr val="000000"/>
                </a:solidFill>
                <a:latin typeface="Segoe Sans Display"/>
              </a:rPr>
              <a:t>duplication using shortcuts</a:t>
            </a:r>
          </a:p>
          <a:p>
            <a:pPr marL="0">
              <a:lnSpc>
                <a:spcPts val="2786"/>
              </a:lnSpc>
            </a:pPr>
            <a:r>
              <a:rPr lang="en-GB" sz="1200" b="0" i="0" spc="0" baseline="0" dirty="0">
                <a:solidFill>
                  <a:srgbClr val="000000"/>
                </a:solidFill>
                <a:latin typeface="Segoe Sans Display"/>
              </a:rPr>
              <a:t>All workloads automatically store their </a:t>
            </a:r>
          </a:p>
          <a:p>
            <a:pPr marL="0">
              <a:lnSpc>
                <a:spcPts val="1440"/>
              </a:lnSpc>
            </a:pPr>
            <a:r>
              <a:rPr lang="en-GB" sz="1200" b="0" i="0" spc="0" baseline="0" dirty="0">
                <a:solidFill>
                  <a:srgbClr val="000000"/>
                </a:solidFill>
                <a:latin typeface="Segoe Sans Display"/>
              </a:rPr>
              <a:t>data in OneLake in Delta Parquet format</a:t>
            </a:r>
          </a:p>
          <a:p>
            <a:pPr marL="0">
              <a:lnSpc>
                <a:spcPts val="2783"/>
              </a:lnSpc>
            </a:pPr>
            <a:r>
              <a:rPr lang="en-GB" sz="1200" b="0" i="0" spc="0" baseline="0" dirty="0">
                <a:solidFill>
                  <a:srgbClr val="000000"/>
                </a:solidFill>
                <a:latin typeface="Segoe Sans Display"/>
              </a:rPr>
              <a:t>Data in OneLake is automatically indexed </a:t>
            </a:r>
          </a:p>
          <a:p>
            <a:pPr marL="0">
              <a:lnSpc>
                <a:spcPts val="1440"/>
              </a:lnSpc>
            </a:pPr>
            <a:r>
              <a:rPr lang="en-GB" sz="1202" b="0" i="0" spc="0" baseline="0" dirty="0">
                <a:solidFill>
                  <a:srgbClr val="000000"/>
                </a:solidFill>
                <a:latin typeface="Segoe Sans Display"/>
              </a:rPr>
              <a:t>for discovery, sharing, governance, and </a:t>
            </a:r>
          </a:p>
          <a:p>
            <a:pPr marL="0">
              <a:lnSpc>
                <a:spcPts val="1441"/>
              </a:lnSpc>
            </a:pPr>
            <a:r>
              <a:rPr lang="en-GB" sz="1200" b="0" i="0" spc="0" baseline="0" dirty="0">
                <a:solidFill>
                  <a:srgbClr val="000000"/>
                </a:solidFill>
                <a:latin typeface="Segoe Sans Display"/>
              </a:rPr>
              <a:t>compliance</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12" name="Freeform 3212"/>
          <p:cNvSpPr/>
          <p:nvPr/>
        </p:nvSpPr>
        <p:spPr>
          <a:xfrm>
            <a:off x="0" y="0"/>
            <a:ext cx="12192000" cy="6858000"/>
          </a:xfrm>
          <a:custGeom>
            <a:avLst/>
            <a:gdLst/>
            <a:ahLst/>
            <a:cxnLst/>
            <a:rect l="0" t="0" r="0" b="0"/>
            <a:pathLst>
              <a:path w="12192000" h="6858000">
                <a:moveTo>
                  <a:pt x="0" y="6858000"/>
                </a:moveTo>
                <a:lnTo>
                  <a:pt x="12192000" y="6858000"/>
                </a:lnTo>
                <a:lnTo>
                  <a:pt x="12192000" y="0"/>
                </a:lnTo>
                <a:lnTo>
                  <a:pt x="0" y="0"/>
                </a:lnTo>
                <a:lnTo>
                  <a:pt x="0" y="6858000"/>
                </a:lnTo>
                <a:close/>
              </a:path>
            </a:pathLst>
          </a:custGeom>
          <a:solidFill>
            <a:srgbClr val="FFFDF9">
              <a:alpha val="100000"/>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3214" name="Freeform 3214"/>
          <p:cNvSpPr/>
          <p:nvPr/>
        </p:nvSpPr>
        <p:spPr>
          <a:xfrm>
            <a:off x="656678" y="2526792"/>
            <a:ext cx="997623" cy="927100"/>
          </a:xfrm>
          <a:custGeom>
            <a:avLst/>
            <a:gdLst/>
            <a:ahLst/>
            <a:cxnLst/>
            <a:rect l="0" t="0" r="0" b="0"/>
            <a:pathLst>
              <a:path w="997623" h="927100">
                <a:moveTo>
                  <a:pt x="0" y="50038"/>
                </a:moveTo>
                <a:cubicBezTo>
                  <a:pt x="0" y="22353"/>
                  <a:pt x="22403" y="0"/>
                  <a:pt x="50051" y="0"/>
                </a:cubicBezTo>
                <a:lnTo>
                  <a:pt x="947585" y="0"/>
                </a:lnTo>
                <a:cubicBezTo>
                  <a:pt x="975272" y="0"/>
                  <a:pt x="997623" y="22353"/>
                  <a:pt x="997623" y="50038"/>
                </a:cubicBezTo>
                <a:lnTo>
                  <a:pt x="997623" y="877062"/>
                </a:lnTo>
                <a:cubicBezTo>
                  <a:pt x="997623" y="904749"/>
                  <a:pt x="975272" y="927100"/>
                  <a:pt x="947585" y="927100"/>
                </a:cubicBezTo>
                <a:lnTo>
                  <a:pt x="50051" y="927100"/>
                </a:lnTo>
                <a:cubicBezTo>
                  <a:pt x="22403" y="927100"/>
                  <a:pt x="0" y="904749"/>
                  <a:pt x="0" y="877062"/>
                </a:cubicBezTo>
                <a:close/>
                <a:moveTo>
                  <a:pt x="3624492" y="4331208"/>
                </a:moveTo>
              </a:path>
            </a:pathLst>
          </a:custGeom>
          <a:solidFill>
            <a:srgbClr val="F2F2F2">
              <a:alpha val="93725"/>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pic>
        <p:nvPicPr>
          <p:cNvPr id="3215" name="Picture 436"/>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a:xfrm>
            <a:off x="1017790" y="2641804"/>
            <a:ext cx="275424" cy="262940"/>
          </a:xfrm>
          <a:prstGeom prst="rect">
            <a:avLst/>
          </a:prstGeom>
          <a:noFill/>
        </p:spPr>
      </p:pic>
      <p:sp>
        <p:nvSpPr>
          <p:cNvPr id="3216" name="Freeform 3216"/>
          <p:cNvSpPr/>
          <p:nvPr/>
        </p:nvSpPr>
        <p:spPr>
          <a:xfrm>
            <a:off x="1734057" y="2526792"/>
            <a:ext cx="997713" cy="927100"/>
          </a:xfrm>
          <a:custGeom>
            <a:avLst/>
            <a:gdLst/>
            <a:ahLst/>
            <a:cxnLst/>
            <a:rect l="0" t="0" r="0" b="0"/>
            <a:pathLst>
              <a:path w="997713" h="927100">
                <a:moveTo>
                  <a:pt x="0" y="50038"/>
                </a:moveTo>
                <a:cubicBezTo>
                  <a:pt x="0" y="22353"/>
                  <a:pt x="22479" y="0"/>
                  <a:pt x="50166" y="0"/>
                </a:cubicBezTo>
                <a:lnTo>
                  <a:pt x="947675" y="0"/>
                </a:lnTo>
                <a:cubicBezTo>
                  <a:pt x="975234" y="0"/>
                  <a:pt x="997713" y="22353"/>
                  <a:pt x="997713" y="50038"/>
                </a:cubicBezTo>
                <a:lnTo>
                  <a:pt x="997713" y="877062"/>
                </a:lnTo>
                <a:cubicBezTo>
                  <a:pt x="997713" y="904749"/>
                  <a:pt x="975234" y="927100"/>
                  <a:pt x="947675" y="927100"/>
                </a:cubicBezTo>
                <a:lnTo>
                  <a:pt x="50166" y="927100"/>
                </a:lnTo>
                <a:cubicBezTo>
                  <a:pt x="22479" y="927100"/>
                  <a:pt x="0" y="904749"/>
                  <a:pt x="0" y="877062"/>
                </a:cubicBezTo>
                <a:close/>
                <a:moveTo>
                  <a:pt x="2547113" y="4331208"/>
                </a:moveTo>
              </a:path>
            </a:pathLst>
          </a:custGeom>
          <a:solidFill>
            <a:srgbClr val="F2F2F2">
              <a:alpha val="93725"/>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pic>
        <p:nvPicPr>
          <p:cNvPr id="3217" name="Picture 437"/>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a:xfrm>
            <a:off x="2089023" y="2635822"/>
            <a:ext cx="287934" cy="274891"/>
          </a:xfrm>
          <a:prstGeom prst="rect">
            <a:avLst/>
          </a:prstGeom>
          <a:noFill/>
        </p:spPr>
      </p:pic>
      <p:sp>
        <p:nvSpPr>
          <p:cNvPr id="3218" name="Freeform 3218"/>
          <p:cNvSpPr/>
          <p:nvPr/>
        </p:nvSpPr>
        <p:spPr>
          <a:xfrm>
            <a:off x="2811526" y="2526792"/>
            <a:ext cx="997712" cy="927100"/>
          </a:xfrm>
          <a:custGeom>
            <a:avLst/>
            <a:gdLst/>
            <a:ahLst/>
            <a:cxnLst/>
            <a:rect l="0" t="0" r="0" b="0"/>
            <a:pathLst>
              <a:path w="997712" h="927100">
                <a:moveTo>
                  <a:pt x="0" y="50038"/>
                </a:moveTo>
                <a:cubicBezTo>
                  <a:pt x="0" y="22353"/>
                  <a:pt x="22478" y="0"/>
                  <a:pt x="50038" y="0"/>
                </a:cubicBezTo>
                <a:lnTo>
                  <a:pt x="947674" y="0"/>
                </a:lnTo>
                <a:cubicBezTo>
                  <a:pt x="975233" y="0"/>
                  <a:pt x="997712" y="22353"/>
                  <a:pt x="997712" y="50038"/>
                </a:cubicBezTo>
                <a:lnTo>
                  <a:pt x="997712" y="877062"/>
                </a:lnTo>
                <a:cubicBezTo>
                  <a:pt x="997712" y="904749"/>
                  <a:pt x="975233" y="927100"/>
                  <a:pt x="947674" y="927100"/>
                </a:cubicBezTo>
                <a:lnTo>
                  <a:pt x="50038" y="927100"/>
                </a:lnTo>
                <a:cubicBezTo>
                  <a:pt x="22478" y="927100"/>
                  <a:pt x="0" y="904749"/>
                  <a:pt x="0" y="877062"/>
                </a:cubicBezTo>
                <a:close/>
                <a:moveTo>
                  <a:pt x="1469644" y="4331208"/>
                </a:moveTo>
              </a:path>
            </a:pathLst>
          </a:custGeom>
          <a:solidFill>
            <a:srgbClr val="F2F2F2">
              <a:alpha val="93725"/>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pic>
        <p:nvPicPr>
          <p:cNvPr id="3219" name="Picture 438"/>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a:xfrm>
            <a:off x="3177413" y="2646299"/>
            <a:ext cx="265925" cy="253872"/>
          </a:xfrm>
          <a:prstGeom prst="rect">
            <a:avLst/>
          </a:prstGeom>
          <a:noFill/>
        </p:spPr>
      </p:pic>
      <p:sp>
        <p:nvSpPr>
          <p:cNvPr id="3220" name="Freeform 3220"/>
          <p:cNvSpPr/>
          <p:nvPr/>
        </p:nvSpPr>
        <p:spPr>
          <a:xfrm>
            <a:off x="3888994" y="2526792"/>
            <a:ext cx="997584" cy="927100"/>
          </a:xfrm>
          <a:custGeom>
            <a:avLst/>
            <a:gdLst/>
            <a:ahLst/>
            <a:cxnLst/>
            <a:rect l="0" t="0" r="0" b="0"/>
            <a:pathLst>
              <a:path w="997584" h="927100">
                <a:moveTo>
                  <a:pt x="0" y="50038"/>
                </a:moveTo>
                <a:cubicBezTo>
                  <a:pt x="0" y="22353"/>
                  <a:pt x="22352" y="0"/>
                  <a:pt x="50038" y="0"/>
                </a:cubicBezTo>
                <a:lnTo>
                  <a:pt x="947546" y="0"/>
                </a:lnTo>
                <a:cubicBezTo>
                  <a:pt x="975233" y="0"/>
                  <a:pt x="997584" y="22353"/>
                  <a:pt x="997584" y="50038"/>
                </a:cubicBezTo>
                <a:lnTo>
                  <a:pt x="997584" y="877062"/>
                </a:lnTo>
                <a:cubicBezTo>
                  <a:pt x="997584" y="904749"/>
                  <a:pt x="975233" y="927100"/>
                  <a:pt x="947546" y="927100"/>
                </a:cubicBezTo>
                <a:lnTo>
                  <a:pt x="50038" y="927100"/>
                </a:lnTo>
                <a:cubicBezTo>
                  <a:pt x="22352" y="927100"/>
                  <a:pt x="0" y="904749"/>
                  <a:pt x="0" y="877062"/>
                </a:cubicBezTo>
                <a:close/>
                <a:moveTo>
                  <a:pt x="392176" y="4331208"/>
                </a:moveTo>
              </a:path>
            </a:pathLst>
          </a:custGeom>
          <a:solidFill>
            <a:srgbClr val="F2F2F2">
              <a:alpha val="93725"/>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pic>
        <p:nvPicPr>
          <p:cNvPr id="3221" name="Picture 439"/>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a:xfrm>
            <a:off x="4247260" y="2639162"/>
            <a:ext cx="280974" cy="268249"/>
          </a:xfrm>
          <a:prstGeom prst="rect">
            <a:avLst/>
          </a:prstGeom>
          <a:noFill/>
        </p:spPr>
      </p:pic>
      <p:sp>
        <p:nvSpPr>
          <p:cNvPr id="3222" name="Freeform 3222"/>
          <p:cNvSpPr/>
          <p:nvPr/>
        </p:nvSpPr>
        <p:spPr>
          <a:xfrm>
            <a:off x="4966461" y="2526792"/>
            <a:ext cx="997585" cy="927100"/>
          </a:xfrm>
          <a:custGeom>
            <a:avLst/>
            <a:gdLst/>
            <a:ahLst/>
            <a:cxnLst/>
            <a:rect l="0" t="0" r="0" b="0"/>
            <a:pathLst>
              <a:path w="997585" h="927100">
                <a:moveTo>
                  <a:pt x="0" y="50038"/>
                </a:moveTo>
                <a:cubicBezTo>
                  <a:pt x="0" y="22353"/>
                  <a:pt x="22353" y="0"/>
                  <a:pt x="50039" y="0"/>
                </a:cubicBezTo>
                <a:lnTo>
                  <a:pt x="947548" y="0"/>
                </a:lnTo>
                <a:cubicBezTo>
                  <a:pt x="975234" y="0"/>
                  <a:pt x="997585" y="22353"/>
                  <a:pt x="997585" y="50038"/>
                </a:cubicBezTo>
                <a:lnTo>
                  <a:pt x="997585" y="877062"/>
                </a:lnTo>
                <a:cubicBezTo>
                  <a:pt x="997585" y="904749"/>
                  <a:pt x="975234" y="927100"/>
                  <a:pt x="947548" y="927100"/>
                </a:cubicBezTo>
                <a:lnTo>
                  <a:pt x="50039" y="927100"/>
                </a:lnTo>
                <a:cubicBezTo>
                  <a:pt x="22353" y="927100"/>
                  <a:pt x="0" y="904749"/>
                  <a:pt x="0" y="877062"/>
                </a:cubicBezTo>
                <a:close/>
                <a:moveTo>
                  <a:pt x="-685291" y="4331208"/>
                </a:moveTo>
              </a:path>
            </a:pathLst>
          </a:custGeom>
          <a:solidFill>
            <a:srgbClr val="F2F2F2">
              <a:alpha val="93725"/>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pic>
        <p:nvPicPr>
          <p:cNvPr id="3223" name="Picture 440"/>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a:xfrm>
            <a:off x="5326253" y="2640546"/>
            <a:ext cx="277926" cy="265341"/>
          </a:xfrm>
          <a:prstGeom prst="rect">
            <a:avLst/>
          </a:prstGeom>
          <a:noFill/>
        </p:spPr>
      </p:pic>
      <p:sp>
        <p:nvSpPr>
          <p:cNvPr id="3224" name="Freeform 3224"/>
          <p:cNvSpPr/>
          <p:nvPr/>
        </p:nvSpPr>
        <p:spPr>
          <a:xfrm>
            <a:off x="6043803" y="2526792"/>
            <a:ext cx="997712" cy="927100"/>
          </a:xfrm>
          <a:custGeom>
            <a:avLst/>
            <a:gdLst/>
            <a:ahLst/>
            <a:cxnLst/>
            <a:rect l="0" t="0" r="0" b="0"/>
            <a:pathLst>
              <a:path w="997712" h="927100">
                <a:moveTo>
                  <a:pt x="0" y="50038"/>
                </a:moveTo>
                <a:cubicBezTo>
                  <a:pt x="0" y="22353"/>
                  <a:pt x="22479" y="0"/>
                  <a:pt x="50037" y="0"/>
                </a:cubicBezTo>
                <a:lnTo>
                  <a:pt x="947674" y="0"/>
                </a:lnTo>
                <a:cubicBezTo>
                  <a:pt x="975232" y="0"/>
                  <a:pt x="997712" y="22353"/>
                  <a:pt x="997712" y="50038"/>
                </a:cubicBezTo>
                <a:lnTo>
                  <a:pt x="997712" y="877062"/>
                </a:lnTo>
                <a:cubicBezTo>
                  <a:pt x="997712" y="904749"/>
                  <a:pt x="975232" y="927100"/>
                  <a:pt x="947674" y="927100"/>
                </a:cubicBezTo>
                <a:lnTo>
                  <a:pt x="50037" y="927100"/>
                </a:lnTo>
                <a:cubicBezTo>
                  <a:pt x="22479" y="927100"/>
                  <a:pt x="0" y="904749"/>
                  <a:pt x="0" y="877062"/>
                </a:cubicBezTo>
                <a:close/>
                <a:moveTo>
                  <a:pt x="-1762633" y="4331208"/>
                </a:moveTo>
              </a:path>
            </a:pathLst>
          </a:custGeom>
          <a:solidFill>
            <a:srgbClr val="F2F2F2">
              <a:alpha val="93725"/>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pic>
        <p:nvPicPr>
          <p:cNvPr id="3225" name="Picture 2883"/>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a:xfrm>
            <a:off x="6366383" y="2605279"/>
            <a:ext cx="352043" cy="335279"/>
          </a:xfrm>
          <a:prstGeom prst="rect">
            <a:avLst/>
          </a:prstGeom>
          <a:noFill/>
        </p:spPr>
      </p:pic>
      <p:sp>
        <p:nvSpPr>
          <p:cNvPr id="3226" name="Freeform 3226"/>
          <p:cNvSpPr/>
          <p:nvPr/>
        </p:nvSpPr>
        <p:spPr>
          <a:xfrm>
            <a:off x="7121270" y="2526792"/>
            <a:ext cx="997712" cy="927100"/>
          </a:xfrm>
          <a:custGeom>
            <a:avLst/>
            <a:gdLst/>
            <a:ahLst/>
            <a:cxnLst/>
            <a:rect l="0" t="0" r="0" b="0"/>
            <a:pathLst>
              <a:path w="997712" h="927100">
                <a:moveTo>
                  <a:pt x="0" y="50038"/>
                </a:moveTo>
                <a:cubicBezTo>
                  <a:pt x="0" y="22353"/>
                  <a:pt x="22480" y="0"/>
                  <a:pt x="50038" y="0"/>
                </a:cubicBezTo>
                <a:lnTo>
                  <a:pt x="947548" y="0"/>
                </a:lnTo>
                <a:cubicBezTo>
                  <a:pt x="975234" y="0"/>
                  <a:pt x="997712" y="22353"/>
                  <a:pt x="997712" y="50038"/>
                </a:cubicBezTo>
                <a:lnTo>
                  <a:pt x="997712" y="877062"/>
                </a:lnTo>
                <a:cubicBezTo>
                  <a:pt x="997712" y="904749"/>
                  <a:pt x="975234" y="927100"/>
                  <a:pt x="947548" y="927100"/>
                </a:cubicBezTo>
                <a:lnTo>
                  <a:pt x="50038" y="927100"/>
                </a:lnTo>
                <a:cubicBezTo>
                  <a:pt x="22480" y="927100"/>
                  <a:pt x="0" y="904749"/>
                  <a:pt x="0" y="877062"/>
                </a:cubicBezTo>
                <a:close/>
                <a:moveTo>
                  <a:pt x="-2840100" y="4331208"/>
                </a:moveTo>
              </a:path>
            </a:pathLst>
          </a:custGeom>
          <a:solidFill>
            <a:srgbClr val="F2F2F2">
              <a:alpha val="93725"/>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3227" name="Freeform 3227"/>
          <p:cNvSpPr/>
          <p:nvPr/>
        </p:nvSpPr>
        <p:spPr>
          <a:xfrm>
            <a:off x="7620127" y="2636140"/>
            <a:ext cx="0" cy="274320"/>
          </a:xfrm>
          <a:custGeom>
            <a:avLst/>
            <a:gdLst/>
            <a:ahLst/>
            <a:cxnLst/>
            <a:rect l="0" t="0" r="0" b="0"/>
            <a:pathLst>
              <a:path h="274320">
                <a:moveTo>
                  <a:pt x="0" y="0"/>
                </a:moveTo>
                <a:lnTo>
                  <a:pt x="0" y="274320"/>
                </a:lnTo>
              </a:path>
            </a:pathLst>
          </a:custGeom>
          <a:noFill/>
          <a:ln w="19050" cap="flat" cmpd="sng">
            <a:solidFill>
              <a:srgbClr val="000000">
                <a:alpha val="100000"/>
              </a:srgbClr>
            </a:solidFill>
            <a:miter lim="127000"/>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3228" name="Freeform 3228"/>
          <p:cNvSpPr/>
          <p:nvPr/>
        </p:nvSpPr>
        <p:spPr>
          <a:xfrm>
            <a:off x="7482967" y="2773299"/>
            <a:ext cx="274319" cy="0"/>
          </a:xfrm>
          <a:custGeom>
            <a:avLst/>
            <a:gdLst/>
            <a:ahLst/>
            <a:cxnLst/>
            <a:rect l="0" t="0" r="0" b="0"/>
            <a:pathLst>
              <a:path w="274319">
                <a:moveTo>
                  <a:pt x="0" y="0"/>
                </a:moveTo>
                <a:lnTo>
                  <a:pt x="274319" y="0"/>
                </a:lnTo>
              </a:path>
            </a:pathLst>
          </a:custGeom>
          <a:noFill/>
          <a:ln w="19050" cap="flat" cmpd="sng">
            <a:solidFill>
              <a:srgbClr val="000000">
                <a:alpha val="100000"/>
              </a:srgbClr>
            </a:solidFill>
            <a:miter lim="127000"/>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3229" name="Freeform 3229"/>
          <p:cNvSpPr/>
          <p:nvPr/>
        </p:nvSpPr>
        <p:spPr>
          <a:xfrm>
            <a:off x="656678" y="3534156"/>
            <a:ext cx="7462304" cy="548514"/>
          </a:xfrm>
          <a:custGeom>
            <a:avLst/>
            <a:gdLst/>
            <a:ahLst/>
            <a:cxnLst/>
            <a:rect l="0" t="0" r="0" b="0"/>
            <a:pathLst>
              <a:path w="7462304" h="548514">
                <a:moveTo>
                  <a:pt x="0" y="61341"/>
                </a:moveTo>
                <a:cubicBezTo>
                  <a:pt x="0" y="27433"/>
                  <a:pt x="27470" y="0"/>
                  <a:pt x="61367" y="0"/>
                </a:cubicBezTo>
                <a:lnTo>
                  <a:pt x="7400837" y="0"/>
                </a:lnTo>
                <a:cubicBezTo>
                  <a:pt x="7434745" y="0"/>
                  <a:pt x="7462304" y="27433"/>
                  <a:pt x="7462304" y="61341"/>
                </a:cubicBezTo>
                <a:lnTo>
                  <a:pt x="7462304" y="487172"/>
                </a:lnTo>
                <a:cubicBezTo>
                  <a:pt x="7462304" y="521081"/>
                  <a:pt x="7434745" y="548514"/>
                  <a:pt x="7400837" y="548514"/>
                </a:cubicBezTo>
                <a:lnTo>
                  <a:pt x="61367" y="548514"/>
                </a:lnTo>
                <a:cubicBezTo>
                  <a:pt x="27470" y="548514"/>
                  <a:pt x="0" y="521081"/>
                  <a:pt x="0" y="487172"/>
                </a:cubicBezTo>
                <a:close/>
                <a:moveTo>
                  <a:pt x="2605825" y="3323844"/>
                </a:moveTo>
              </a:path>
            </a:pathLst>
          </a:custGeom>
          <a:solidFill>
            <a:srgbClr val="F2F2F2">
              <a:alpha val="93725"/>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pic>
        <p:nvPicPr>
          <p:cNvPr id="3230" name="Picture 2887"/>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a:xfrm>
            <a:off x="810894" y="3666110"/>
            <a:ext cx="281940" cy="284988"/>
          </a:xfrm>
          <a:prstGeom prst="rect">
            <a:avLst/>
          </a:prstGeom>
          <a:noFill/>
        </p:spPr>
      </p:pic>
      <p:sp>
        <p:nvSpPr>
          <p:cNvPr id="3231" name="Freeform 3231"/>
          <p:cNvSpPr/>
          <p:nvPr/>
        </p:nvSpPr>
        <p:spPr>
          <a:xfrm>
            <a:off x="656678" y="4162806"/>
            <a:ext cx="7462304" cy="548640"/>
          </a:xfrm>
          <a:custGeom>
            <a:avLst/>
            <a:gdLst/>
            <a:ahLst/>
            <a:cxnLst/>
            <a:rect l="0" t="0" r="0" b="0"/>
            <a:pathLst>
              <a:path w="7462304" h="548640">
                <a:moveTo>
                  <a:pt x="0" y="61468"/>
                </a:moveTo>
                <a:cubicBezTo>
                  <a:pt x="0" y="27559"/>
                  <a:pt x="27470" y="0"/>
                  <a:pt x="61367" y="0"/>
                </a:cubicBezTo>
                <a:lnTo>
                  <a:pt x="7400837" y="0"/>
                </a:lnTo>
                <a:cubicBezTo>
                  <a:pt x="7434745" y="0"/>
                  <a:pt x="7462304" y="27559"/>
                  <a:pt x="7462304" y="61468"/>
                </a:cubicBezTo>
                <a:lnTo>
                  <a:pt x="7462304" y="487172"/>
                </a:lnTo>
                <a:cubicBezTo>
                  <a:pt x="7462304" y="521081"/>
                  <a:pt x="7434745" y="548640"/>
                  <a:pt x="7400837" y="548640"/>
                </a:cubicBezTo>
                <a:lnTo>
                  <a:pt x="61367" y="548640"/>
                </a:lnTo>
                <a:cubicBezTo>
                  <a:pt x="27470" y="548640"/>
                  <a:pt x="0" y="521081"/>
                  <a:pt x="0" y="487172"/>
                </a:cubicBezTo>
                <a:close/>
                <a:moveTo>
                  <a:pt x="1977048" y="2695194"/>
                </a:moveTo>
              </a:path>
            </a:pathLst>
          </a:custGeom>
          <a:solidFill>
            <a:srgbClr val="F2F2F2">
              <a:alpha val="93725"/>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pic>
        <p:nvPicPr>
          <p:cNvPr id="3232" name="Picture 447"/>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a:xfrm>
            <a:off x="810894" y="4294836"/>
            <a:ext cx="281736" cy="284657"/>
          </a:xfrm>
          <a:prstGeom prst="rect">
            <a:avLst/>
          </a:prstGeom>
          <a:noFill/>
        </p:spPr>
      </p:pic>
      <p:sp>
        <p:nvSpPr>
          <p:cNvPr id="3233" name="Freeform 3233"/>
          <p:cNvSpPr/>
          <p:nvPr/>
        </p:nvSpPr>
        <p:spPr>
          <a:xfrm>
            <a:off x="656678" y="4791583"/>
            <a:ext cx="7462304" cy="548514"/>
          </a:xfrm>
          <a:custGeom>
            <a:avLst/>
            <a:gdLst/>
            <a:ahLst/>
            <a:cxnLst/>
            <a:rect l="0" t="0" r="0" b="0"/>
            <a:pathLst>
              <a:path w="7462304" h="548514">
                <a:moveTo>
                  <a:pt x="0" y="61341"/>
                </a:moveTo>
                <a:cubicBezTo>
                  <a:pt x="0" y="27432"/>
                  <a:pt x="27470" y="0"/>
                  <a:pt x="61367" y="0"/>
                </a:cubicBezTo>
                <a:lnTo>
                  <a:pt x="7400837" y="0"/>
                </a:lnTo>
                <a:cubicBezTo>
                  <a:pt x="7434745" y="0"/>
                  <a:pt x="7462304" y="27432"/>
                  <a:pt x="7462304" y="61341"/>
                </a:cubicBezTo>
                <a:lnTo>
                  <a:pt x="7462304" y="487173"/>
                </a:lnTo>
                <a:cubicBezTo>
                  <a:pt x="7462304" y="521081"/>
                  <a:pt x="7434745" y="548514"/>
                  <a:pt x="7400837" y="548514"/>
                </a:cubicBezTo>
                <a:lnTo>
                  <a:pt x="61367" y="548514"/>
                </a:lnTo>
                <a:cubicBezTo>
                  <a:pt x="27470" y="548514"/>
                  <a:pt x="0" y="521081"/>
                  <a:pt x="0" y="487173"/>
                </a:cubicBezTo>
                <a:close/>
                <a:moveTo>
                  <a:pt x="1348398" y="2066417"/>
                </a:moveTo>
              </a:path>
            </a:pathLst>
          </a:custGeom>
          <a:solidFill>
            <a:srgbClr val="FFFFFF">
              <a:alpha val="94117"/>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pic>
        <p:nvPicPr>
          <p:cNvPr id="3234" name="Picture 3234"/>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a:xfrm>
            <a:off x="634453" y="4769358"/>
            <a:ext cx="7506753" cy="592963"/>
          </a:xfrm>
          <a:prstGeom prst="rect">
            <a:avLst/>
          </a:prstGeom>
          <a:noFill/>
        </p:spPr>
      </p:pic>
      <p:pic>
        <p:nvPicPr>
          <p:cNvPr id="3235" name="Picture 448"/>
          <p:cNvPicPr>
            <a:picLocks noChangeArrowheads="1"/>
          </p:cNvPicPr>
          <p:nvPr/>
        </p:nvPicPr>
        <p:blipFill>
          <a:blip r:embed="rId11">
            <a:extLst>
              <a:ext uri="{28A0092B-C50C-407E-A947-70E740481C1C}">
                <a14:useLocalDpi xmlns:a14="http://schemas.microsoft.com/office/drawing/2010/main" val="0"/>
              </a:ext>
            </a:extLst>
          </a:blip>
          <a:srcRect/>
          <a:stretch>
            <a:fillRect/>
          </a:stretch>
        </p:blipFill>
        <p:spPr>
          <a:xfrm>
            <a:off x="810894" y="4923486"/>
            <a:ext cx="281736" cy="284657"/>
          </a:xfrm>
          <a:prstGeom prst="rect">
            <a:avLst/>
          </a:prstGeom>
          <a:noFill/>
        </p:spPr>
      </p:pic>
      <p:sp>
        <p:nvSpPr>
          <p:cNvPr id="3236" name="Freeform 3236"/>
          <p:cNvSpPr/>
          <p:nvPr/>
        </p:nvSpPr>
        <p:spPr>
          <a:xfrm>
            <a:off x="8366252" y="2536064"/>
            <a:ext cx="251841" cy="252095"/>
          </a:xfrm>
          <a:custGeom>
            <a:avLst/>
            <a:gdLst/>
            <a:ahLst/>
            <a:cxnLst/>
            <a:rect l="0" t="0" r="0" b="0"/>
            <a:pathLst>
              <a:path w="251841" h="252095">
                <a:moveTo>
                  <a:pt x="125983" y="0"/>
                </a:moveTo>
                <a:cubicBezTo>
                  <a:pt x="195453" y="0"/>
                  <a:pt x="251841" y="56388"/>
                  <a:pt x="251841" y="125983"/>
                </a:cubicBezTo>
                <a:cubicBezTo>
                  <a:pt x="251841" y="195579"/>
                  <a:pt x="195453" y="252095"/>
                  <a:pt x="125983" y="252095"/>
                </a:cubicBezTo>
                <a:cubicBezTo>
                  <a:pt x="56388" y="252095"/>
                  <a:pt x="0" y="195579"/>
                  <a:pt x="0" y="125983"/>
                </a:cubicBezTo>
                <a:cubicBezTo>
                  <a:pt x="0" y="56388"/>
                  <a:pt x="56388" y="0"/>
                  <a:pt x="125983" y="0"/>
                </a:cubicBezTo>
                <a:close/>
                <a:moveTo>
                  <a:pt x="-4044316" y="4321936"/>
                </a:moveTo>
                <a:moveTo>
                  <a:pt x="105664" y="190119"/>
                </a:moveTo>
                <a:cubicBezTo>
                  <a:pt x="168909" y="126746"/>
                  <a:pt x="168909" y="126746"/>
                  <a:pt x="168909" y="126746"/>
                </a:cubicBezTo>
                <a:cubicBezTo>
                  <a:pt x="105664" y="63372"/>
                  <a:pt x="105664" y="63372"/>
                  <a:pt x="105664" y="63372"/>
                </a:cubicBezTo>
              </a:path>
            </a:pathLst>
          </a:custGeom>
          <a:noFill/>
          <a:ln w="15875" cap="sq" cmpd="sng">
            <a:solidFill>
              <a:srgbClr val="1B7864">
                <a:alpha val="100000"/>
              </a:srgbClr>
            </a:solidFill>
            <a:miter lim="127000"/>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3237" name="Freeform 3237"/>
          <p:cNvSpPr/>
          <p:nvPr/>
        </p:nvSpPr>
        <p:spPr>
          <a:xfrm>
            <a:off x="8366252" y="3220340"/>
            <a:ext cx="251841" cy="251968"/>
          </a:xfrm>
          <a:custGeom>
            <a:avLst/>
            <a:gdLst/>
            <a:ahLst/>
            <a:cxnLst/>
            <a:rect l="0" t="0" r="0" b="0"/>
            <a:pathLst>
              <a:path w="251841" h="251968">
                <a:moveTo>
                  <a:pt x="125983" y="0"/>
                </a:moveTo>
                <a:cubicBezTo>
                  <a:pt x="195453" y="0"/>
                  <a:pt x="251841" y="56388"/>
                  <a:pt x="251841" y="125857"/>
                </a:cubicBezTo>
                <a:cubicBezTo>
                  <a:pt x="251841" y="195580"/>
                  <a:pt x="195453" y="251968"/>
                  <a:pt x="125983" y="251968"/>
                </a:cubicBezTo>
                <a:cubicBezTo>
                  <a:pt x="56388" y="251968"/>
                  <a:pt x="0" y="195580"/>
                  <a:pt x="0" y="125857"/>
                </a:cubicBezTo>
                <a:cubicBezTo>
                  <a:pt x="0" y="56388"/>
                  <a:pt x="56388" y="0"/>
                  <a:pt x="125983" y="0"/>
                </a:cubicBezTo>
                <a:close/>
                <a:moveTo>
                  <a:pt x="-4728592" y="3637660"/>
                </a:moveTo>
                <a:moveTo>
                  <a:pt x="105664" y="190119"/>
                </a:moveTo>
                <a:cubicBezTo>
                  <a:pt x="168909" y="126745"/>
                  <a:pt x="168909" y="126745"/>
                  <a:pt x="168909" y="126745"/>
                </a:cubicBezTo>
                <a:cubicBezTo>
                  <a:pt x="105664" y="63372"/>
                  <a:pt x="105664" y="63372"/>
                  <a:pt x="105664" y="63372"/>
                </a:cubicBezTo>
              </a:path>
            </a:pathLst>
          </a:custGeom>
          <a:noFill/>
          <a:ln w="15875" cap="sq" cmpd="sng">
            <a:solidFill>
              <a:srgbClr val="1B7864">
                <a:alpha val="100000"/>
              </a:srgbClr>
            </a:solidFill>
            <a:miter lim="127000"/>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3238" name="Freeform 3238"/>
          <p:cNvSpPr/>
          <p:nvPr/>
        </p:nvSpPr>
        <p:spPr>
          <a:xfrm>
            <a:off x="8366252" y="4089146"/>
            <a:ext cx="251841" cy="251969"/>
          </a:xfrm>
          <a:custGeom>
            <a:avLst/>
            <a:gdLst/>
            <a:ahLst/>
            <a:cxnLst/>
            <a:rect l="0" t="0" r="0" b="0"/>
            <a:pathLst>
              <a:path w="251841" h="251969">
                <a:moveTo>
                  <a:pt x="125983" y="0"/>
                </a:moveTo>
                <a:cubicBezTo>
                  <a:pt x="195453" y="0"/>
                  <a:pt x="251841" y="56388"/>
                  <a:pt x="251841" y="125984"/>
                </a:cubicBezTo>
                <a:cubicBezTo>
                  <a:pt x="251841" y="195581"/>
                  <a:pt x="195453" y="251969"/>
                  <a:pt x="125983" y="251969"/>
                </a:cubicBezTo>
                <a:cubicBezTo>
                  <a:pt x="56388" y="251969"/>
                  <a:pt x="0" y="195581"/>
                  <a:pt x="0" y="125984"/>
                </a:cubicBezTo>
                <a:cubicBezTo>
                  <a:pt x="0" y="56388"/>
                  <a:pt x="56388" y="0"/>
                  <a:pt x="125983" y="0"/>
                </a:cubicBezTo>
                <a:close/>
                <a:moveTo>
                  <a:pt x="-5597398" y="2768854"/>
                </a:moveTo>
                <a:moveTo>
                  <a:pt x="105664" y="190119"/>
                </a:moveTo>
                <a:cubicBezTo>
                  <a:pt x="168909" y="126747"/>
                  <a:pt x="168909" y="126747"/>
                  <a:pt x="168909" y="126747"/>
                </a:cubicBezTo>
                <a:cubicBezTo>
                  <a:pt x="105664" y="63374"/>
                  <a:pt x="105664" y="63374"/>
                  <a:pt x="105664" y="63374"/>
                </a:cubicBezTo>
              </a:path>
            </a:pathLst>
          </a:custGeom>
          <a:noFill/>
          <a:ln w="15875" cap="sq" cmpd="sng">
            <a:solidFill>
              <a:srgbClr val="1B7864">
                <a:alpha val="100000"/>
              </a:srgbClr>
            </a:solidFill>
            <a:miter lim="127000"/>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3239" name="Freeform 3239"/>
          <p:cNvSpPr/>
          <p:nvPr/>
        </p:nvSpPr>
        <p:spPr>
          <a:xfrm>
            <a:off x="8366252" y="4773423"/>
            <a:ext cx="251841" cy="251967"/>
          </a:xfrm>
          <a:custGeom>
            <a:avLst/>
            <a:gdLst/>
            <a:ahLst/>
            <a:cxnLst/>
            <a:rect l="0" t="0" r="0" b="0"/>
            <a:pathLst>
              <a:path w="251841" h="251967">
                <a:moveTo>
                  <a:pt x="125983" y="0"/>
                </a:moveTo>
                <a:cubicBezTo>
                  <a:pt x="195453" y="0"/>
                  <a:pt x="251841" y="56388"/>
                  <a:pt x="251841" y="125857"/>
                </a:cubicBezTo>
                <a:cubicBezTo>
                  <a:pt x="251841" y="195579"/>
                  <a:pt x="195453" y="251967"/>
                  <a:pt x="125983" y="251967"/>
                </a:cubicBezTo>
                <a:cubicBezTo>
                  <a:pt x="56388" y="251967"/>
                  <a:pt x="0" y="195579"/>
                  <a:pt x="0" y="125857"/>
                </a:cubicBezTo>
                <a:cubicBezTo>
                  <a:pt x="0" y="56388"/>
                  <a:pt x="56388" y="0"/>
                  <a:pt x="125983" y="0"/>
                </a:cubicBezTo>
                <a:close/>
                <a:moveTo>
                  <a:pt x="-6281675" y="2084577"/>
                </a:moveTo>
                <a:moveTo>
                  <a:pt x="105664" y="190119"/>
                </a:moveTo>
                <a:cubicBezTo>
                  <a:pt x="168909" y="126745"/>
                  <a:pt x="168909" y="126745"/>
                  <a:pt x="168909" y="126745"/>
                </a:cubicBezTo>
                <a:cubicBezTo>
                  <a:pt x="105664" y="63373"/>
                  <a:pt x="105664" y="63373"/>
                  <a:pt x="105664" y="63373"/>
                </a:cubicBezTo>
              </a:path>
            </a:pathLst>
          </a:custGeom>
          <a:noFill/>
          <a:ln w="15875" cap="sq" cmpd="sng">
            <a:solidFill>
              <a:srgbClr val="1B7864">
                <a:alpha val="100000"/>
              </a:srgbClr>
            </a:solidFill>
            <a:miter lim="127000"/>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3240" name="Freeform 3240"/>
          <p:cNvSpPr/>
          <p:nvPr/>
        </p:nvSpPr>
        <p:spPr>
          <a:xfrm>
            <a:off x="8366252" y="5516245"/>
            <a:ext cx="251841" cy="252007"/>
          </a:xfrm>
          <a:custGeom>
            <a:avLst/>
            <a:gdLst/>
            <a:ahLst/>
            <a:cxnLst/>
            <a:rect l="0" t="0" r="0" b="0"/>
            <a:pathLst>
              <a:path w="251841" h="252007">
                <a:moveTo>
                  <a:pt x="125983" y="0"/>
                </a:moveTo>
                <a:cubicBezTo>
                  <a:pt x="195453" y="0"/>
                  <a:pt x="251841" y="56389"/>
                  <a:pt x="251841" y="125959"/>
                </a:cubicBezTo>
                <a:cubicBezTo>
                  <a:pt x="251841" y="195580"/>
                  <a:pt x="195453" y="252007"/>
                  <a:pt x="125983" y="252007"/>
                </a:cubicBezTo>
                <a:cubicBezTo>
                  <a:pt x="56388" y="252007"/>
                  <a:pt x="0" y="195580"/>
                  <a:pt x="0" y="125959"/>
                </a:cubicBezTo>
                <a:cubicBezTo>
                  <a:pt x="0" y="56389"/>
                  <a:pt x="56388" y="0"/>
                  <a:pt x="125983" y="0"/>
                </a:cubicBezTo>
                <a:close/>
                <a:moveTo>
                  <a:pt x="-7024497" y="1341755"/>
                </a:moveTo>
                <a:moveTo>
                  <a:pt x="105664" y="190107"/>
                </a:moveTo>
                <a:cubicBezTo>
                  <a:pt x="168909" y="126734"/>
                  <a:pt x="168909" y="126734"/>
                  <a:pt x="168909" y="126734"/>
                </a:cubicBezTo>
                <a:cubicBezTo>
                  <a:pt x="105664" y="63373"/>
                  <a:pt x="105664" y="63373"/>
                  <a:pt x="105664" y="63373"/>
                </a:cubicBezTo>
              </a:path>
            </a:pathLst>
          </a:custGeom>
          <a:noFill/>
          <a:ln w="15875" cap="sq" cmpd="sng">
            <a:solidFill>
              <a:srgbClr val="1B7864">
                <a:alpha val="100000"/>
              </a:srgbClr>
            </a:solidFill>
            <a:miter lim="127000"/>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3241" name="Rectangle 3241"/>
          <p:cNvSpPr/>
          <p:nvPr/>
        </p:nvSpPr>
        <p:spPr>
          <a:xfrm>
            <a:off x="581253" y="446921"/>
            <a:ext cx="9238846" cy="875657"/>
          </a:xfrm>
          <a:prstGeom prst="rect">
            <a:avLst/>
          </a:prstGeom>
        </p:spPr>
        <p:txBody>
          <a:bodyPr wrap="none" lIns="0" tIns="0" rIns="0" bIns="0">
            <a:spAutoFit/>
          </a:bodyPr>
          <a:lstStyle/>
          <a:p>
            <a:pPr marL="0"/>
            <a:r>
              <a:rPr lang="en-GB" sz="3204" b="0" i="0" spc="0" baseline="0" dirty="0">
                <a:solidFill>
                  <a:srgbClr val="225B61"/>
                </a:solidFill>
                <a:latin typeface="Segoe Sans Display"/>
              </a:rPr>
              <a:t>Security, Governance and Admin in Microsoft Fabric</a:t>
            </a:r>
          </a:p>
          <a:p>
            <a:pPr marL="3047">
              <a:lnSpc>
                <a:spcPts val="3143"/>
              </a:lnSpc>
            </a:pPr>
            <a:r>
              <a:rPr lang="en-GB" sz="1800" b="0" i="0" spc="0" baseline="0" dirty="0">
                <a:solidFill>
                  <a:srgbClr val="000000"/>
                </a:solidFill>
                <a:latin typeface="Segoe Sans Text Semilight"/>
              </a:rPr>
              <a:t>Manage, secure, and govern all your data in Microsoft Fabric and beyond</a:t>
            </a:r>
          </a:p>
        </p:txBody>
      </p:sp>
      <p:sp>
        <p:nvSpPr>
          <p:cNvPr id="3242" name="Rectangle 3242"/>
          <p:cNvSpPr/>
          <p:nvPr/>
        </p:nvSpPr>
        <p:spPr>
          <a:xfrm>
            <a:off x="958900" y="3016581"/>
            <a:ext cx="393077" cy="271004"/>
          </a:xfrm>
          <a:prstGeom prst="rect">
            <a:avLst/>
          </a:prstGeom>
        </p:spPr>
        <p:txBody>
          <a:bodyPr wrap="none" lIns="0" tIns="0" rIns="0" bIns="0">
            <a:spAutoFit/>
          </a:bodyPr>
          <a:lstStyle/>
          <a:p>
            <a:pPr marL="76200"/>
            <a:r>
              <a:rPr lang="en-GB" sz="900" b="1" i="0" spc="0" baseline="0" dirty="0">
                <a:solidFill>
                  <a:srgbClr val="000000"/>
                </a:solidFill>
                <a:latin typeface="Segoe Sans Display Semibold"/>
              </a:rPr>
              <a:t>Data </a:t>
            </a:r>
          </a:p>
          <a:p>
            <a:pPr marL="0">
              <a:lnSpc>
                <a:spcPts val="1079"/>
              </a:lnSpc>
            </a:pPr>
            <a:r>
              <a:rPr lang="en-GB" sz="900" b="1" i="0" spc="0" baseline="0" dirty="0">
                <a:solidFill>
                  <a:srgbClr val="000000"/>
                </a:solidFill>
                <a:latin typeface="Segoe Sans Display Semibold"/>
              </a:rPr>
              <a:t>Factory</a:t>
            </a:r>
          </a:p>
        </p:txBody>
      </p:sp>
      <p:sp>
        <p:nvSpPr>
          <p:cNvPr id="3243" name="Rectangle 3243"/>
          <p:cNvSpPr/>
          <p:nvPr/>
        </p:nvSpPr>
        <p:spPr>
          <a:xfrm>
            <a:off x="1925447" y="3016581"/>
            <a:ext cx="615961" cy="271004"/>
          </a:xfrm>
          <a:prstGeom prst="rect">
            <a:avLst/>
          </a:prstGeom>
        </p:spPr>
        <p:txBody>
          <a:bodyPr wrap="none" lIns="0" tIns="0" rIns="0" bIns="0">
            <a:spAutoFit/>
          </a:bodyPr>
          <a:lstStyle/>
          <a:p>
            <a:pPr marL="187451"/>
            <a:r>
              <a:rPr lang="en-GB" sz="900" b="1" i="0" spc="0" baseline="0" dirty="0">
                <a:solidFill>
                  <a:srgbClr val="000000"/>
                </a:solidFill>
                <a:latin typeface="Segoe Sans Display Semibold"/>
              </a:rPr>
              <a:t>Data </a:t>
            </a:r>
          </a:p>
          <a:p>
            <a:pPr marL="0">
              <a:lnSpc>
                <a:spcPts val="1079"/>
              </a:lnSpc>
            </a:pPr>
            <a:r>
              <a:rPr lang="en-GB" sz="900" b="1" i="0" spc="0" baseline="0" dirty="0">
                <a:solidFill>
                  <a:srgbClr val="000000"/>
                </a:solidFill>
                <a:latin typeface="Segoe Sans Display Semibold"/>
              </a:rPr>
              <a:t>Engineering</a:t>
            </a:r>
          </a:p>
        </p:txBody>
      </p:sp>
      <p:sp>
        <p:nvSpPr>
          <p:cNvPr id="3244" name="Rectangle 3244"/>
          <p:cNvSpPr/>
          <p:nvPr/>
        </p:nvSpPr>
        <p:spPr>
          <a:xfrm>
            <a:off x="3017520" y="3016581"/>
            <a:ext cx="584986" cy="271004"/>
          </a:xfrm>
          <a:prstGeom prst="rect">
            <a:avLst/>
          </a:prstGeom>
        </p:spPr>
        <p:txBody>
          <a:bodyPr wrap="none" lIns="0" tIns="0" rIns="0" bIns="0">
            <a:spAutoFit/>
          </a:bodyPr>
          <a:lstStyle/>
          <a:p>
            <a:pPr marL="172465"/>
            <a:r>
              <a:rPr lang="en-GB" sz="900" b="1" i="0" spc="0" baseline="0" dirty="0">
                <a:solidFill>
                  <a:srgbClr val="000000"/>
                </a:solidFill>
                <a:latin typeface="Segoe Sans Display Semibold"/>
              </a:rPr>
              <a:t>Data </a:t>
            </a:r>
          </a:p>
          <a:p>
            <a:pPr marL="0">
              <a:lnSpc>
                <a:spcPts val="1079"/>
              </a:lnSpc>
            </a:pPr>
            <a:r>
              <a:rPr lang="en-GB" sz="900" b="1" i="0" spc="0" baseline="0" dirty="0">
                <a:solidFill>
                  <a:srgbClr val="000000"/>
                </a:solidFill>
                <a:latin typeface="Segoe Sans Display Semibold"/>
              </a:rPr>
              <a:t>Warehouse</a:t>
            </a:r>
          </a:p>
        </p:txBody>
      </p:sp>
      <p:sp>
        <p:nvSpPr>
          <p:cNvPr id="3245" name="Rectangle 3245"/>
          <p:cNvSpPr/>
          <p:nvPr/>
        </p:nvSpPr>
        <p:spPr>
          <a:xfrm>
            <a:off x="4185792" y="3016581"/>
            <a:ext cx="403364" cy="271004"/>
          </a:xfrm>
          <a:prstGeom prst="rect">
            <a:avLst/>
          </a:prstGeom>
        </p:spPr>
        <p:txBody>
          <a:bodyPr wrap="none" lIns="0" tIns="0" rIns="0" bIns="0">
            <a:spAutoFit/>
          </a:bodyPr>
          <a:lstStyle/>
          <a:p>
            <a:pPr marL="82296"/>
            <a:r>
              <a:rPr lang="en-GB" sz="900" b="1" i="0" spc="0" baseline="0" dirty="0">
                <a:solidFill>
                  <a:srgbClr val="000000"/>
                </a:solidFill>
                <a:latin typeface="Segoe Sans Display Semibold"/>
              </a:rPr>
              <a:t>Data </a:t>
            </a:r>
          </a:p>
          <a:p>
            <a:pPr marL="0">
              <a:lnSpc>
                <a:spcPts val="1079"/>
              </a:lnSpc>
            </a:pPr>
            <a:r>
              <a:rPr lang="en-GB" sz="900" b="1" i="0" spc="0" baseline="0" dirty="0">
                <a:solidFill>
                  <a:srgbClr val="000000"/>
                </a:solidFill>
                <a:latin typeface="Segoe Sans Display Semibold"/>
              </a:rPr>
              <a:t>Science</a:t>
            </a:r>
          </a:p>
        </p:txBody>
      </p:sp>
      <p:sp>
        <p:nvSpPr>
          <p:cNvPr id="3246" name="Rectangle 3246"/>
          <p:cNvSpPr/>
          <p:nvPr/>
        </p:nvSpPr>
        <p:spPr>
          <a:xfrm>
            <a:off x="5162677" y="3016581"/>
            <a:ext cx="606017" cy="271004"/>
          </a:xfrm>
          <a:prstGeom prst="rect">
            <a:avLst/>
          </a:prstGeom>
        </p:spPr>
        <p:txBody>
          <a:bodyPr wrap="none" lIns="0" tIns="0" rIns="0" bIns="0">
            <a:spAutoFit/>
          </a:bodyPr>
          <a:lstStyle/>
          <a:p>
            <a:pPr marL="44195"/>
            <a:r>
              <a:rPr lang="en-GB" sz="900" b="1" i="0" spc="0" baseline="0" dirty="0">
                <a:solidFill>
                  <a:srgbClr val="000000"/>
                </a:solidFill>
                <a:latin typeface="Segoe Sans Display Semibold"/>
              </a:rPr>
              <a:t>Real-Time </a:t>
            </a:r>
          </a:p>
          <a:p>
            <a:pPr marL="0">
              <a:lnSpc>
                <a:spcPts val="1079"/>
              </a:lnSpc>
            </a:pPr>
            <a:r>
              <a:rPr lang="en-GB" sz="900" b="1" i="0" spc="0" baseline="0" dirty="0">
                <a:solidFill>
                  <a:srgbClr val="000000"/>
                </a:solidFill>
                <a:latin typeface="Segoe Sans Display Semibold"/>
              </a:rPr>
              <a:t>Intelligence</a:t>
            </a:r>
          </a:p>
        </p:txBody>
      </p:sp>
      <p:sp>
        <p:nvSpPr>
          <p:cNvPr id="3247" name="Rectangle 3247"/>
          <p:cNvSpPr/>
          <p:nvPr/>
        </p:nvSpPr>
        <p:spPr>
          <a:xfrm>
            <a:off x="6379464" y="3016581"/>
            <a:ext cx="326212" cy="271004"/>
          </a:xfrm>
          <a:prstGeom prst="rect">
            <a:avLst/>
          </a:prstGeom>
        </p:spPr>
        <p:txBody>
          <a:bodyPr wrap="none" lIns="0" tIns="0" rIns="0" bIns="0">
            <a:spAutoFit/>
          </a:bodyPr>
          <a:lstStyle/>
          <a:p>
            <a:pPr marL="0"/>
            <a:r>
              <a:rPr lang="en-GB" sz="900" b="1" i="0" spc="0" baseline="0" dirty="0">
                <a:solidFill>
                  <a:srgbClr val="000000"/>
                </a:solidFill>
                <a:latin typeface="Segoe Sans Display Semibold"/>
              </a:rPr>
              <a:t>Power</a:t>
            </a:r>
          </a:p>
          <a:p>
            <a:pPr marL="112776">
              <a:lnSpc>
                <a:spcPts val="1079"/>
              </a:lnSpc>
            </a:pPr>
            <a:r>
              <a:rPr lang="en-GB" sz="900" b="1" i="0" spc="0" baseline="0" dirty="0">
                <a:solidFill>
                  <a:srgbClr val="000000"/>
                </a:solidFill>
                <a:latin typeface="Segoe Sans Display Semibold"/>
              </a:rPr>
              <a:t>BI</a:t>
            </a:r>
          </a:p>
        </p:txBody>
      </p:sp>
      <p:sp>
        <p:nvSpPr>
          <p:cNvPr id="3248" name="Rectangle 3248"/>
          <p:cNvSpPr/>
          <p:nvPr/>
        </p:nvSpPr>
        <p:spPr>
          <a:xfrm>
            <a:off x="7352410" y="3016581"/>
            <a:ext cx="544753" cy="408164"/>
          </a:xfrm>
          <a:prstGeom prst="rect">
            <a:avLst/>
          </a:prstGeom>
        </p:spPr>
        <p:txBody>
          <a:bodyPr wrap="none" lIns="0" tIns="0" rIns="0" bIns="0">
            <a:spAutoFit/>
          </a:bodyPr>
          <a:lstStyle/>
          <a:p>
            <a:pPr marL="18288"/>
            <a:r>
              <a:rPr lang="en-GB" sz="900" b="1" i="0" spc="0" baseline="0" dirty="0">
                <a:solidFill>
                  <a:srgbClr val="000000"/>
                </a:solidFill>
                <a:latin typeface="Segoe Sans Display Semibold"/>
              </a:rPr>
              <a:t>Partner &amp; </a:t>
            </a:r>
          </a:p>
          <a:p>
            <a:pPr marL="51816">
              <a:lnSpc>
                <a:spcPts val="1079"/>
              </a:lnSpc>
            </a:pPr>
            <a:r>
              <a:rPr lang="en-GB" sz="900" b="1" i="0" spc="0" baseline="0" dirty="0">
                <a:solidFill>
                  <a:srgbClr val="000000"/>
                </a:solidFill>
                <a:latin typeface="Segoe Sans Display Semibold"/>
              </a:rPr>
              <a:t>Industry </a:t>
            </a:r>
          </a:p>
          <a:p>
            <a:pPr marL="0">
              <a:lnSpc>
                <a:spcPts val="1079"/>
              </a:lnSpc>
            </a:pPr>
            <a:r>
              <a:rPr lang="en-GB" sz="900" b="1" i="0" spc="0" baseline="0" dirty="0">
                <a:solidFill>
                  <a:srgbClr val="000000"/>
                </a:solidFill>
                <a:latin typeface="Segoe Sans Display Semibold"/>
              </a:rPr>
              <a:t>workloads</a:t>
            </a:r>
          </a:p>
        </p:txBody>
      </p:sp>
      <p:sp>
        <p:nvSpPr>
          <p:cNvPr id="3249" name="Rectangle 3249"/>
          <p:cNvSpPr/>
          <p:nvPr/>
        </p:nvSpPr>
        <p:spPr>
          <a:xfrm>
            <a:off x="1270127" y="3732741"/>
            <a:ext cx="1698619" cy="164182"/>
          </a:xfrm>
          <a:prstGeom prst="rect">
            <a:avLst/>
          </a:prstGeom>
        </p:spPr>
        <p:txBody>
          <a:bodyPr wrap="none" lIns="0" tIns="0" rIns="0" bIns="0">
            <a:spAutoFit/>
          </a:bodyPr>
          <a:lstStyle/>
          <a:p>
            <a:pPr marL="0"/>
            <a:r>
              <a:rPr lang="en-GB" sz="1103" b="1" i="0" spc="0" baseline="0" dirty="0">
                <a:solidFill>
                  <a:srgbClr val="000000"/>
                </a:solidFill>
                <a:latin typeface="Segoe Sans Display Semibold"/>
              </a:rPr>
              <a:t>Copilot in Microsoft Fabric</a:t>
            </a:r>
          </a:p>
        </p:txBody>
      </p:sp>
      <p:sp>
        <p:nvSpPr>
          <p:cNvPr id="3250" name="Rectangle 3250"/>
          <p:cNvSpPr/>
          <p:nvPr/>
        </p:nvSpPr>
        <p:spPr>
          <a:xfrm>
            <a:off x="1270127" y="4361518"/>
            <a:ext cx="548353" cy="164182"/>
          </a:xfrm>
          <a:prstGeom prst="rect">
            <a:avLst/>
          </a:prstGeom>
        </p:spPr>
        <p:txBody>
          <a:bodyPr wrap="none" lIns="0" tIns="0" rIns="0" bIns="0">
            <a:spAutoFit/>
          </a:bodyPr>
          <a:lstStyle/>
          <a:p>
            <a:pPr marL="0"/>
            <a:r>
              <a:rPr lang="en-GB" sz="1103" b="1" i="0" spc="0" baseline="0" dirty="0">
                <a:solidFill>
                  <a:srgbClr val="000000"/>
                </a:solidFill>
                <a:latin typeface="Segoe Sans Display Semibold"/>
              </a:rPr>
              <a:t>OneLake</a:t>
            </a:r>
          </a:p>
        </p:txBody>
      </p:sp>
      <p:sp>
        <p:nvSpPr>
          <p:cNvPr id="3251" name="Rectangle 3251"/>
          <p:cNvSpPr/>
          <p:nvPr/>
        </p:nvSpPr>
        <p:spPr>
          <a:xfrm>
            <a:off x="1270127" y="4990676"/>
            <a:ext cx="3457949" cy="164182"/>
          </a:xfrm>
          <a:prstGeom prst="rect">
            <a:avLst/>
          </a:prstGeom>
        </p:spPr>
        <p:txBody>
          <a:bodyPr wrap="none" lIns="0" tIns="0" rIns="0" bIns="0">
            <a:spAutoFit/>
          </a:bodyPr>
          <a:lstStyle/>
          <a:p>
            <a:pPr marL="0"/>
            <a:r>
              <a:rPr lang="en-GB" sz="1103" b="1" i="0" spc="0" baseline="0" dirty="0">
                <a:solidFill>
                  <a:srgbClr val="000000"/>
                </a:solidFill>
                <a:latin typeface="Segoe Sans Display Semibold"/>
              </a:rPr>
              <a:t>Security, Governance and Administration with Purview</a:t>
            </a:r>
          </a:p>
        </p:txBody>
      </p:sp>
      <p:sp>
        <p:nvSpPr>
          <p:cNvPr id="3252" name="Rectangle 3252"/>
          <p:cNvSpPr/>
          <p:nvPr/>
        </p:nvSpPr>
        <p:spPr>
          <a:xfrm>
            <a:off x="8773032" y="2544801"/>
            <a:ext cx="2858871" cy="3283432"/>
          </a:xfrm>
          <a:prstGeom prst="rect">
            <a:avLst/>
          </a:prstGeom>
        </p:spPr>
        <p:txBody>
          <a:bodyPr wrap="none" lIns="0" tIns="0" rIns="0" bIns="0">
            <a:spAutoFit/>
          </a:bodyPr>
          <a:lstStyle/>
          <a:p>
            <a:pPr marL="0"/>
            <a:r>
              <a:rPr lang="en-GB" sz="1200" b="0" i="0" spc="0" baseline="0" dirty="0">
                <a:solidFill>
                  <a:srgbClr val="000000"/>
                </a:solidFill>
                <a:latin typeface="Segoe Sans Display"/>
              </a:rPr>
              <a:t>Reduce the effort needed to defend and </a:t>
            </a:r>
          </a:p>
          <a:p>
            <a:pPr marL="0">
              <a:lnSpc>
                <a:spcPts val="1440"/>
              </a:lnSpc>
            </a:pPr>
            <a:r>
              <a:rPr lang="en-GB" sz="1200" b="0" i="0" spc="0" baseline="0" dirty="0">
                <a:solidFill>
                  <a:srgbClr val="000000"/>
                </a:solidFill>
                <a:latin typeface="Segoe Sans Display"/>
              </a:rPr>
              <a:t>control your entire analytics platform with </a:t>
            </a:r>
          </a:p>
          <a:p>
            <a:pPr marL="0">
              <a:lnSpc>
                <a:spcPts val="1440"/>
              </a:lnSpc>
            </a:pPr>
            <a:r>
              <a:rPr lang="en-GB" sz="1202" b="0" i="0" spc="0" baseline="0" dirty="0">
                <a:solidFill>
                  <a:srgbClr val="000000"/>
                </a:solidFill>
                <a:latin typeface="Segoe Sans Display"/>
              </a:rPr>
              <a:t>out-of-the-box security and governance</a:t>
            </a:r>
          </a:p>
          <a:p>
            <a:pPr marL="0">
              <a:lnSpc>
                <a:spcPts val="2507"/>
              </a:lnSpc>
            </a:pPr>
            <a:r>
              <a:rPr lang="en-GB" sz="1202" b="0" i="0" spc="0" baseline="0" dirty="0">
                <a:solidFill>
                  <a:srgbClr val="000000"/>
                </a:solidFill>
                <a:latin typeface="Segoe Sans Display"/>
              </a:rPr>
              <a:t>Secure your network from any intrusion, </a:t>
            </a:r>
          </a:p>
          <a:p>
            <a:pPr marL="0">
              <a:lnSpc>
                <a:spcPts val="1441"/>
              </a:lnSpc>
            </a:pPr>
            <a:r>
              <a:rPr lang="en-GB" sz="1200" b="0" i="0" spc="0" baseline="0" dirty="0">
                <a:solidFill>
                  <a:srgbClr val="000000"/>
                </a:solidFill>
                <a:latin typeface="Segoe Sans Display"/>
              </a:rPr>
              <a:t>ensure only the right people have access </a:t>
            </a:r>
          </a:p>
          <a:p>
            <a:pPr marL="0">
              <a:lnSpc>
                <a:spcPts val="1439"/>
              </a:lnSpc>
            </a:pPr>
            <a:r>
              <a:rPr lang="en-GB" sz="1200" b="0" i="0" spc="0" baseline="0" dirty="0">
                <a:solidFill>
                  <a:srgbClr val="000000"/>
                </a:solidFill>
                <a:latin typeface="Segoe Sans Display"/>
              </a:rPr>
              <a:t>to the right data, and maintain compliance </a:t>
            </a:r>
          </a:p>
          <a:p>
            <a:pPr marL="0">
              <a:lnSpc>
                <a:spcPts val="1440"/>
              </a:lnSpc>
            </a:pPr>
            <a:r>
              <a:rPr lang="en-GB" sz="1200" b="0" i="0" spc="0" baseline="0" dirty="0">
                <a:solidFill>
                  <a:srgbClr val="000000"/>
                </a:solidFill>
                <a:latin typeface="Segoe Sans Display"/>
              </a:rPr>
              <a:t>with even the strictest requirements​</a:t>
            </a:r>
          </a:p>
          <a:p>
            <a:pPr marL="0">
              <a:lnSpc>
                <a:spcPts val="2522"/>
              </a:lnSpc>
            </a:pPr>
            <a:r>
              <a:rPr lang="en-GB" sz="1200" b="0" i="0" spc="0" baseline="0" dirty="0">
                <a:solidFill>
                  <a:srgbClr val="000000"/>
                </a:solidFill>
                <a:latin typeface="Segoe Sans Display"/>
              </a:rPr>
              <a:t>Enable different parts of the organization </a:t>
            </a:r>
          </a:p>
          <a:p>
            <a:pPr marL="0">
              <a:lnSpc>
                <a:spcPts val="1439"/>
              </a:lnSpc>
            </a:pPr>
            <a:r>
              <a:rPr lang="en-GB" sz="1200" b="0" i="0" spc="0" baseline="0" dirty="0">
                <a:solidFill>
                  <a:srgbClr val="000000"/>
                </a:solidFill>
                <a:latin typeface="Segoe Sans Display"/>
              </a:rPr>
              <a:t>to take ownership of their data while still </a:t>
            </a:r>
          </a:p>
          <a:p>
            <a:pPr marL="0">
              <a:lnSpc>
                <a:spcPts val="1440"/>
              </a:lnSpc>
            </a:pPr>
            <a:r>
              <a:rPr lang="en-GB" sz="1200" b="0" i="0" spc="0" baseline="0" dirty="0">
                <a:solidFill>
                  <a:srgbClr val="000000"/>
                </a:solidFill>
                <a:latin typeface="Segoe Sans Display"/>
              </a:rPr>
              <a:t>contributing to the same data lake ​</a:t>
            </a:r>
          </a:p>
          <a:p>
            <a:pPr marL="0">
              <a:lnSpc>
                <a:spcPts val="2508"/>
              </a:lnSpc>
            </a:pPr>
            <a:r>
              <a:rPr lang="en-GB" sz="1200" b="0" i="0" spc="0" baseline="0" dirty="0">
                <a:solidFill>
                  <a:srgbClr val="000000"/>
                </a:solidFill>
                <a:latin typeface="Segoe Sans Display"/>
              </a:rPr>
              <a:t>Certify datasets to promote usage of </a:t>
            </a:r>
          </a:p>
          <a:p>
            <a:pPr marL="0">
              <a:lnSpc>
                <a:spcPts val="1439"/>
              </a:lnSpc>
            </a:pPr>
            <a:r>
              <a:rPr lang="en-GB" sz="1200" b="0" i="0" spc="0" baseline="0" dirty="0">
                <a:solidFill>
                  <a:srgbClr val="000000"/>
                </a:solidFill>
                <a:latin typeface="Segoe Sans Display"/>
              </a:rPr>
              <a:t>the most accurate data across the </a:t>
            </a:r>
          </a:p>
          <a:p>
            <a:pPr marL="0">
              <a:lnSpc>
                <a:spcPts val="1439"/>
              </a:lnSpc>
            </a:pPr>
            <a:r>
              <a:rPr lang="en-GB" sz="1200" b="0" i="0" spc="0" baseline="0" dirty="0">
                <a:solidFill>
                  <a:srgbClr val="000000"/>
                </a:solidFill>
                <a:latin typeface="Segoe Sans Display"/>
              </a:rPr>
              <a:t>organization </a:t>
            </a:r>
          </a:p>
          <a:p>
            <a:pPr marL="0">
              <a:lnSpc>
                <a:spcPts val="2507"/>
              </a:lnSpc>
            </a:pPr>
            <a:r>
              <a:rPr lang="en-GB" sz="1200" b="0" i="0" spc="0" baseline="0" dirty="0">
                <a:solidFill>
                  <a:srgbClr val="000000"/>
                </a:solidFill>
                <a:latin typeface="Segoe Sans Display"/>
              </a:rPr>
              <a:t>Maintain the flexibility to use the partner </a:t>
            </a:r>
          </a:p>
          <a:p>
            <a:pPr marL="0">
              <a:lnSpc>
                <a:spcPts val="1440"/>
              </a:lnSpc>
            </a:pPr>
            <a:r>
              <a:rPr lang="en-GB" sz="1200" b="0" i="0" spc="0" baseline="0" dirty="0">
                <a:solidFill>
                  <a:srgbClr val="000000"/>
                </a:solidFill>
                <a:latin typeface="Segoe Sans Display"/>
              </a:rPr>
              <a:t>and third-party solutions you want​</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8FFEB8-1401-637A-92CE-089951FF9CB1}"/>
            </a:ext>
          </a:extLst>
        </p:cNvPr>
        <p:cNvGrpSpPr/>
        <p:nvPr/>
      </p:nvGrpSpPr>
      <p:grpSpPr>
        <a:xfrm>
          <a:off x="0" y="0"/>
          <a:ext cx="0" cy="0"/>
          <a:chOff x="0" y="0"/>
          <a:chExt cx="0" cy="0"/>
        </a:xfrm>
      </p:grpSpPr>
      <p:sp>
        <p:nvSpPr>
          <p:cNvPr id="3212" name="Freeform 3212">
            <a:extLst>
              <a:ext uri="{FF2B5EF4-FFF2-40B4-BE49-F238E27FC236}">
                <a16:creationId xmlns:a16="http://schemas.microsoft.com/office/drawing/2014/main" id="{A602FD67-402E-9C01-E6FF-1FC6FD30D357}"/>
              </a:ext>
            </a:extLst>
          </p:cNvPr>
          <p:cNvSpPr/>
          <p:nvPr/>
        </p:nvSpPr>
        <p:spPr>
          <a:xfrm>
            <a:off x="0" y="0"/>
            <a:ext cx="12192000" cy="6858000"/>
          </a:xfrm>
          <a:custGeom>
            <a:avLst/>
            <a:gdLst/>
            <a:ahLst/>
            <a:cxnLst/>
            <a:rect l="0" t="0" r="0" b="0"/>
            <a:pathLst>
              <a:path w="12192000" h="6858000">
                <a:moveTo>
                  <a:pt x="0" y="6858000"/>
                </a:moveTo>
                <a:lnTo>
                  <a:pt x="12192000" y="6858000"/>
                </a:lnTo>
                <a:lnTo>
                  <a:pt x="12192000" y="0"/>
                </a:lnTo>
                <a:lnTo>
                  <a:pt x="0" y="0"/>
                </a:lnTo>
                <a:lnTo>
                  <a:pt x="0" y="6858000"/>
                </a:lnTo>
                <a:close/>
              </a:path>
            </a:pathLst>
          </a:custGeom>
          <a:solidFill>
            <a:srgbClr val="FFFDF9">
              <a:alpha val="100000"/>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2" name="Freeform 2686">
            <a:hlinkClick r:id="rId2"/>
            <a:extLst>
              <a:ext uri="{FF2B5EF4-FFF2-40B4-BE49-F238E27FC236}">
                <a16:creationId xmlns:a16="http://schemas.microsoft.com/office/drawing/2014/main" id="{FAAF1FC9-1E8F-066E-BAC6-4C5F2CF9D29C}"/>
              </a:ext>
            </a:extLst>
          </p:cNvPr>
          <p:cNvSpPr/>
          <p:nvPr/>
        </p:nvSpPr>
        <p:spPr>
          <a:xfrm>
            <a:off x="3060192" y="463042"/>
            <a:ext cx="8340089" cy="5482743"/>
          </a:xfrm>
          <a:custGeom>
            <a:avLst/>
            <a:gdLst/>
            <a:ahLst/>
            <a:cxnLst/>
            <a:rect l="0" t="0" r="0" b="0"/>
            <a:pathLst>
              <a:path w="8340089" h="5482743">
                <a:moveTo>
                  <a:pt x="0" y="244856"/>
                </a:moveTo>
                <a:cubicBezTo>
                  <a:pt x="0" y="109601"/>
                  <a:pt x="109600" y="0"/>
                  <a:pt x="244855" y="0"/>
                </a:cubicBezTo>
                <a:lnTo>
                  <a:pt x="8095361" y="0"/>
                </a:lnTo>
                <a:cubicBezTo>
                  <a:pt x="8230615" y="0"/>
                  <a:pt x="8340089" y="109601"/>
                  <a:pt x="8340089" y="244856"/>
                </a:cubicBezTo>
                <a:lnTo>
                  <a:pt x="8340089" y="5238001"/>
                </a:lnTo>
                <a:cubicBezTo>
                  <a:pt x="8340089" y="5373167"/>
                  <a:pt x="8230615" y="5482743"/>
                  <a:pt x="8095361" y="5482743"/>
                </a:cubicBezTo>
                <a:lnTo>
                  <a:pt x="244855" y="5482743"/>
                </a:lnTo>
                <a:cubicBezTo>
                  <a:pt x="109600" y="5482743"/>
                  <a:pt x="0" y="5373167"/>
                  <a:pt x="0" y="5238001"/>
                </a:cubicBezTo>
                <a:close/>
                <a:moveTo>
                  <a:pt x="3089910" y="6394958"/>
                </a:moveTo>
              </a:path>
            </a:pathLst>
          </a:custGeom>
          <a:solidFill>
            <a:srgbClr val="FFFFFF">
              <a:alpha val="100000"/>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pic>
        <p:nvPicPr>
          <p:cNvPr id="3" name="Picture 2687">
            <a:extLst>
              <a:ext uri="{FF2B5EF4-FFF2-40B4-BE49-F238E27FC236}">
                <a16:creationId xmlns:a16="http://schemas.microsoft.com/office/drawing/2014/main" id="{9C619ECD-05C0-0B85-DB6D-669DBEE1017C}"/>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a:xfrm>
            <a:off x="3157727" y="563893"/>
            <a:ext cx="776465" cy="776465"/>
          </a:xfrm>
          <a:prstGeom prst="rect">
            <a:avLst/>
          </a:prstGeom>
          <a:noFill/>
        </p:spPr>
      </p:pic>
      <p:pic>
        <p:nvPicPr>
          <p:cNvPr id="4" name="Picture 2688">
            <a:extLst>
              <a:ext uri="{FF2B5EF4-FFF2-40B4-BE49-F238E27FC236}">
                <a16:creationId xmlns:a16="http://schemas.microsoft.com/office/drawing/2014/main" id="{F9799402-476C-EBFB-5243-4B78A6199A98}"/>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a:xfrm>
            <a:off x="3212083" y="618872"/>
            <a:ext cx="602233" cy="602233"/>
          </a:xfrm>
          <a:prstGeom prst="rect">
            <a:avLst/>
          </a:prstGeom>
          <a:noFill/>
        </p:spPr>
      </p:pic>
      <p:pic>
        <p:nvPicPr>
          <p:cNvPr id="5" name="Picture 2689">
            <a:extLst>
              <a:ext uri="{FF2B5EF4-FFF2-40B4-BE49-F238E27FC236}">
                <a16:creationId xmlns:a16="http://schemas.microsoft.com/office/drawing/2014/main" id="{1744FE31-FC34-41A4-6085-0CED2308A352}"/>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a:xfrm>
            <a:off x="3191255" y="598945"/>
            <a:ext cx="707885" cy="707885"/>
          </a:xfrm>
          <a:prstGeom prst="rect">
            <a:avLst/>
          </a:prstGeom>
          <a:noFill/>
        </p:spPr>
      </p:pic>
      <p:sp>
        <p:nvSpPr>
          <p:cNvPr id="6" name="Freeform 2690">
            <a:extLst>
              <a:ext uri="{FF2B5EF4-FFF2-40B4-BE49-F238E27FC236}">
                <a16:creationId xmlns:a16="http://schemas.microsoft.com/office/drawing/2014/main" id="{FD38DF4D-D68A-7C46-31D7-03B1A8671350}"/>
              </a:ext>
            </a:extLst>
          </p:cNvPr>
          <p:cNvSpPr/>
          <p:nvPr/>
        </p:nvSpPr>
        <p:spPr>
          <a:xfrm>
            <a:off x="3259201" y="665989"/>
            <a:ext cx="507872" cy="508000"/>
          </a:xfrm>
          <a:custGeom>
            <a:avLst/>
            <a:gdLst/>
            <a:ahLst/>
            <a:cxnLst/>
            <a:rect l="0" t="0" r="0" b="0"/>
            <a:pathLst>
              <a:path w="507872" h="508000">
                <a:moveTo>
                  <a:pt x="0" y="254000"/>
                </a:moveTo>
                <a:cubicBezTo>
                  <a:pt x="0" y="113791"/>
                  <a:pt x="113664" y="0"/>
                  <a:pt x="254000" y="0"/>
                </a:cubicBezTo>
                <a:cubicBezTo>
                  <a:pt x="394208" y="0"/>
                  <a:pt x="507872" y="113791"/>
                  <a:pt x="507872" y="254000"/>
                </a:cubicBezTo>
                <a:cubicBezTo>
                  <a:pt x="507872" y="394208"/>
                  <a:pt x="394208" y="508000"/>
                  <a:pt x="254000" y="508000"/>
                </a:cubicBezTo>
                <a:cubicBezTo>
                  <a:pt x="113664" y="508000"/>
                  <a:pt x="0" y="394208"/>
                  <a:pt x="0" y="254000"/>
                </a:cubicBezTo>
                <a:close/>
                <a:moveTo>
                  <a:pt x="2678810" y="6192011"/>
                </a:moveTo>
              </a:path>
            </a:pathLst>
          </a:custGeom>
          <a:solidFill>
            <a:srgbClr val="FFFFFF">
              <a:alpha val="100000"/>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7" name="Freeform 2691">
            <a:hlinkClick r:id="rId6"/>
            <a:extLst>
              <a:ext uri="{FF2B5EF4-FFF2-40B4-BE49-F238E27FC236}">
                <a16:creationId xmlns:a16="http://schemas.microsoft.com/office/drawing/2014/main" id="{F4ED5B8E-83CF-2129-A99B-3B2AF6721F0B}"/>
              </a:ext>
            </a:extLst>
          </p:cNvPr>
          <p:cNvSpPr/>
          <p:nvPr/>
        </p:nvSpPr>
        <p:spPr>
          <a:xfrm>
            <a:off x="3964559" y="1108456"/>
            <a:ext cx="6886956" cy="10668"/>
          </a:xfrm>
          <a:custGeom>
            <a:avLst/>
            <a:gdLst/>
            <a:ahLst/>
            <a:cxnLst/>
            <a:rect l="0" t="0" r="0" b="0"/>
            <a:pathLst>
              <a:path w="6886956" h="10668">
                <a:moveTo>
                  <a:pt x="0" y="0"/>
                </a:moveTo>
                <a:lnTo>
                  <a:pt x="1721738" y="0"/>
                </a:lnTo>
                <a:lnTo>
                  <a:pt x="3443477" y="0"/>
                </a:lnTo>
                <a:lnTo>
                  <a:pt x="5165217" y="0"/>
                </a:lnTo>
                <a:lnTo>
                  <a:pt x="6886956" y="0"/>
                </a:lnTo>
                <a:lnTo>
                  <a:pt x="6886956" y="10668"/>
                </a:lnTo>
                <a:lnTo>
                  <a:pt x="5165217" y="10668"/>
                </a:lnTo>
                <a:lnTo>
                  <a:pt x="3443477" y="10668"/>
                </a:lnTo>
                <a:lnTo>
                  <a:pt x="1721738" y="10668"/>
                </a:lnTo>
                <a:lnTo>
                  <a:pt x="0" y="10668"/>
                </a:lnTo>
                <a:close/>
                <a:moveTo>
                  <a:pt x="1784985" y="5749544"/>
                </a:moveTo>
              </a:path>
            </a:pathLst>
          </a:custGeom>
          <a:solidFill>
            <a:srgbClr val="0078D3">
              <a:alpha val="100000"/>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pic>
        <p:nvPicPr>
          <p:cNvPr id="8" name="Picture 2692">
            <a:extLst>
              <a:ext uri="{FF2B5EF4-FFF2-40B4-BE49-F238E27FC236}">
                <a16:creationId xmlns:a16="http://schemas.microsoft.com/office/drawing/2014/main" id="{50882240-DFED-E0F5-0593-886593050317}"/>
              </a:ext>
            </a:extLst>
          </p:cNvPr>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a:xfrm>
            <a:off x="3157727" y="1478293"/>
            <a:ext cx="776465" cy="776465"/>
          </a:xfrm>
          <a:prstGeom prst="rect">
            <a:avLst/>
          </a:prstGeom>
          <a:noFill/>
        </p:spPr>
      </p:pic>
      <p:pic>
        <p:nvPicPr>
          <p:cNvPr id="9" name="Picture 2693">
            <a:extLst>
              <a:ext uri="{FF2B5EF4-FFF2-40B4-BE49-F238E27FC236}">
                <a16:creationId xmlns:a16="http://schemas.microsoft.com/office/drawing/2014/main" id="{0C658E08-8E0D-0454-955B-F29E11A3A3EB}"/>
              </a:ext>
            </a:extLst>
          </p:cNvPr>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a:xfrm>
            <a:off x="3212083" y="1532636"/>
            <a:ext cx="602233" cy="602234"/>
          </a:xfrm>
          <a:prstGeom prst="rect">
            <a:avLst/>
          </a:prstGeom>
          <a:noFill/>
        </p:spPr>
      </p:pic>
      <p:pic>
        <p:nvPicPr>
          <p:cNvPr id="10" name="Picture 2694">
            <a:extLst>
              <a:ext uri="{FF2B5EF4-FFF2-40B4-BE49-F238E27FC236}">
                <a16:creationId xmlns:a16="http://schemas.microsoft.com/office/drawing/2014/main" id="{36D7D6EF-6CFD-322A-4FED-C4293B0C6E89}"/>
              </a:ext>
            </a:extLst>
          </p:cNvPr>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a:xfrm>
            <a:off x="3191255" y="1511821"/>
            <a:ext cx="707885" cy="707885"/>
          </a:xfrm>
          <a:prstGeom prst="rect">
            <a:avLst/>
          </a:prstGeom>
          <a:noFill/>
        </p:spPr>
      </p:pic>
      <p:sp>
        <p:nvSpPr>
          <p:cNvPr id="11" name="Freeform 2695">
            <a:extLst>
              <a:ext uri="{FF2B5EF4-FFF2-40B4-BE49-F238E27FC236}">
                <a16:creationId xmlns:a16="http://schemas.microsoft.com/office/drawing/2014/main" id="{F6AA772F-522E-CA05-A547-BA8D1CB89A1A}"/>
              </a:ext>
            </a:extLst>
          </p:cNvPr>
          <p:cNvSpPr/>
          <p:nvPr/>
        </p:nvSpPr>
        <p:spPr>
          <a:xfrm>
            <a:off x="3259201" y="1579880"/>
            <a:ext cx="507872" cy="507874"/>
          </a:xfrm>
          <a:custGeom>
            <a:avLst/>
            <a:gdLst/>
            <a:ahLst/>
            <a:cxnLst/>
            <a:rect l="0" t="0" r="0" b="0"/>
            <a:pathLst>
              <a:path w="507872" h="507874">
                <a:moveTo>
                  <a:pt x="0" y="253874"/>
                </a:moveTo>
                <a:cubicBezTo>
                  <a:pt x="0" y="113666"/>
                  <a:pt x="113664" y="0"/>
                  <a:pt x="254000" y="0"/>
                </a:cubicBezTo>
                <a:cubicBezTo>
                  <a:pt x="394208" y="0"/>
                  <a:pt x="507872" y="113666"/>
                  <a:pt x="507872" y="253874"/>
                </a:cubicBezTo>
                <a:cubicBezTo>
                  <a:pt x="507872" y="394081"/>
                  <a:pt x="394208" y="507874"/>
                  <a:pt x="254000" y="507874"/>
                </a:cubicBezTo>
                <a:cubicBezTo>
                  <a:pt x="113664" y="507874"/>
                  <a:pt x="0" y="394081"/>
                  <a:pt x="0" y="253874"/>
                </a:cubicBezTo>
                <a:close/>
                <a:moveTo>
                  <a:pt x="1765045" y="5278120"/>
                </a:moveTo>
              </a:path>
            </a:pathLst>
          </a:custGeom>
          <a:solidFill>
            <a:srgbClr val="FFFFFF">
              <a:alpha val="100000"/>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12" name="Freeform 2696">
            <a:hlinkClick r:id="rId10"/>
            <a:extLst>
              <a:ext uri="{FF2B5EF4-FFF2-40B4-BE49-F238E27FC236}">
                <a16:creationId xmlns:a16="http://schemas.microsoft.com/office/drawing/2014/main" id="{0AB7B889-163F-C8DD-C139-0F5B060A0BAA}"/>
              </a:ext>
            </a:extLst>
          </p:cNvPr>
          <p:cNvSpPr/>
          <p:nvPr/>
        </p:nvSpPr>
        <p:spPr>
          <a:xfrm>
            <a:off x="3962019" y="2022222"/>
            <a:ext cx="6737603" cy="10668"/>
          </a:xfrm>
          <a:custGeom>
            <a:avLst/>
            <a:gdLst/>
            <a:ahLst/>
            <a:cxnLst/>
            <a:rect l="0" t="0" r="0" b="0"/>
            <a:pathLst>
              <a:path w="6737603" h="10668">
                <a:moveTo>
                  <a:pt x="0" y="0"/>
                </a:moveTo>
                <a:lnTo>
                  <a:pt x="1684401" y="0"/>
                </a:lnTo>
                <a:lnTo>
                  <a:pt x="3368801" y="0"/>
                </a:lnTo>
                <a:lnTo>
                  <a:pt x="5053202" y="0"/>
                </a:lnTo>
                <a:lnTo>
                  <a:pt x="6737603" y="0"/>
                </a:lnTo>
                <a:lnTo>
                  <a:pt x="6737603" y="10668"/>
                </a:lnTo>
                <a:lnTo>
                  <a:pt x="5053202" y="10668"/>
                </a:lnTo>
                <a:lnTo>
                  <a:pt x="3368801" y="10668"/>
                </a:lnTo>
                <a:lnTo>
                  <a:pt x="1684401" y="10668"/>
                </a:lnTo>
                <a:lnTo>
                  <a:pt x="0" y="10668"/>
                </a:lnTo>
                <a:close/>
                <a:moveTo>
                  <a:pt x="873759" y="4835778"/>
                </a:moveTo>
              </a:path>
            </a:pathLst>
          </a:custGeom>
          <a:solidFill>
            <a:srgbClr val="0078D3">
              <a:alpha val="100000"/>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pic>
        <p:nvPicPr>
          <p:cNvPr id="13" name="Picture 2268">
            <a:extLst>
              <a:ext uri="{FF2B5EF4-FFF2-40B4-BE49-F238E27FC236}">
                <a16:creationId xmlns:a16="http://schemas.microsoft.com/office/drawing/2014/main" id="{5D7CCAFE-E2AA-A1F3-F1B4-E9BA49C4019C}"/>
              </a:ext>
            </a:extLst>
          </p:cNvPr>
          <p:cNvPicPr>
            <a:picLocks noChangeArrowheads="1"/>
          </p:cNvPicPr>
          <p:nvPr/>
        </p:nvPicPr>
        <p:blipFill>
          <a:blip r:embed="rId11">
            <a:extLst>
              <a:ext uri="{28A0092B-C50C-407E-A947-70E740481C1C}">
                <a14:useLocalDpi xmlns:a14="http://schemas.microsoft.com/office/drawing/2010/main" val="0"/>
              </a:ext>
            </a:extLst>
          </a:blip>
          <a:srcRect/>
          <a:stretch>
            <a:fillRect/>
          </a:stretch>
        </p:blipFill>
        <p:spPr>
          <a:xfrm>
            <a:off x="3157727" y="2391182"/>
            <a:ext cx="776465" cy="777976"/>
          </a:xfrm>
          <a:prstGeom prst="rect">
            <a:avLst/>
          </a:prstGeom>
          <a:noFill/>
        </p:spPr>
      </p:pic>
      <p:pic>
        <p:nvPicPr>
          <p:cNvPr id="14" name="Picture 2698">
            <a:extLst>
              <a:ext uri="{FF2B5EF4-FFF2-40B4-BE49-F238E27FC236}">
                <a16:creationId xmlns:a16="http://schemas.microsoft.com/office/drawing/2014/main" id="{47B03D4F-DC71-F2CF-9B16-ED0AE4E280C6}"/>
              </a:ext>
            </a:extLst>
          </p:cNvPr>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a:xfrm>
            <a:off x="3212083" y="2446402"/>
            <a:ext cx="602233" cy="602233"/>
          </a:xfrm>
          <a:prstGeom prst="rect">
            <a:avLst/>
          </a:prstGeom>
          <a:noFill/>
        </p:spPr>
      </p:pic>
      <p:pic>
        <p:nvPicPr>
          <p:cNvPr id="15" name="Picture 2699">
            <a:extLst>
              <a:ext uri="{FF2B5EF4-FFF2-40B4-BE49-F238E27FC236}">
                <a16:creationId xmlns:a16="http://schemas.microsoft.com/office/drawing/2014/main" id="{19987E44-E41A-DD92-6793-152506B21C84}"/>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a:xfrm>
            <a:off x="3191255" y="2426221"/>
            <a:ext cx="707885" cy="707885"/>
          </a:xfrm>
          <a:prstGeom prst="rect">
            <a:avLst/>
          </a:prstGeom>
          <a:noFill/>
        </p:spPr>
      </p:pic>
      <p:sp>
        <p:nvSpPr>
          <p:cNvPr id="16" name="Freeform 2700">
            <a:extLst>
              <a:ext uri="{FF2B5EF4-FFF2-40B4-BE49-F238E27FC236}">
                <a16:creationId xmlns:a16="http://schemas.microsoft.com/office/drawing/2014/main" id="{BD5D9752-F931-F1D1-191F-22751643C4FE}"/>
              </a:ext>
            </a:extLst>
          </p:cNvPr>
          <p:cNvSpPr/>
          <p:nvPr/>
        </p:nvSpPr>
        <p:spPr>
          <a:xfrm>
            <a:off x="3259201" y="2493646"/>
            <a:ext cx="507872" cy="507872"/>
          </a:xfrm>
          <a:custGeom>
            <a:avLst/>
            <a:gdLst/>
            <a:ahLst/>
            <a:cxnLst/>
            <a:rect l="0" t="0" r="0" b="0"/>
            <a:pathLst>
              <a:path w="507872" h="507872">
                <a:moveTo>
                  <a:pt x="0" y="253872"/>
                </a:moveTo>
                <a:cubicBezTo>
                  <a:pt x="0" y="113664"/>
                  <a:pt x="113664" y="0"/>
                  <a:pt x="254000" y="0"/>
                </a:cubicBezTo>
                <a:cubicBezTo>
                  <a:pt x="394208" y="0"/>
                  <a:pt x="507872" y="113664"/>
                  <a:pt x="507872" y="253872"/>
                </a:cubicBezTo>
                <a:cubicBezTo>
                  <a:pt x="507872" y="394208"/>
                  <a:pt x="394208" y="507872"/>
                  <a:pt x="254000" y="507872"/>
                </a:cubicBezTo>
                <a:cubicBezTo>
                  <a:pt x="113664" y="507872"/>
                  <a:pt x="0" y="394208"/>
                  <a:pt x="0" y="253872"/>
                </a:cubicBezTo>
                <a:close/>
                <a:moveTo>
                  <a:pt x="851281" y="4364354"/>
                </a:moveTo>
              </a:path>
            </a:pathLst>
          </a:custGeom>
          <a:solidFill>
            <a:srgbClr val="FFFFFF">
              <a:alpha val="100000"/>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17" name="Freeform 2701">
            <a:hlinkClick r:id="rId14"/>
            <a:extLst>
              <a:ext uri="{FF2B5EF4-FFF2-40B4-BE49-F238E27FC236}">
                <a16:creationId xmlns:a16="http://schemas.microsoft.com/office/drawing/2014/main" id="{ACA0EA40-757C-3DC0-71C5-6D2F4A2533C5}"/>
              </a:ext>
            </a:extLst>
          </p:cNvPr>
          <p:cNvSpPr/>
          <p:nvPr/>
        </p:nvSpPr>
        <p:spPr>
          <a:xfrm>
            <a:off x="3952113" y="2935986"/>
            <a:ext cx="6147816" cy="10668"/>
          </a:xfrm>
          <a:custGeom>
            <a:avLst/>
            <a:gdLst/>
            <a:ahLst/>
            <a:cxnLst/>
            <a:rect l="0" t="0" r="0" b="0"/>
            <a:pathLst>
              <a:path w="6147816" h="10668">
                <a:moveTo>
                  <a:pt x="0" y="0"/>
                </a:moveTo>
                <a:lnTo>
                  <a:pt x="1536953" y="0"/>
                </a:lnTo>
                <a:lnTo>
                  <a:pt x="3073907" y="0"/>
                </a:lnTo>
                <a:lnTo>
                  <a:pt x="4610862" y="0"/>
                </a:lnTo>
                <a:lnTo>
                  <a:pt x="6147816" y="0"/>
                </a:lnTo>
                <a:lnTo>
                  <a:pt x="6147816" y="10668"/>
                </a:lnTo>
                <a:lnTo>
                  <a:pt x="4610862" y="10668"/>
                </a:lnTo>
                <a:lnTo>
                  <a:pt x="3073907" y="10668"/>
                </a:lnTo>
                <a:lnTo>
                  <a:pt x="1536953" y="10668"/>
                </a:lnTo>
                <a:lnTo>
                  <a:pt x="0" y="10668"/>
                </a:lnTo>
                <a:close/>
                <a:moveTo>
                  <a:pt x="-30099" y="3922014"/>
                </a:moveTo>
              </a:path>
            </a:pathLst>
          </a:custGeom>
          <a:solidFill>
            <a:srgbClr val="0078D3">
              <a:alpha val="100000"/>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pic>
        <p:nvPicPr>
          <p:cNvPr id="18" name="Picture 2702">
            <a:extLst>
              <a:ext uri="{FF2B5EF4-FFF2-40B4-BE49-F238E27FC236}">
                <a16:creationId xmlns:a16="http://schemas.microsoft.com/office/drawing/2014/main" id="{4A8404B2-6947-4E8F-9884-1E95E4351732}"/>
              </a:ext>
            </a:extLst>
          </p:cNvPr>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a:xfrm>
            <a:off x="3157727" y="3305569"/>
            <a:ext cx="776465" cy="776465"/>
          </a:xfrm>
          <a:prstGeom prst="rect">
            <a:avLst/>
          </a:prstGeom>
          <a:noFill/>
        </p:spPr>
      </p:pic>
      <p:pic>
        <p:nvPicPr>
          <p:cNvPr id="19" name="Picture 2703">
            <a:extLst>
              <a:ext uri="{FF2B5EF4-FFF2-40B4-BE49-F238E27FC236}">
                <a16:creationId xmlns:a16="http://schemas.microsoft.com/office/drawing/2014/main" id="{85A774BB-1DAD-EBF7-658D-13B0F143D18A}"/>
              </a:ext>
            </a:extLst>
          </p:cNvPr>
          <p:cNvPicPr>
            <a:picLocks noChangeArrowheads="1"/>
          </p:cNvPicPr>
          <p:nvPr/>
        </p:nvPicPr>
        <p:blipFill>
          <a:blip r:embed="rId16">
            <a:extLst>
              <a:ext uri="{28A0092B-C50C-407E-A947-70E740481C1C}">
                <a14:useLocalDpi xmlns:a14="http://schemas.microsoft.com/office/drawing/2010/main" val="0"/>
              </a:ext>
            </a:extLst>
          </a:blip>
          <a:srcRect/>
          <a:stretch>
            <a:fillRect/>
          </a:stretch>
        </p:blipFill>
        <p:spPr>
          <a:xfrm>
            <a:off x="3212083" y="3360166"/>
            <a:ext cx="602233" cy="602234"/>
          </a:xfrm>
          <a:prstGeom prst="rect">
            <a:avLst/>
          </a:prstGeom>
          <a:noFill/>
        </p:spPr>
      </p:pic>
      <p:pic>
        <p:nvPicPr>
          <p:cNvPr id="20" name="Picture 2704">
            <a:extLst>
              <a:ext uri="{FF2B5EF4-FFF2-40B4-BE49-F238E27FC236}">
                <a16:creationId xmlns:a16="http://schemas.microsoft.com/office/drawing/2014/main" id="{7F60807F-22C3-7A57-0A89-E49FBE2C0FEE}"/>
              </a:ext>
            </a:extLst>
          </p:cNvPr>
          <p:cNvPicPr>
            <a:picLocks noChangeArrowheads="1"/>
          </p:cNvPicPr>
          <p:nvPr/>
        </p:nvPicPr>
        <p:blipFill>
          <a:blip r:embed="rId17">
            <a:extLst>
              <a:ext uri="{28A0092B-C50C-407E-A947-70E740481C1C}">
                <a14:useLocalDpi xmlns:a14="http://schemas.microsoft.com/office/drawing/2010/main" val="0"/>
              </a:ext>
            </a:extLst>
          </a:blip>
          <a:srcRect/>
          <a:stretch>
            <a:fillRect/>
          </a:stretch>
        </p:blipFill>
        <p:spPr>
          <a:xfrm>
            <a:off x="3191255" y="3339110"/>
            <a:ext cx="707885" cy="709396"/>
          </a:xfrm>
          <a:prstGeom prst="rect">
            <a:avLst/>
          </a:prstGeom>
          <a:noFill/>
        </p:spPr>
      </p:pic>
      <p:sp>
        <p:nvSpPr>
          <p:cNvPr id="21" name="Freeform 2705">
            <a:extLst>
              <a:ext uri="{FF2B5EF4-FFF2-40B4-BE49-F238E27FC236}">
                <a16:creationId xmlns:a16="http://schemas.microsoft.com/office/drawing/2014/main" id="{721D3664-6409-E293-1997-0C519BE1F90C}"/>
              </a:ext>
            </a:extLst>
          </p:cNvPr>
          <p:cNvSpPr/>
          <p:nvPr/>
        </p:nvSpPr>
        <p:spPr>
          <a:xfrm>
            <a:off x="3259201" y="3407410"/>
            <a:ext cx="507872" cy="507873"/>
          </a:xfrm>
          <a:custGeom>
            <a:avLst/>
            <a:gdLst/>
            <a:ahLst/>
            <a:cxnLst/>
            <a:rect l="0" t="0" r="0" b="0"/>
            <a:pathLst>
              <a:path w="507872" h="507873">
                <a:moveTo>
                  <a:pt x="0" y="253873"/>
                </a:moveTo>
                <a:cubicBezTo>
                  <a:pt x="0" y="113665"/>
                  <a:pt x="113664" y="0"/>
                  <a:pt x="254000" y="0"/>
                </a:cubicBezTo>
                <a:cubicBezTo>
                  <a:pt x="394208" y="0"/>
                  <a:pt x="507872" y="113665"/>
                  <a:pt x="507872" y="253873"/>
                </a:cubicBezTo>
                <a:cubicBezTo>
                  <a:pt x="507872" y="394208"/>
                  <a:pt x="394208" y="507873"/>
                  <a:pt x="254000" y="507873"/>
                </a:cubicBezTo>
                <a:cubicBezTo>
                  <a:pt x="113664" y="507873"/>
                  <a:pt x="0" y="394208"/>
                  <a:pt x="0" y="253873"/>
                </a:cubicBezTo>
                <a:close/>
                <a:moveTo>
                  <a:pt x="-62484" y="3450590"/>
                </a:moveTo>
              </a:path>
            </a:pathLst>
          </a:custGeom>
          <a:solidFill>
            <a:srgbClr val="FFFFFF">
              <a:alpha val="100000"/>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22" name="Freeform 2706">
            <a:hlinkClick r:id="rId18"/>
            <a:extLst>
              <a:ext uri="{FF2B5EF4-FFF2-40B4-BE49-F238E27FC236}">
                <a16:creationId xmlns:a16="http://schemas.microsoft.com/office/drawing/2014/main" id="{C58EC254-4ACC-135E-8643-532AE5672544}"/>
              </a:ext>
            </a:extLst>
          </p:cNvPr>
          <p:cNvSpPr/>
          <p:nvPr/>
        </p:nvSpPr>
        <p:spPr>
          <a:xfrm>
            <a:off x="3947033" y="4763517"/>
            <a:ext cx="5849111" cy="10667"/>
          </a:xfrm>
          <a:custGeom>
            <a:avLst/>
            <a:gdLst/>
            <a:ahLst/>
            <a:cxnLst/>
            <a:rect l="0" t="0" r="0" b="0"/>
            <a:pathLst>
              <a:path w="5849111" h="10667">
                <a:moveTo>
                  <a:pt x="0" y="0"/>
                </a:moveTo>
                <a:lnTo>
                  <a:pt x="1462277" y="0"/>
                </a:lnTo>
                <a:lnTo>
                  <a:pt x="2924556" y="0"/>
                </a:lnTo>
                <a:lnTo>
                  <a:pt x="4386834" y="0"/>
                </a:lnTo>
                <a:lnTo>
                  <a:pt x="5849111" y="0"/>
                </a:lnTo>
                <a:lnTo>
                  <a:pt x="5849111" y="10667"/>
                </a:lnTo>
                <a:lnTo>
                  <a:pt x="4386834" y="10667"/>
                </a:lnTo>
                <a:lnTo>
                  <a:pt x="2924556" y="10667"/>
                </a:lnTo>
                <a:lnTo>
                  <a:pt x="1462277" y="10667"/>
                </a:lnTo>
                <a:lnTo>
                  <a:pt x="0" y="10667"/>
                </a:lnTo>
                <a:close/>
                <a:moveTo>
                  <a:pt x="-1852550" y="2094483"/>
                </a:moveTo>
              </a:path>
            </a:pathLst>
          </a:custGeom>
          <a:solidFill>
            <a:srgbClr val="0078D3">
              <a:alpha val="100000"/>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pic>
        <p:nvPicPr>
          <p:cNvPr id="23" name="Picture 2687">
            <a:extLst>
              <a:ext uri="{FF2B5EF4-FFF2-40B4-BE49-F238E27FC236}">
                <a16:creationId xmlns:a16="http://schemas.microsoft.com/office/drawing/2014/main" id="{FAE808ED-8884-84AB-00C5-0C357C8835E6}"/>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a:xfrm>
            <a:off x="3157727" y="5132833"/>
            <a:ext cx="776465" cy="776465"/>
          </a:xfrm>
          <a:prstGeom prst="rect">
            <a:avLst/>
          </a:prstGeom>
          <a:noFill/>
        </p:spPr>
      </p:pic>
      <p:pic>
        <p:nvPicPr>
          <p:cNvPr id="24" name="Picture 2708">
            <a:extLst>
              <a:ext uri="{FF2B5EF4-FFF2-40B4-BE49-F238E27FC236}">
                <a16:creationId xmlns:a16="http://schemas.microsoft.com/office/drawing/2014/main" id="{ED98B101-C49B-5DFD-5201-43CB502D50A3}"/>
              </a:ext>
            </a:extLst>
          </p:cNvPr>
          <p:cNvPicPr>
            <a:picLocks noChangeArrowheads="1"/>
          </p:cNvPicPr>
          <p:nvPr/>
        </p:nvPicPr>
        <p:blipFill>
          <a:blip r:embed="rId19">
            <a:extLst>
              <a:ext uri="{28A0092B-C50C-407E-A947-70E740481C1C}">
                <a14:useLocalDpi xmlns:a14="http://schemas.microsoft.com/office/drawing/2010/main" val="0"/>
              </a:ext>
            </a:extLst>
          </a:blip>
          <a:srcRect/>
          <a:stretch>
            <a:fillRect/>
          </a:stretch>
        </p:blipFill>
        <p:spPr>
          <a:xfrm>
            <a:off x="3212083" y="5187824"/>
            <a:ext cx="602233" cy="602183"/>
          </a:xfrm>
          <a:prstGeom prst="rect">
            <a:avLst/>
          </a:prstGeom>
          <a:noFill/>
        </p:spPr>
      </p:pic>
      <p:pic>
        <p:nvPicPr>
          <p:cNvPr id="25" name="Picture 2689">
            <a:extLst>
              <a:ext uri="{FF2B5EF4-FFF2-40B4-BE49-F238E27FC236}">
                <a16:creationId xmlns:a16="http://schemas.microsoft.com/office/drawing/2014/main" id="{5B8E0333-855A-4D37-84E3-82B88ADFD00D}"/>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a:xfrm>
            <a:off x="3191255" y="5167884"/>
            <a:ext cx="707885" cy="707885"/>
          </a:xfrm>
          <a:prstGeom prst="rect">
            <a:avLst/>
          </a:prstGeom>
          <a:noFill/>
        </p:spPr>
      </p:pic>
      <p:sp>
        <p:nvSpPr>
          <p:cNvPr id="26" name="Freeform 2710">
            <a:extLst>
              <a:ext uri="{FF2B5EF4-FFF2-40B4-BE49-F238E27FC236}">
                <a16:creationId xmlns:a16="http://schemas.microsoft.com/office/drawing/2014/main" id="{A466EF00-788B-8385-97A6-B4E854297B2C}"/>
              </a:ext>
            </a:extLst>
          </p:cNvPr>
          <p:cNvSpPr/>
          <p:nvPr/>
        </p:nvSpPr>
        <p:spPr>
          <a:xfrm>
            <a:off x="3259201" y="5234940"/>
            <a:ext cx="507872" cy="507912"/>
          </a:xfrm>
          <a:custGeom>
            <a:avLst/>
            <a:gdLst/>
            <a:ahLst/>
            <a:cxnLst/>
            <a:rect l="0" t="0" r="0" b="0"/>
            <a:pathLst>
              <a:path w="507872" h="507912">
                <a:moveTo>
                  <a:pt x="0" y="254000"/>
                </a:moveTo>
                <a:cubicBezTo>
                  <a:pt x="0" y="113666"/>
                  <a:pt x="113664" y="0"/>
                  <a:pt x="254000" y="0"/>
                </a:cubicBezTo>
                <a:cubicBezTo>
                  <a:pt x="394208" y="0"/>
                  <a:pt x="507872" y="113666"/>
                  <a:pt x="507872" y="254000"/>
                </a:cubicBezTo>
                <a:cubicBezTo>
                  <a:pt x="507872" y="394208"/>
                  <a:pt x="394208" y="507912"/>
                  <a:pt x="254000" y="507912"/>
                </a:cubicBezTo>
                <a:cubicBezTo>
                  <a:pt x="113664" y="507912"/>
                  <a:pt x="0" y="394208"/>
                  <a:pt x="0" y="254000"/>
                </a:cubicBezTo>
                <a:close/>
                <a:moveTo>
                  <a:pt x="-1890141" y="1623060"/>
                </a:moveTo>
              </a:path>
            </a:pathLst>
          </a:custGeom>
          <a:solidFill>
            <a:srgbClr val="FFFFFF">
              <a:alpha val="100000"/>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27" name="Freeform 2711">
            <a:hlinkClick r:id="rId20"/>
            <a:extLst>
              <a:ext uri="{FF2B5EF4-FFF2-40B4-BE49-F238E27FC236}">
                <a16:creationId xmlns:a16="http://schemas.microsoft.com/office/drawing/2014/main" id="{70D5DA3D-2A77-E1D8-DFE3-B058D08EC297}"/>
              </a:ext>
            </a:extLst>
          </p:cNvPr>
          <p:cNvSpPr/>
          <p:nvPr/>
        </p:nvSpPr>
        <p:spPr>
          <a:xfrm>
            <a:off x="3960240" y="5677320"/>
            <a:ext cx="6633973" cy="10668"/>
          </a:xfrm>
          <a:custGeom>
            <a:avLst/>
            <a:gdLst/>
            <a:ahLst/>
            <a:cxnLst/>
            <a:rect l="0" t="0" r="0" b="0"/>
            <a:pathLst>
              <a:path w="6633973" h="10668">
                <a:moveTo>
                  <a:pt x="0" y="0"/>
                </a:moveTo>
                <a:lnTo>
                  <a:pt x="1658494" y="0"/>
                </a:lnTo>
                <a:lnTo>
                  <a:pt x="3316987" y="0"/>
                </a:lnTo>
                <a:lnTo>
                  <a:pt x="4975479" y="0"/>
                </a:lnTo>
                <a:lnTo>
                  <a:pt x="6633973" y="0"/>
                </a:lnTo>
                <a:lnTo>
                  <a:pt x="6633973" y="10668"/>
                </a:lnTo>
                <a:lnTo>
                  <a:pt x="4975479" y="10668"/>
                </a:lnTo>
                <a:lnTo>
                  <a:pt x="3316987" y="10668"/>
                </a:lnTo>
                <a:lnTo>
                  <a:pt x="1658494" y="10668"/>
                </a:lnTo>
                <a:lnTo>
                  <a:pt x="0" y="10668"/>
                </a:lnTo>
                <a:close/>
                <a:moveTo>
                  <a:pt x="-2779560" y="1180680"/>
                </a:moveTo>
              </a:path>
            </a:pathLst>
          </a:custGeom>
          <a:solidFill>
            <a:srgbClr val="0078D3">
              <a:alpha val="100000"/>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28" name="Freeform 2712">
            <a:extLst>
              <a:ext uri="{FF2B5EF4-FFF2-40B4-BE49-F238E27FC236}">
                <a16:creationId xmlns:a16="http://schemas.microsoft.com/office/drawing/2014/main" id="{691763DB-1B08-4CE9-31EC-2AC5CC4B9B21}"/>
              </a:ext>
            </a:extLst>
          </p:cNvPr>
          <p:cNvSpPr/>
          <p:nvPr/>
        </p:nvSpPr>
        <p:spPr>
          <a:xfrm>
            <a:off x="3952113" y="4118230"/>
            <a:ext cx="7132319" cy="0"/>
          </a:xfrm>
          <a:custGeom>
            <a:avLst/>
            <a:gdLst/>
            <a:ahLst/>
            <a:cxnLst/>
            <a:rect l="0" t="0" r="0" b="0"/>
            <a:pathLst>
              <a:path w="7132319">
                <a:moveTo>
                  <a:pt x="0" y="0"/>
                </a:moveTo>
                <a:lnTo>
                  <a:pt x="7132319" y="0"/>
                </a:lnTo>
              </a:path>
            </a:pathLst>
          </a:custGeom>
          <a:noFill/>
          <a:ln w="6350" cap="flat" cmpd="sng">
            <a:solidFill>
              <a:srgbClr val="B3B3B3">
                <a:alpha val="34902"/>
              </a:srgbClr>
            </a:solidFill>
            <a:miter lim="127000"/>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29" name="Freeform 2713">
            <a:extLst>
              <a:ext uri="{FF2B5EF4-FFF2-40B4-BE49-F238E27FC236}">
                <a16:creationId xmlns:a16="http://schemas.microsoft.com/office/drawing/2014/main" id="{B14066C8-C0DD-7707-137F-474E53153F0A}"/>
              </a:ext>
            </a:extLst>
          </p:cNvPr>
          <p:cNvSpPr/>
          <p:nvPr/>
        </p:nvSpPr>
        <p:spPr>
          <a:xfrm>
            <a:off x="3952113" y="5031995"/>
            <a:ext cx="7132319" cy="0"/>
          </a:xfrm>
          <a:custGeom>
            <a:avLst/>
            <a:gdLst/>
            <a:ahLst/>
            <a:cxnLst/>
            <a:rect l="0" t="0" r="0" b="0"/>
            <a:pathLst>
              <a:path w="7132319">
                <a:moveTo>
                  <a:pt x="0" y="0"/>
                </a:moveTo>
                <a:lnTo>
                  <a:pt x="7132319" y="0"/>
                </a:lnTo>
              </a:path>
            </a:pathLst>
          </a:custGeom>
          <a:noFill/>
          <a:ln w="6350" cap="flat" cmpd="sng">
            <a:solidFill>
              <a:srgbClr val="B3B3B3">
                <a:alpha val="34902"/>
              </a:srgbClr>
            </a:solidFill>
            <a:miter lim="127000"/>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30" name="Freeform 2714">
            <a:extLst>
              <a:ext uri="{FF2B5EF4-FFF2-40B4-BE49-F238E27FC236}">
                <a16:creationId xmlns:a16="http://schemas.microsoft.com/office/drawing/2014/main" id="{7776C197-095B-EC86-A3AE-2F3980C1543C}"/>
              </a:ext>
            </a:extLst>
          </p:cNvPr>
          <p:cNvSpPr/>
          <p:nvPr/>
        </p:nvSpPr>
        <p:spPr>
          <a:xfrm>
            <a:off x="3952113" y="2290699"/>
            <a:ext cx="7132319" cy="0"/>
          </a:xfrm>
          <a:custGeom>
            <a:avLst/>
            <a:gdLst/>
            <a:ahLst/>
            <a:cxnLst/>
            <a:rect l="0" t="0" r="0" b="0"/>
            <a:pathLst>
              <a:path w="7132319">
                <a:moveTo>
                  <a:pt x="0" y="0"/>
                </a:moveTo>
                <a:lnTo>
                  <a:pt x="7132319" y="0"/>
                </a:lnTo>
              </a:path>
            </a:pathLst>
          </a:custGeom>
          <a:noFill/>
          <a:ln w="6350" cap="flat" cmpd="sng">
            <a:solidFill>
              <a:srgbClr val="B3B3B3">
                <a:alpha val="34902"/>
              </a:srgbClr>
            </a:solidFill>
            <a:miter lim="127000"/>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31" name="Freeform 2715">
            <a:extLst>
              <a:ext uri="{FF2B5EF4-FFF2-40B4-BE49-F238E27FC236}">
                <a16:creationId xmlns:a16="http://schemas.microsoft.com/office/drawing/2014/main" id="{F2DC84E0-971A-9CBE-D9EA-843733365338}"/>
              </a:ext>
            </a:extLst>
          </p:cNvPr>
          <p:cNvSpPr/>
          <p:nvPr/>
        </p:nvSpPr>
        <p:spPr>
          <a:xfrm>
            <a:off x="3952113" y="1376935"/>
            <a:ext cx="7132319" cy="0"/>
          </a:xfrm>
          <a:custGeom>
            <a:avLst/>
            <a:gdLst/>
            <a:ahLst/>
            <a:cxnLst/>
            <a:rect l="0" t="0" r="0" b="0"/>
            <a:pathLst>
              <a:path w="7132319">
                <a:moveTo>
                  <a:pt x="0" y="0"/>
                </a:moveTo>
                <a:lnTo>
                  <a:pt x="7132319" y="0"/>
                </a:lnTo>
              </a:path>
            </a:pathLst>
          </a:custGeom>
          <a:noFill/>
          <a:ln w="6350" cap="flat" cmpd="sng">
            <a:solidFill>
              <a:srgbClr val="B3B3B3">
                <a:alpha val="34902"/>
              </a:srgbClr>
            </a:solidFill>
            <a:miter lim="127000"/>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32" name="Freeform 2716">
            <a:extLst>
              <a:ext uri="{FF2B5EF4-FFF2-40B4-BE49-F238E27FC236}">
                <a16:creationId xmlns:a16="http://schemas.microsoft.com/office/drawing/2014/main" id="{326EB592-DD68-BE6F-7AAF-6B4C2ECD65EF}"/>
              </a:ext>
            </a:extLst>
          </p:cNvPr>
          <p:cNvSpPr/>
          <p:nvPr/>
        </p:nvSpPr>
        <p:spPr>
          <a:xfrm>
            <a:off x="3373246" y="1693927"/>
            <a:ext cx="279782" cy="279653"/>
          </a:xfrm>
          <a:custGeom>
            <a:avLst/>
            <a:gdLst/>
            <a:ahLst/>
            <a:cxnLst/>
            <a:rect l="0" t="0" r="0" b="0"/>
            <a:pathLst>
              <a:path w="279782" h="279653">
                <a:moveTo>
                  <a:pt x="0" y="11683"/>
                </a:moveTo>
                <a:cubicBezTo>
                  <a:pt x="0" y="5207"/>
                  <a:pt x="5334" y="0"/>
                  <a:pt x="11684" y="0"/>
                </a:cubicBezTo>
                <a:cubicBezTo>
                  <a:pt x="18162" y="0"/>
                  <a:pt x="23369" y="5207"/>
                  <a:pt x="23369" y="11683"/>
                </a:cubicBezTo>
                <a:lnTo>
                  <a:pt x="23369" y="256413"/>
                </a:lnTo>
                <a:lnTo>
                  <a:pt x="268098" y="256413"/>
                </a:lnTo>
                <a:cubicBezTo>
                  <a:pt x="274575" y="256413"/>
                  <a:pt x="279782" y="261620"/>
                  <a:pt x="279782" y="268096"/>
                </a:cubicBezTo>
                <a:cubicBezTo>
                  <a:pt x="279782" y="274446"/>
                  <a:pt x="274575" y="279653"/>
                  <a:pt x="268098" y="279653"/>
                </a:cubicBezTo>
                <a:lnTo>
                  <a:pt x="11684" y="279653"/>
                </a:lnTo>
                <a:cubicBezTo>
                  <a:pt x="5334" y="279653"/>
                  <a:pt x="0" y="274446"/>
                  <a:pt x="0" y="268096"/>
                </a:cubicBezTo>
                <a:lnTo>
                  <a:pt x="0" y="11683"/>
                </a:lnTo>
                <a:close/>
                <a:moveTo>
                  <a:pt x="1779144" y="5164073"/>
                </a:moveTo>
                <a:moveTo>
                  <a:pt x="217679" y="15494"/>
                </a:moveTo>
                <a:cubicBezTo>
                  <a:pt x="191898" y="15494"/>
                  <a:pt x="170943" y="36448"/>
                  <a:pt x="170943" y="62102"/>
                </a:cubicBezTo>
                <a:cubicBezTo>
                  <a:pt x="170943" y="87883"/>
                  <a:pt x="191898" y="108712"/>
                  <a:pt x="217679" y="108712"/>
                </a:cubicBezTo>
                <a:cubicBezTo>
                  <a:pt x="243332" y="108712"/>
                  <a:pt x="264288" y="87883"/>
                  <a:pt x="264288" y="62102"/>
                </a:cubicBezTo>
                <a:cubicBezTo>
                  <a:pt x="264288" y="36448"/>
                  <a:pt x="243332" y="15494"/>
                  <a:pt x="217679" y="15494"/>
                </a:cubicBezTo>
                <a:close/>
                <a:moveTo>
                  <a:pt x="1775333" y="5164073"/>
                </a:moveTo>
                <a:moveTo>
                  <a:pt x="194311" y="62102"/>
                </a:moveTo>
                <a:cubicBezTo>
                  <a:pt x="194311" y="49276"/>
                  <a:pt x="204725" y="38862"/>
                  <a:pt x="217679" y="38862"/>
                </a:cubicBezTo>
                <a:cubicBezTo>
                  <a:pt x="230506" y="38862"/>
                  <a:pt x="240919" y="49276"/>
                  <a:pt x="240919" y="62102"/>
                </a:cubicBezTo>
                <a:cubicBezTo>
                  <a:pt x="240919" y="75057"/>
                  <a:pt x="230506" y="85470"/>
                  <a:pt x="217679" y="85470"/>
                </a:cubicBezTo>
                <a:cubicBezTo>
                  <a:pt x="204725" y="85470"/>
                  <a:pt x="194311" y="75057"/>
                  <a:pt x="194311" y="62102"/>
                </a:cubicBezTo>
                <a:close/>
                <a:moveTo>
                  <a:pt x="1728725" y="5164073"/>
                </a:moveTo>
                <a:moveTo>
                  <a:pt x="46737" y="93218"/>
                </a:moveTo>
                <a:cubicBezTo>
                  <a:pt x="46737" y="67437"/>
                  <a:pt x="67564" y="46608"/>
                  <a:pt x="93345" y="46608"/>
                </a:cubicBezTo>
                <a:cubicBezTo>
                  <a:pt x="119000" y="46608"/>
                  <a:pt x="139955" y="67437"/>
                  <a:pt x="139955" y="93218"/>
                </a:cubicBezTo>
                <a:cubicBezTo>
                  <a:pt x="139955" y="118998"/>
                  <a:pt x="119000" y="139827"/>
                  <a:pt x="93345" y="139827"/>
                </a:cubicBezTo>
                <a:cubicBezTo>
                  <a:pt x="67564" y="139827"/>
                  <a:pt x="46737" y="118998"/>
                  <a:pt x="46737" y="93218"/>
                </a:cubicBezTo>
                <a:close/>
                <a:moveTo>
                  <a:pt x="1697609" y="5164073"/>
                </a:moveTo>
                <a:moveTo>
                  <a:pt x="93345" y="69850"/>
                </a:moveTo>
                <a:cubicBezTo>
                  <a:pt x="80392" y="69850"/>
                  <a:pt x="69977" y="80390"/>
                  <a:pt x="69977" y="93218"/>
                </a:cubicBezTo>
                <a:cubicBezTo>
                  <a:pt x="69977" y="106045"/>
                  <a:pt x="80392" y="116585"/>
                  <a:pt x="93345" y="116585"/>
                </a:cubicBezTo>
                <a:cubicBezTo>
                  <a:pt x="106173" y="116585"/>
                  <a:pt x="116587" y="106045"/>
                  <a:pt x="116587" y="93218"/>
                </a:cubicBezTo>
                <a:cubicBezTo>
                  <a:pt x="116587" y="80390"/>
                  <a:pt x="106173" y="69850"/>
                  <a:pt x="93345" y="69850"/>
                </a:cubicBezTo>
                <a:close/>
                <a:moveTo>
                  <a:pt x="1720977" y="5164073"/>
                </a:moveTo>
                <a:moveTo>
                  <a:pt x="186563" y="139827"/>
                </a:moveTo>
                <a:cubicBezTo>
                  <a:pt x="160782" y="139827"/>
                  <a:pt x="139955" y="160654"/>
                  <a:pt x="139955" y="186435"/>
                </a:cubicBezTo>
                <a:cubicBezTo>
                  <a:pt x="139955" y="212216"/>
                  <a:pt x="160782" y="233045"/>
                  <a:pt x="186563" y="233045"/>
                </a:cubicBezTo>
                <a:cubicBezTo>
                  <a:pt x="212344" y="233045"/>
                  <a:pt x="233173" y="212216"/>
                  <a:pt x="233173" y="186435"/>
                </a:cubicBezTo>
                <a:cubicBezTo>
                  <a:pt x="233173" y="160654"/>
                  <a:pt x="212344" y="139827"/>
                  <a:pt x="186563" y="139827"/>
                </a:cubicBezTo>
                <a:close/>
                <a:moveTo>
                  <a:pt x="1651000" y="5164073"/>
                </a:moveTo>
                <a:moveTo>
                  <a:pt x="163195" y="186435"/>
                </a:moveTo>
                <a:cubicBezTo>
                  <a:pt x="163195" y="173608"/>
                  <a:pt x="173609" y="163195"/>
                  <a:pt x="186563" y="163195"/>
                </a:cubicBezTo>
                <a:cubicBezTo>
                  <a:pt x="199390" y="163195"/>
                  <a:pt x="209805" y="173608"/>
                  <a:pt x="209805" y="186435"/>
                </a:cubicBezTo>
                <a:cubicBezTo>
                  <a:pt x="209805" y="199389"/>
                  <a:pt x="199390" y="209803"/>
                  <a:pt x="186563" y="209803"/>
                </a:cubicBezTo>
                <a:cubicBezTo>
                  <a:pt x="173609" y="209803"/>
                  <a:pt x="163195" y="199389"/>
                  <a:pt x="163195" y="186435"/>
                </a:cubicBezTo>
                <a:close/>
                <a:moveTo>
                  <a:pt x="1604392" y="5164073"/>
                </a:moveTo>
              </a:path>
            </a:pathLst>
          </a:custGeom>
          <a:solidFill>
            <a:srgbClr val="000000">
              <a:alpha val="100000"/>
            </a:srgb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33" name="Freeform 2717">
            <a:extLst>
              <a:ext uri="{FF2B5EF4-FFF2-40B4-BE49-F238E27FC236}">
                <a16:creationId xmlns:a16="http://schemas.microsoft.com/office/drawing/2014/main" id="{1BB43B13-9654-640D-65F7-83346BCDE32A}"/>
              </a:ext>
            </a:extLst>
          </p:cNvPr>
          <p:cNvSpPr/>
          <p:nvPr/>
        </p:nvSpPr>
        <p:spPr>
          <a:xfrm>
            <a:off x="3363340" y="2612645"/>
            <a:ext cx="299720" cy="269747"/>
          </a:xfrm>
          <a:custGeom>
            <a:avLst/>
            <a:gdLst/>
            <a:ahLst/>
            <a:cxnLst/>
            <a:rect l="0" t="0" r="0" b="0"/>
            <a:pathLst>
              <a:path w="299720" h="269747">
                <a:moveTo>
                  <a:pt x="191136" y="104902"/>
                </a:moveTo>
                <a:cubicBezTo>
                  <a:pt x="205613" y="104902"/>
                  <a:pt x="217298" y="116713"/>
                  <a:pt x="217298" y="131190"/>
                </a:cubicBezTo>
                <a:lnTo>
                  <a:pt x="217298" y="202310"/>
                </a:lnTo>
                <a:cubicBezTo>
                  <a:pt x="217298" y="239521"/>
                  <a:pt x="187071" y="269747"/>
                  <a:pt x="149861" y="269747"/>
                </a:cubicBezTo>
                <a:cubicBezTo>
                  <a:pt x="112650" y="269747"/>
                  <a:pt x="82424" y="239521"/>
                  <a:pt x="82424" y="202310"/>
                </a:cubicBezTo>
                <a:lnTo>
                  <a:pt x="82424" y="131190"/>
                </a:lnTo>
                <a:cubicBezTo>
                  <a:pt x="82424" y="116713"/>
                  <a:pt x="94107" y="104902"/>
                  <a:pt x="108713" y="104902"/>
                </a:cubicBezTo>
                <a:lnTo>
                  <a:pt x="191136" y="104902"/>
                </a:lnTo>
                <a:close/>
                <a:moveTo>
                  <a:pt x="777113" y="4245355"/>
                </a:moveTo>
                <a:moveTo>
                  <a:pt x="191136" y="127380"/>
                </a:moveTo>
                <a:lnTo>
                  <a:pt x="108713" y="127380"/>
                </a:lnTo>
                <a:cubicBezTo>
                  <a:pt x="106554" y="127380"/>
                  <a:pt x="104902" y="129032"/>
                  <a:pt x="104902" y="131190"/>
                </a:cubicBezTo>
                <a:lnTo>
                  <a:pt x="104902" y="202310"/>
                </a:lnTo>
                <a:cubicBezTo>
                  <a:pt x="104902" y="227202"/>
                  <a:pt x="125095" y="247269"/>
                  <a:pt x="149861" y="247269"/>
                </a:cubicBezTo>
                <a:cubicBezTo>
                  <a:pt x="174752" y="247269"/>
                  <a:pt x="194819" y="227202"/>
                  <a:pt x="194819" y="202310"/>
                </a:cubicBezTo>
                <a:lnTo>
                  <a:pt x="194819" y="131190"/>
                </a:lnTo>
                <a:cubicBezTo>
                  <a:pt x="194819" y="129032"/>
                  <a:pt x="193168" y="127380"/>
                  <a:pt x="191136" y="127380"/>
                </a:cubicBezTo>
                <a:close/>
                <a:moveTo>
                  <a:pt x="754635" y="4245355"/>
                </a:moveTo>
                <a:moveTo>
                  <a:pt x="26163" y="104902"/>
                </a:moveTo>
                <a:lnTo>
                  <a:pt x="76836" y="104902"/>
                </a:lnTo>
                <a:cubicBezTo>
                  <a:pt x="71756" y="111125"/>
                  <a:pt x="68326" y="118871"/>
                  <a:pt x="67564" y="127380"/>
                </a:cubicBezTo>
                <a:lnTo>
                  <a:pt x="26163" y="127380"/>
                </a:lnTo>
                <a:cubicBezTo>
                  <a:pt x="24131" y="127380"/>
                  <a:pt x="22480" y="129032"/>
                  <a:pt x="22480" y="131190"/>
                </a:cubicBezTo>
                <a:lnTo>
                  <a:pt x="22480" y="179832"/>
                </a:lnTo>
                <a:cubicBezTo>
                  <a:pt x="22480" y="200533"/>
                  <a:pt x="39244" y="217296"/>
                  <a:pt x="59944" y="217296"/>
                </a:cubicBezTo>
                <a:cubicBezTo>
                  <a:pt x="62993" y="217296"/>
                  <a:pt x="65913" y="216915"/>
                  <a:pt x="68707" y="216280"/>
                </a:cubicBezTo>
                <a:cubicBezTo>
                  <a:pt x="69850" y="223901"/>
                  <a:pt x="72263" y="231013"/>
                  <a:pt x="75438" y="237744"/>
                </a:cubicBezTo>
                <a:cubicBezTo>
                  <a:pt x="70486" y="239140"/>
                  <a:pt x="65279" y="239776"/>
                  <a:pt x="59944" y="239776"/>
                </a:cubicBezTo>
                <a:cubicBezTo>
                  <a:pt x="26798" y="239776"/>
                  <a:pt x="0" y="212978"/>
                  <a:pt x="0" y="179832"/>
                </a:cubicBezTo>
                <a:lnTo>
                  <a:pt x="0" y="131190"/>
                </a:lnTo>
                <a:cubicBezTo>
                  <a:pt x="0" y="116713"/>
                  <a:pt x="11685" y="104902"/>
                  <a:pt x="26163" y="104902"/>
                </a:cubicBezTo>
                <a:close/>
                <a:moveTo>
                  <a:pt x="777113" y="4245355"/>
                </a:moveTo>
                <a:moveTo>
                  <a:pt x="222886" y="104902"/>
                </a:moveTo>
                <a:lnTo>
                  <a:pt x="273431" y="104902"/>
                </a:lnTo>
                <a:cubicBezTo>
                  <a:pt x="287910" y="104902"/>
                  <a:pt x="299720" y="116713"/>
                  <a:pt x="299720" y="131190"/>
                </a:cubicBezTo>
                <a:lnTo>
                  <a:pt x="299720" y="179832"/>
                </a:lnTo>
                <a:cubicBezTo>
                  <a:pt x="299720" y="212978"/>
                  <a:pt x="272796" y="239776"/>
                  <a:pt x="239776" y="239776"/>
                </a:cubicBezTo>
                <a:cubicBezTo>
                  <a:pt x="234443" y="239776"/>
                  <a:pt x="229236" y="239140"/>
                  <a:pt x="224282" y="237744"/>
                </a:cubicBezTo>
                <a:cubicBezTo>
                  <a:pt x="227457" y="231013"/>
                  <a:pt x="229870" y="223901"/>
                  <a:pt x="231140" y="216280"/>
                </a:cubicBezTo>
                <a:cubicBezTo>
                  <a:pt x="233935" y="216915"/>
                  <a:pt x="236729" y="217296"/>
                  <a:pt x="239776" y="217296"/>
                </a:cubicBezTo>
                <a:cubicBezTo>
                  <a:pt x="260477" y="217296"/>
                  <a:pt x="277242" y="200533"/>
                  <a:pt x="277242" y="179832"/>
                </a:cubicBezTo>
                <a:lnTo>
                  <a:pt x="277242" y="131190"/>
                </a:lnTo>
                <a:cubicBezTo>
                  <a:pt x="277242" y="129032"/>
                  <a:pt x="275463" y="127380"/>
                  <a:pt x="273431" y="127380"/>
                </a:cubicBezTo>
                <a:lnTo>
                  <a:pt x="232156" y="127380"/>
                </a:lnTo>
                <a:cubicBezTo>
                  <a:pt x="231394" y="118871"/>
                  <a:pt x="227965" y="111125"/>
                  <a:pt x="222886" y="104902"/>
                </a:cubicBezTo>
                <a:close/>
                <a:moveTo>
                  <a:pt x="777113" y="4245355"/>
                </a:moveTo>
                <a:moveTo>
                  <a:pt x="149861" y="0"/>
                </a:moveTo>
                <a:cubicBezTo>
                  <a:pt x="174625" y="0"/>
                  <a:pt x="194819" y="20192"/>
                  <a:pt x="194819" y="44958"/>
                </a:cubicBezTo>
                <a:cubicBezTo>
                  <a:pt x="194819" y="69850"/>
                  <a:pt x="174625" y="89915"/>
                  <a:pt x="149861" y="89915"/>
                </a:cubicBezTo>
                <a:cubicBezTo>
                  <a:pt x="124969" y="89915"/>
                  <a:pt x="104902" y="69850"/>
                  <a:pt x="104902" y="44958"/>
                </a:cubicBezTo>
                <a:cubicBezTo>
                  <a:pt x="104902" y="20192"/>
                  <a:pt x="124969" y="0"/>
                  <a:pt x="149861" y="0"/>
                </a:cubicBezTo>
                <a:close/>
                <a:moveTo>
                  <a:pt x="882015" y="4245355"/>
                </a:moveTo>
                <a:moveTo>
                  <a:pt x="247269" y="14985"/>
                </a:moveTo>
                <a:cubicBezTo>
                  <a:pt x="267970" y="14985"/>
                  <a:pt x="284735" y="31750"/>
                  <a:pt x="284735" y="52451"/>
                </a:cubicBezTo>
                <a:cubicBezTo>
                  <a:pt x="284735" y="73152"/>
                  <a:pt x="267970" y="89915"/>
                  <a:pt x="247269" y="89915"/>
                </a:cubicBezTo>
                <a:cubicBezTo>
                  <a:pt x="226569" y="89915"/>
                  <a:pt x="209805" y="73152"/>
                  <a:pt x="209805" y="52451"/>
                </a:cubicBezTo>
                <a:cubicBezTo>
                  <a:pt x="209805" y="31750"/>
                  <a:pt x="226569" y="14985"/>
                  <a:pt x="247269" y="14985"/>
                </a:cubicBezTo>
                <a:close/>
                <a:moveTo>
                  <a:pt x="867030" y="4245355"/>
                </a:moveTo>
                <a:moveTo>
                  <a:pt x="52451" y="14985"/>
                </a:moveTo>
                <a:cubicBezTo>
                  <a:pt x="73152" y="14985"/>
                  <a:pt x="89917" y="31750"/>
                  <a:pt x="89917" y="52451"/>
                </a:cubicBezTo>
                <a:cubicBezTo>
                  <a:pt x="89917" y="73152"/>
                  <a:pt x="73152" y="89915"/>
                  <a:pt x="52451" y="89915"/>
                </a:cubicBezTo>
                <a:cubicBezTo>
                  <a:pt x="31750" y="89915"/>
                  <a:pt x="14987" y="73152"/>
                  <a:pt x="14987" y="52451"/>
                </a:cubicBezTo>
                <a:cubicBezTo>
                  <a:pt x="14987" y="31750"/>
                  <a:pt x="31750" y="14985"/>
                  <a:pt x="52451" y="14985"/>
                </a:cubicBezTo>
                <a:close/>
                <a:moveTo>
                  <a:pt x="867030" y="4245355"/>
                </a:moveTo>
                <a:moveTo>
                  <a:pt x="149861" y="22478"/>
                </a:moveTo>
                <a:cubicBezTo>
                  <a:pt x="137414" y="22478"/>
                  <a:pt x="127381" y="32639"/>
                  <a:pt x="127381" y="44958"/>
                </a:cubicBezTo>
                <a:cubicBezTo>
                  <a:pt x="127381" y="57403"/>
                  <a:pt x="137414" y="67436"/>
                  <a:pt x="149861" y="67436"/>
                </a:cubicBezTo>
                <a:cubicBezTo>
                  <a:pt x="162180" y="67436"/>
                  <a:pt x="172339" y="57403"/>
                  <a:pt x="172339" y="44958"/>
                </a:cubicBezTo>
                <a:cubicBezTo>
                  <a:pt x="172339" y="32639"/>
                  <a:pt x="162180" y="22478"/>
                  <a:pt x="149861" y="22478"/>
                </a:cubicBezTo>
                <a:close/>
                <a:moveTo>
                  <a:pt x="859537" y="4245355"/>
                </a:moveTo>
                <a:moveTo>
                  <a:pt x="247269" y="37465"/>
                </a:moveTo>
                <a:cubicBezTo>
                  <a:pt x="239014" y="37465"/>
                  <a:pt x="232283" y="44196"/>
                  <a:pt x="232283" y="52451"/>
                </a:cubicBezTo>
                <a:cubicBezTo>
                  <a:pt x="232283" y="60705"/>
                  <a:pt x="239014" y="67436"/>
                  <a:pt x="247269" y="67436"/>
                </a:cubicBezTo>
                <a:cubicBezTo>
                  <a:pt x="255525" y="67436"/>
                  <a:pt x="262256" y="60705"/>
                  <a:pt x="262256" y="52451"/>
                </a:cubicBezTo>
                <a:cubicBezTo>
                  <a:pt x="262256" y="44196"/>
                  <a:pt x="255525" y="37465"/>
                  <a:pt x="247269" y="37465"/>
                </a:cubicBezTo>
                <a:close/>
                <a:moveTo>
                  <a:pt x="844550" y="4245355"/>
                </a:moveTo>
                <a:moveTo>
                  <a:pt x="52451" y="37465"/>
                </a:moveTo>
                <a:cubicBezTo>
                  <a:pt x="44196" y="37465"/>
                  <a:pt x="37465" y="44196"/>
                  <a:pt x="37465" y="52451"/>
                </a:cubicBezTo>
                <a:cubicBezTo>
                  <a:pt x="37465" y="60705"/>
                  <a:pt x="44196" y="67436"/>
                  <a:pt x="52451" y="67436"/>
                </a:cubicBezTo>
                <a:cubicBezTo>
                  <a:pt x="60706" y="67436"/>
                  <a:pt x="67438" y="60705"/>
                  <a:pt x="67438" y="52451"/>
                </a:cubicBezTo>
                <a:cubicBezTo>
                  <a:pt x="67438" y="44196"/>
                  <a:pt x="60706" y="37465"/>
                  <a:pt x="52451" y="37465"/>
                </a:cubicBezTo>
                <a:close/>
                <a:moveTo>
                  <a:pt x="844550" y="4245355"/>
                </a:moveTo>
              </a:path>
            </a:pathLst>
          </a:custGeom>
          <a:solidFill>
            <a:srgbClr val="000000">
              <a:alpha val="100000"/>
            </a:srgb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34" name="Freeform 2718">
            <a:extLst>
              <a:ext uri="{FF2B5EF4-FFF2-40B4-BE49-F238E27FC236}">
                <a16:creationId xmlns:a16="http://schemas.microsoft.com/office/drawing/2014/main" id="{76267976-E0DE-1712-EFA9-4CA847B0A859}"/>
              </a:ext>
            </a:extLst>
          </p:cNvPr>
          <p:cNvSpPr/>
          <p:nvPr/>
        </p:nvSpPr>
        <p:spPr>
          <a:xfrm>
            <a:off x="3379089" y="772034"/>
            <a:ext cx="268224" cy="293243"/>
          </a:xfrm>
          <a:custGeom>
            <a:avLst/>
            <a:gdLst/>
            <a:ahLst/>
            <a:cxnLst/>
            <a:rect l="0" t="0" r="0" b="0"/>
            <a:pathLst>
              <a:path w="268224" h="293243">
                <a:moveTo>
                  <a:pt x="112521" y="10540"/>
                </a:moveTo>
                <a:cubicBezTo>
                  <a:pt x="124968" y="0"/>
                  <a:pt x="143256" y="0"/>
                  <a:pt x="155701" y="10540"/>
                </a:cubicBezTo>
                <a:lnTo>
                  <a:pt x="256286" y="95376"/>
                </a:lnTo>
                <a:cubicBezTo>
                  <a:pt x="263778" y="101726"/>
                  <a:pt x="268224" y="111125"/>
                  <a:pt x="268224" y="121031"/>
                </a:cubicBezTo>
                <a:lnTo>
                  <a:pt x="268224" y="267081"/>
                </a:lnTo>
                <a:cubicBezTo>
                  <a:pt x="268224" y="281558"/>
                  <a:pt x="256539" y="293243"/>
                  <a:pt x="242062" y="293243"/>
                </a:cubicBezTo>
                <a:lnTo>
                  <a:pt x="189991" y="293243"/>
                </a:lnTo>
                <a:cubicBezTo>
                  <a:pt x="175514" y="293243"/>
                  <a:pt x="163830" y="281558"/>
                  <a:pt x="163830" y="267081"/>
                </a:cubicBezTo>
                <a:lnTo>
                  <a:pt x="163830" y="185165"/>
                </a:lnTo>
                <a:cubicBezTo>
                  <a:pt x="163830" y="183133"/>
                  <a:pt x="162178" y="181482"/>
                  <a:pt x="160146" y="181482"/>
                </a:cubicBezTo>
                <a:lnTo>
                  <a:pt x="107950" y="181482"/>
                </a:lnTo>
                <a:cubicBezTo>
                  <a:pt x="105918" y="181482"/>
                  <a:pt x="104266" y="183133"/>
                  <a:pt x="104266" y="185165"/>
                </a:cubicBezTo>
                <a:lnTo>
                  <a:pt x="104266" y="267081"/>
                </a:lnTo>
                <a:cubicBezTo>
                  <a:pt x="104266" y="281558"/>
                  <a:pt x="92582" y="293243"/>
                  <a:pt x="78232" y="293243"/>
                </a:cubicBezTo>
                <a:lnTo>
                  <a:pt x="26034" y="293243"/>
                </a:lnTo>
                <a:cubicBezTo>
                  <a:pt x="11683" y="293243"/>
                  <a:pt x="0" y="281558"/>
                  <a:pt x="0" y="267081"/>
                </a:cubicBezTo>
                <a:lnTo>
                  <a:pt x="0" y="121031"/>
                </a:lnTo>
                <a:cubicBezTo>
                  <a:pt x="0" y="111125"/>
                  <a:pt x="4318" y="101726"/>
                  <a:pt x="11938" y="95376"/>
                </a:cubicBezTo>
                <a:lnTo>
                  <a:pt x="112521" y="10540"/>
                </a:lnTo>
                <a:close/>
                <a:moveTo>
                  <a:pt x="2696337" y="6085966"/>
                </a:moveTo>
                <a:moveTo>
                  <a:pt x="141224" y="27686"/>
                </a:moveTo>
                <a:cubicBezTo>
                  <a:pt x="137159" y="24130"/>
                  <a:pt x="131064" y="24130"/>
                  <a:pt x="126872" y="27686"/>
                </a:cubicBezTo>
                <a:lnTo>
                  <a:pt x="26289" y="112521"/>
                </a:lnTo>
                <a:cubicBezTo>
                  <a:pt x="23749" y="114553"/>
                  <a:pt x="22351" y="117728"/>
                  <a:pt x="22351" y="121031"/>
                </a:cubicBezTo>
                <a:lnTo>
                  <a:pt x="22351" y="267081"/>
                </a:lnTo>
                <a:cubicBezTo>
                  <a:pt x="22351" y="269113"/>
                  <a:pt x="24002" y="270890"/>
                  <a:pt x="26034" y="270890"/>
                </a:cubicBezTo>
                <a:lnTo>
                  <a:pt x="78232" y="270890"/>
                </a:lnTo>
                <a:cubicBezTo>
                  <a:pt x="80264" y="270890"/>
                  <a:pt x="81914" y="269113"/>
                  <a:pt x="81914" y="267081"/>
                </a:cubicBezTo>
                <a:lnTo>
                  <a:pt x="81914" y="185165"/>
                </a:lnTo>
                <a:cubicBezTo>
                  <a:pt x="81914" y="170688"/>
                  <a:pt x="93599" y="159131"/>
                  <a:pt x="107950" y="159131"/>
                </a:cubicBezTo>
                <a:lnTo>
                  <a:pt x="160146" y="159131"/>
                </a:lnTo>
                <a:cubicBezTo>
                  <a:pt x="174497" y="159131"/>
                  <a:pt x="186182" y="170688"/>
                  <a:pt x="186182" y="185165"/>
                </a:cubicBezTo>
                <a:lnTo>
                  <a:pt x="186182" y="267081"/>
                </a:lnTo>
                <a:cubicBezTo>
                  <a:pt x="186182" y="269113"/>
                  <a:pt x="187959" y="270890"/>
                  <a:pt x="189991" y="270890"/>
                </a:cubicBezTo>
                <a:lnTo>
                  <a:pt x="242062" y="270890"/>
                </a:lnTo>
                <a:cubicBezTo>
                  <a:pt x="244220" y="270890"/>
                  <a:pt x="245871" y="269113"/>
                  <a:pt x="245871" y="267081"/>
                </a:cubicBezTo>
                <a:lnTo>
                  <a:pt x="245871" y="121031"/>
                </a:lnTo>
                <a:cubicBezTo>
                  <a:pt x="245871" y="117728"/>
                  <a:pt x="244347" y="114681"/>
                  <a:pt x="241807" y="112521"/>
                </a:cubicBezTo>
                <a:lnTo>
                  <a:pt x="141224" y="27686"/>
                </a:lnTo>
                <a:close/>
                <a:moveTo>
                  <a:pt x="2679191" y="6085966"/>
                </a:moveTo>
              </a:path>
            </a:pathLst>
          </a:custGeom>
          <a:solidFill>
            <a:srgbClr val="000000">
              <a:alpha val="100000"/>
            </a:srgb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35" name="Freeform 2719">
            <a:extLst>
              <a:ext uri="{FF2B5EF4-FFF2-40B4-BE49-F238E27FC236}">
                <a16:creationId xmlns:a16="http://schemas.microsoft.com/office/drawing/2014/main" id="{1EEBB7E2-03AD-FE67-83C5-AFCB83D5074E}"/>
              </a:ext>
            </a:extLst>
          </p:cNvPr>
          <p:cNvSpPr/>
          <p:nvPr/>
        </p:nvSpPr>
        <p:spPr>
          <a:xfrm>
            <a:off x="3350005" y="5356861"/>
            <a:ext cx="325502" cy="264121"/>
          </a:xfrm>
          <a:custGeom>
            <a:avLst/>
            <a:gdLst/>
            <a:ahLst/>
            <a:cxnLst/>
            <a:rect l="0" t="0" r="0" b="0"/>
            <a:pathLst>
              <a:path w="325502" h="264121">
                <a:moveTo>
                  <a:pt x="300229" y="197484"/>
                </a:moveTo>
                <a:cubicBezTo>
                  <a:pt x="293243" y="197484"/>
                  <a:pt x="287529" y="202818"/>
                  <a:pt x="287529" y="209295"/>
                </a:cubicBezTo>
                <a:lnTo>
                  <a:pt x="287529" y="240664"/>
                </a:lnTo>
                <a:cubicBezTo>
                  <a:pt x="287529" y="247116"/>
                  <a:pt x="293243" y="252361"/>
                  <a:pt x="300229" y="252361"/>
                </a:cubicBezTo>
                <a:lnTo>
                  <a:pt x="300229" y="252361"/>
                </a:lnTo>
                <a:cubicBezTo>
                  <a:pt x="307214" y="252361"/>
                  <a:pt x="312802" y="247116"/>
                  <a:pt x="312802" y="240664"/>
                </a:cubicBezTo>
                <a:lnTo>
                  <a:pt x="312802" y="209295"/>
                </a:lnTo>
                <a:cubicBezTo>
                  <a:pt x="312802" y="202818"/>
                  <a:pt x="307214" y="197484"/>
                  <a:pt x="300229" y="197484"/>
                </a:cubicBezTo>
                <a:close/>
                <a:moveTo>
                  <a:pt x="-2046350" y="1501139"/>
                </a:moveTo>
                <a:moveTo>
                  <a:pt x="187198" y="197484"/>
                </a:moveTo>
                <a:cubicBezTo>
                  <a:pt x="180214" y="197484"/>
                  <a:pt x="174625" y="202818"/>
                  <a:pt x="174625" y="209295"/>
                </a:cubicBezTo>
                <a:lnTo>
                  <a:pt x="174625" y="240664"/>
                </a:lnTo>
                <a:cubicBezTo>
                  <a:pt x="174625" y="247116"/>
                  <a:pt x="180214" y="252361"/>
                  <a:pt x="187198" y="252361"/>
                </a:cubicBezTo>
                <a:lnTo>
                  <a:pt x="187198" y="252361"/>
                </a:lnTo>
                <a:cubicBezTo>
                  <a:pt x="194184" y="252361"/>
                  <a:pt x="199898" y="247116"/>
                  <a:pt x="199898" y="240664"/>
                </a:cubicBezTo>
                <a:lnTo>
                  <a:pt x="199898" y="209295"/>
                </a:lnTo>
                <a:cubicBezTo>
                  <a:pt x="199898" y="202818"/>
                  <a:pt x="194184" y="197484"/>
                  <a:pt x="187198" y="197484"/>
                </a:cubicBezTo>
                <a:close/>
                <a:moveTo>
                  <a:pt x="-2046350" y="1501139"/>
                </a:moveTo>
                <a:moveTo>
                  <a:pt x="74168" y="197484"/>
                </a:moveTo>
                <a:cubicBezTo>
                  <a:pt x="67184" y="197484"/>
                  <a:pt x="61596" y="202818"/>
                  <a:pt x="61596" y="209295"/>
                </a:cubicBezTo>
                <a:lnTo>
                  <a:pt x="61596" y="240664"/>
                </a:lnTo>
                <a:cubicBezTo>
                  <a:pt x="61596" y="247116"/>
                  <a:pt x="67184" y="252361"/>
                  <a:pt x="74168" y="252361"/>
                </a:cubicBezTo>
                <a:lnTo>
                  <a:pt x="74296" y="252361"/>
                </a:lnTo>
                <a:cubicBezTo>
                  <a:pt x="81154" y="252361"/>
                  <a:pt x="86868" y="247116"/>
                  <a:pt x="86868" y="240664"/>
                </a:cubicBezTo>
                <a:lnTo>
                  <a:pt x="86868" y="209295"/>
                </a:lnTo>
                <a:cubicBezTo>
                  <a:pt x="86868" y="202818"/>
                  <a:pt x="81154" y="197484"/>
                  <a:pt x="74296" y="197484"/>
                </a:cubicBezTo>
                <a:close/>
                <a:moveTo>
                  <a:pt x="-2046350" y="1501139"/>
                </a:moveTo>
                <a:moveTo>
                  <a:pt x="300229" y="185801"/>
                </a:moveTo>
                <a:lnTo>
                  <a:pt x="300229" y="185801"/>
                </a:lnTo>
                <a:cubicBezTo>
                  <a:pt x="314198" y="185801"/>
                  <a:pt x="325502" y="196214"/>
                  <a:pt x="325502" y="209295"/>
                </a:cubicBezTo>
                <a:lnTo>
                  <a:pt x="325502" y="240664"/>
                </a:lnTo>
                <a:cubicBezTo>
                  <a:pt x="325502" y="253606"/>
                  <a:pt x="314198" y="264121"/>
                  <a:pt x="300229" y="264121"/>
                </a:cubicBezTo>
                <a:lnTo>
                  <a:pt x="300229" y="264121"/>
                </a:lnTo>
                <a:cubicBezTo>
                  <a:pt x="286259" y="264121"/>
                  <a:pt x="274955" y="253606"/>
                  <a:pt x="274955" y="240664"/>
                </a:cubicBezTo>
                <a:lnTo>
                  <a:pt x="274955" y="209295"/>
                </a:lnTo>
                <a:cubicBezTo>
                  <a:pt x="274955" y="196214"/>
                  <a:pt x="286259" y="185801"/>
                  <a:pt x="300229" y="185801"/>
                </a:cubicBezTo>
                <a:close/>
                <a:moveTo>
                  <a:pt x="-2034667" y="1501139"/>
                </a:moveTo>
                <a:moveTo>
                  <a:pt x="187198" y="185801"/>
                </a:moveTo>
                <a:lnTo>
                  <a:pt x="187198" y="185801"/>
                </a:lnTo>
                <a:cubicBezTo>
                  <a:pt x="201168" y="185801"/>
                  <a:pt x="212472" y="196214"/>
                  <a:pt x="212472" y="209295"/>
                </a:cubicBezTo>
                <a:lnTo>
                  <a:pt x="212472" y="240664"/>
                </a:lnTo>
                <a:cubicBezTo>
                  <a:pt x="212472" y="253606"/>
                  <a:pt x="201168" y="264121"/>
                  <a:pt x="187198" y="264121"/>
                </a:cubicBezTo>
                <a:lnTo>
                  <a:pt x="187198" y="264121"/>
                </a:lnTo>
                <a:cubicBezTo>
                  <a:pt x="173229" y="264121"/>
                  <a:pt x="161925" y="253606"/>
                  <a:pt x="161925" y="240664"/>
                </a:cubicBezTo>
                <a:lnTo>
                  <a:pt x="161925" y="209295"/>
                </a:lnTo>
                <a:cubicBezTo>
                  <a:pt x="161925" y="196214"/>
                  <a:pt x="173229" y="185801"/>
                  <a:pt x="187198" y="185801"/>
                </a:cubicBezTo>
                <a:close/>
                <a:moveTo>
                  <a:pt x="-2034667" y="1501139"/>
                </a:moveTo>
                <a:moveTo>
                  <a:pt x="74168" y="185801"/>
                </a:moveTo>
                <a:lnTo>
                  <a:pt x="74296" y="185801"/>
                </a:lnTo>
                <a:cubicBezTo>
                  <a:pt x="88139" y="185801"/>
                  <a:pt x="99441" y="196214"/>
                  <a:pt x="99441" y="209295"/>
                </a:cubicBezTo>
                <a:lnTo>
                  <a:pt x="99441" y="240664"/>
                </a:lnTo>
                <a:cubicBezTo>
                  <a:pt x="99441" y="253606"/>
                  <a:pt x="88139" y="264121"/>
                  <a:pt x="74296" y="264121"/>
                </a:cubicBezTo>
                <a:lnTo>
                  <a:pt x="74168" y="264121"/>
                </a:lnTo>
                <a:cubicBezTo>
                  <a:pt x="60198" y="264121"/>
                  <a:pt x="48896" y="253606"/>
                  <a:pt x="48896" y="240664"/>
                </a:cubicBezTo>
                <a:lnTo>
                  <a:pt x="48896" y="209295"/>
                </a:lnTo>
                <a:cubicBezTo>
                  <a:pt x="48896" y="196214"/>
                  <a:pt x="60198" y="185801"/>
                  <a:pt x="74168" y="185801"/>
                </a:cubicBezTo>
                <a:close/>
                <a:moveTo>
                  <a:pt x="-2034667" y="1501139"/>
                </a:moveTo>
                <a:moveTo>
                  <a:pt x="254128" y="185673"/>
                </a:moveTo>
                <a:cubicBezTo>
                  <a:pt x="257684" y="185673"/>
                  <a:pt x="260478" y="188340"/>
                  <a:pt x="260478" y="191642"/>
                </a:cubicBezTo>
                <a:lnTo>
                  <a:pt x="260478" y="258203"/>
                </a:lnTo>
                <a:cubicBezTo>
                  <a:pt x="260478" y="261454"/>
                  <a:pt x="257684" y="264083"/>
                  <a:pt x="254128" y="264083"/>
                </a:cubicBezTo>
                <a:cubicBezTo>
                  <a:pt x="250698" y="264083"/>
                  <a:pt x="247904" y="261454"/>
                  <a:pt x="247904" y="258203"/>
                </a:cubicBezTo>
                <a:lnTo>
                  <a:pt x="247904" y="207517"/>
                </a:lnTo>
                <a:cubicBezTo>
                  <a:pt x="244475" y="210692"/>
                  <a:pt x="240539" y="213867"/>
                  <a:pt x="236348" y="216153"/>
                </a:cubicBezTo>
                <a:cubicBezTo>
                  <a:pt x="233427" y="217804"/>
                  <a:pt x="229616" y="216915"/>
                  <a:pt x="227839" y="214248"/>
                </a:cubicBezTo>
                <a:cubicBezTo>
                  <a:pt x="225934" y="211454"/>
                  <a:pt x="226949" y="207772"/>
                  <a:pt x="229871" y="206120"/>
                </a:cubicBezTo>
                <a:cubicBezTo>
                  <a:pt x="234316" y="203581"/>
                  <a:pt x="239015" y="199389"/>
                  <a:pt x="242824" y="195326"/>
                </a:cubicBezTo>
                <a:cubicBezTo>
                  <a:pt x="244729" y="193293"/>
                  <a:pt x="246380" y="191515"/>
                  <a:pt x="247397" y="190245"/>
                </a:cubicBezTo>
                <a:cubicBezTo>
                  <a:pt x="247904" y="189611"/>
                  <a:pt x="248412" y="188976"/>
                  <a:pt x="248921" y="188340"/>
                </a:cubicBezTo>
                <a:cubicBezTo>
                  <a:pt x="248921" y="188340"/>
                  <a:pt x="249048" y="188214"/>
                  <a:pt x="249048" y="188214"/>
                </a:cubicBezTo>
                <a:cubicBezTo>
                  <a:pt x="250191" y="186689"/>
                  <a:pt x="252096" y="185673"/>
                  <a:pt x="254128" y="185673"/>
                </a:cubicBezTo>
                <a:close/>
                <a:moveTo>
                  <a:pt x="-2034539" y="1501139"/>
                </a:moveTo>
                <a:moveTo>
                  <a:pt x="141224" y="185673"/>
                </a:moveTo>
                <a:cubicBezTo>
                  <a:pt x="144654" y="185673"/>
                  <a:pt x="147448" y="188340"/>
                  <a:pt x="147448" y="191642"/>
                </a:cubicBezTo>
                <a:lnTo>
                  <a:pt x="147448" y="258203"/>
                </a:lnTo>
                <a:cubicBezTo>
                  <a:pt x="147448" y="261454"/>
                  <a:pt x="144654" y="264083"/>
                  <a:pt x="141224" y="264083"/>
                </a:cubicBezTo>
                <a:cubicBezTo>
                  <a:pt x="137668" y="264083"/>
                  <a:pt x="134874" y="261454"/>
                  <a:pt x="134874" y="258203"/>
                </a:cubicBezTo>
                <a:lnTo>
                  <a:pt x="134874" y="207517"/>
                </a:lnTo>
                <a:cubicBezTo>
                  <a:pt x="131446" y="210692"/>
                  <a:pt x="127509" y="213867"/>
                  <a:pt x="123445" y="216153"/>
                </a:cubicBezTo>
                <a:cubicBezTo>
                  <a:pt x="120523" y="217804"/>
                  <a:pt x="116586" y="216915"/>
                  <a:pt x="114809" y="214248"/>
                </a:cubicBezTo>
                <a:cubicBezTo>
                  <a:pt x="113030" y="211454"/>
                  <a:pt x="113920" y="207772"/>
                  <a:pt x="116841" y="206120"/>
                </a:cubicBezTo>
                <a:cubicBezTo>
                  <a:pt x="121285" y="203581"/>
                  <a:pt x="126111" y="199389"/>
                  <a:pt x="129922" y="195326"/>
                </a:cubicBezTo>
                <a:cubicBezTo>
                  <a:pt x="131699" y="193293"/>
                  <a:pt x="133350" y="191515"/>
                  <a:pt x="134366" y="190245"/>
                </a:cubicBezTo>
                <a:cubicBezTo>
                  <a:pt x="134874" y="189611"/>
                  <a:pt x="135510" y="188976"/>
                  <a:pt x="136017" y="188340"/>
                </a:cubicBezTo>
                <a:cubicBezTo>
                  <a:pt x="136017" y="188340"/>
                  <a:pt x="136017" y="188214"/>
                  <a:pt x="136017" y="188214"/>
                </a:cubicBezTo>
                <a:cubicBezTo>
                  <a:pt x="137287" y="186689"/>
                  <a:pt x="139192" y="185673"/>
                  <a:pt x="141224" y="185673"/>
                </a:cubicBezTo>
                <a:close/>
                <a:moveTo>
                  <a:pt x="-2034539" y="1501139"/>
                </a:moveTo>
                <a:moveTo>
                  <a:pt x="28195" y="185673"/>
                </a:moveTo>
                <a:cubicBezTo>
                  <a:pt x="31623" y="185673"/>
                  <a:pt x="34417" y="188340"/>
                  <a:pt x="34417" y="191642"/>
                </a:cubicBezTo>
                <a:lnTo>
                  <a:pt x="34417" y="258203"/>
                </a:lnTo>
                <a:cubicBezTo>
                  <a:pt x="34417" y="261454"/>
                  <a:pt x="31623" y="264083"/>
                  <a:pt x="28195" y="264083"/>
                </a:cubicBezTo>
                <a:cubicBezTo>
                  <a:pt x="24639" y="264083"/>
                  <a:pt x="21845" y="261454"/>
                  <a:pt x="21845" y="258203"/>
                </a:cubicBezTo>
                <a:lnTo>
                  <a:pt x="21845" y="207517"/>
                </a:lnTo>
                <a:cubicBezTo>
                  <a:pt x="18416" y="210692"/>
                  <a:pt x="14479" y="213867"/>
                  <a:pt x="10415" y="216153"/>
                </a:cubicBezTo>
                <a:cubicBezTo>
                  <a:pt x="7366" y="217804"/>
                  <a:pt x="3556" y="216915"/>
                  <a:pt x="1779" y="214248"/>
                </a:cubicBezTo>
                <a:cubicBezTo>
                  <a:pt x="0" y="211454"/>
                  <a:pt x="890" y="207772"/>
                  <a:pt x="3810" y="206120"/>
                </a:cubicBezTo>
                <a:cubicBezTo>
                  <a:pt x="8255" y="203581"/>
                  <a:pt x="12954" y="199389"/>
                  <a:pt x="16891" y="195326"/>
                </a:cubicBezTo>
                <a:cubicBezTo>
                  <a:pt x="18670" y="193293"/>
                  <a:pt x="20321" y="191515"/>
                  <a:pt x="21336" y="190245"/>
                </a:cubicBezTo>
                <a:cubicBezTo>
                  <a:pt x="21845" y="189611"/>
                  <a:pt x="22479" y="188976"/>
                  <a:pt x="22987" y="188340"/>
                </a:cubicBezTo>
                <a:cubicBezTo>
                  <a:pt x="22987" y="188340"/>
                  <a:pt x="22987" y="188214"/>
                  <a:pt x="22987" y="188214"/>
                </a:cubicBezTo>
                <a:cubicBezTo>
                  <a:pt x="24258" y="186689"/>
                  <a:pt x="26162" y="185673"/>
                  <a:pt x="28195" y="185673"/>
                </a:cubicBezTo>
                <a:close/>
                <a:moveTo>
                  <a:pt x="-2034539" y="1501139"/>
                </a:moveTo>
                <a:moveTo>
                  <a:pt x="252096" y="104648"/>
                </a:moveTo>
                <a:cubicBezTo>
                  <a:pt x="245237" y="104648"/>
                  <a:pt x="239523" y="109854"/>
                  <a:pt x="239523" y="116331"/>
                </a:cubicBezTo>
                <a:lnTo>
                  <a:pt x="239523" y="147828"/>
                </a:lnTo>
                <a:cubicBezTo>
                  <a:pt x="239523" y="154304"/>
                  <a:pt x="245237" y="159512"/>
                  <a:pt x="252096" y="159512"/>
                </a:cubicBezTo>
                <a:lnTo>
                  <a:pt x="252223" y="159512"/>
                </a:lnTo>
                <a:cubicBezTo>
                  <a:pt x="259208" y="159512"/>
                  <a:pt x="264796" y="154304"/>
                  <a:pt x="264796" y="147828"/>
                </a:cubicBezTo>
                <a:lnTo>
                  <a:pt x="264796" y="116331"/>
                </a:lnTo>
                <a:cubicBezTo>
                  <a:pt x="264796" y="109854"/>
                  <a:pt x="259208" y="104648"/>
                  <a:pt x="252223" y="104648"/>
                </a:cubicBezTo>
                <a:close/>
                <a:moveTo>
                  <a:pt x="-1953514" y="1501139"/>
                </a:moveTo>
                <a:moveTo>
                  <a:pt x="139066" y="104648"/>
                </a:moveTo>
                <a:cubicBezTo>
                  <a:pt x="132208" y="104648"/>
                  <a:pt x="126492" y="109854"/>
                  <a:pt x="126492" y="116331"/>
                </a:cubicBezTo>
                <a:lnTo>
                  <a:pt x="126492" y="147828"/>
                </a:lnTo>
                <a:cubicBezTo>
                  <a:pt x="126492" y="154304"/>
                  <a:pt x="132208" y="159512"/>
                  <a:pt x="139066" y="159512"/>
                </a:cubicBezTo>
                <a:lnTo>
                  <a:pt x="139192" y="159512"/>
                </a:lnTo>
                <a:cubicBezTo>
                  <a:pt x="146178" y="159512"/>
                  <a:pt x="151766" y="154304"/>
                  <a:pt x="151766" y="147828"/>
                </a:cubicBezTo>
                <a:lnTo>
                  <a:pt x="151766" y="116331"/>
                </a:lnTo>
                <a:cubicBezTo>
                  <a:pt x="151766" y="109854"/>
                  <a:pt x="146178" y="104648"/>
                  <a:pt x="139192" y="104648"/>
                </a:cubicBezTo>
                <a:close/>
                <a:moveTo>
                  <a:pt x="-1953514" y="1501139"/>
                </a:moveTo>
                <a:moveTo>
                  <a:pt x="26162" y="104648"/>
                </a:moveTo>
                <a:cubicBezTo>
                  <a:pt x="19178" y="104648"/>
                  <a:pt x="13462" y="109854"/>
                  <a:pt x="13462" y="116331"/>
                </a:cubicBezTo>
                <a:lnTo>
                  <a:pt x="13462" y="147828"/>
                </a:lnTo>
                <a:cubicBezTo>
                  <a:pt x="13462" y="154304"/>
                  <a:pt x="19178" y="159512"/>
                  <a:pt x="26162" y="159512"/>
                </a:cubicBezTo>
                <a:lnTo>
                  <a:pt x="26162" y="159512"/>
                </a:lnTo>
                <a:cubicBezTo>
                  <a:pt x="33148" y="159512"/>
                  <a:pt x="38735" y="154304"/>
                  <a:pt x="38735" y="147828"/>
                </a:cubicBezTo>
                <a:lnTo>
                  <a:pt x="38735" y="116331"/>
                </a:lnTo>
                <a:cubicBezTo>
                  <a:pt x="38735" y="109854"/>
                  <a:pt x="33148" y="104648"/>
                  <a:pt x="26162" y="104648"/>
                </a:cubicBezTo>
                <a:close/>
                <a:moveTo>
                  <a:pt x="-1953514" y="1501139"/>
                </a:moveTo>
                <a:moveTo>
                  <a:pt x="319152" y="92837"/>
                </a:moveTo>
                <a:cubicBezTo>
                  <a:pt x="322708" y="92837"/>
                  <a:pt x="325502" y="95503"/>
                  <a:pt x="325502" y="98806"/>
                </a:cubicBezTo>
                <a:lnTo>
                  <a:pt x="325502" y="165353"/>
                </a:lnTo>
                <a:cubicBezTo>
                  <a:pt x="325502" y="168656"/>
                  <a:pt x="322708" y="171195"/>
                  <a:pt x="319152" y="171195"/>
                </a:cubicBezTo>
                <a:cubicBezTo>
                  <a:pt x="315723" y="171195"/>
                  <a:pt x="312802" y="168656"/>
                  <a:pt x="312802" y="165353"/>
                </a:cubicBezTo>
                <a:lnTo>
                  <a:pt x="312802" y="114681"/>
                </a:lnTo>
                <a:cubicBezTo>
                  <a:pt x="309499" y="117856"/>
                  <a:pt x="305562" y="121031"/>
                  <a:pt x="301372" y="123317"/>
                </a:cubicBezTo>
                <a:cubicBezTo>
                  <a:pt x="298450" y="124967"/>
                  <a:pt x="294641" y="124078"/>
                  <a:pt x="292862" y="121284"/>
                </a:cubicBezTo>
                <a:cubicBezTo>
                  <a:pt x="290958" y="118617"/>
                  <a:pt x="291847" y="114934"/>
                  <a:pt x="294895" y="113284"/>
                </a:cubicBezTo>
                <a:cubicBezTo>
                  <a:pt x="299340" y="110743"/>
                  <a:pt x="304039" y="106426"/>
                  <a:pt x="307848" y="102362"/>
                </a:cubicBezTo>
                <a:cubicBezTo>
                  <a:pt x="309754" y="100456"/>
                  <a:pt x="311278" y="98678"/>
                  <a:pt x="312421" y="97409"/>
                </a:cubicBezTo>
                <a:cubicBezTo>
                  <a:pt x="312929" y="96773"/>
                  <a:pt x="313436" y="96139"/>
                  <a:pt x="313945" y="95376"/>
                </a:cubicBezTo>
                <a:cubicBezTo>
                  <a:pt x="313945" y="95376"/>
                  <a:pt x="314072" y="95376"/>
                  <a:pt x="314072" y="95376"/>
                </a:cubicBezTo>
                <a:cubicBezTo>
                  <a:pt x="315215" y="93853"/>
                  <a:pt x="317120" y="92837"/>
                  <a:pt x="319152" y="92837"/>
                </a:cubicBezTo>
                <a:close/>
                <a:moveTo>
                  <a:pt x="-1941703" y="1501139"/>
                </a:moveTo>
                <a:moveTo>
                  <a:pt x="252096" y="92837"/>
                </a:moveTo>
                <a:lnTo>
                  <a:pt x="252223" y="92837"/>
                </a:lnTo>
                <a:cubicBezTo>
                  <a:pt x="266192" y="92837"/>
                  <a:pt x="277496" y="103378"/>
                  <a:pt x="277496" y="116331"/>
                </a:cubicBezTo>
                <a:lnTo>
                  <a:pt x="277496" y="147828"/>
                </a:lnTo>
                <a:cubicBezTo>
                  <a:pt x="277496" y="160781"/>
                  <a:pt x="266192" y="171195"/>
                  <a:pt x="252223" y="171195"/>
                </a:cubicBezTo>
                <a:lnTo>
                  <a:pt x="252096" y="171195"/>
                </a:lnTo>
                <a:cubicBezTo>
                  <a:pt x="238253" y="171195"/>
                  <a:pt x="226949" y="160781"/>
                  <a:pt x="226949" y="147828"/>
                </a:cubicBezTo>
                <a:lnTo>
                  <a:pt x="226949" y="116331"/>
                </a:lnTo>
                <a:cubicBezTo>
                  <a:pt x="226949" y="103378"/>
                  <a:pt x="238253" y="92837"/>
                  <a:pt x="252096" y="92837"/>
                </a:cubicBezTo>
                <a:close/>
                <a:moveTo>
                  <a:pt x="-1941703" y="1501139"/>
                </a:moveTo>
                <a:moveTo>
                  <a:pt x="139066" y="92837"/>
                </a:moveTo>
                <a:lnTo>
                  <a:pt x="139192" y="92837"/>
                </a:lnTo>
                <a:cubicBezTo>
                  <a:pt x="153162" y="92837"/>
                  <a:pt x="164466" y="103378"/>
                  <a:pt x="164466" y="116331"/>
                </a:cubicBezTo>
                <a:lnTo>
                  <a:pt x="164466" y="147828"/>
                </a:lnTo>
                <a:cubicBezTo>
                  <a:pt x="164466" y="160781"/>
                  <a:pt x="153162" y="171195"/>
                  <a:pt x="139192" y="171195"/>
                </a:cubicBezTo>
                <a:lnTo>
                  <a:pt x="139066" y="171195"/>
                </a:lnTo>
                <a:cubicBezTo>
                  <a:pt x="125223" y="171195"/>
                  <a:pt x="113920" y="160781"/>
                  <a:pt x="113920" y="147828"/>
                </a:cubicBezTo>
                <a:lnTo>
                  <a:pt x="113920" y="116331"/>
                </a:lnTo>
                <a:cubicBezTo>
                  <a:pt x="113920" y="103378"/>
                  <a:pt x="125223" y="92837"/>
                  <a:pt x="139066" y="92837"/>
                </a:cubicBezTo>
                <a:close/>
                <a:moveTo>
                  <a:pt x="-1941703" y="1501139"/>
                </a:moveTo>
                <a:moveTo>
                  <a:pt x="26162" y="92837"/>
                </a:moveTo>
                <a:lnTo>
                  <a:pt x="26162" y="92837"/>
                </a:lnTo>
                <a:cubicBezTo>
                  <a:pt x="40133" y="92837"/>
                  <a:pt x="51435" y="103378"/>
                  <a:pt x="51435" y="116331"/>
                </a:cubicBezTo>
                <a:lnTo>
                  <a:pt x="51435" y="147828"/>
                </a:lnTo>
                <a:cubicBezTo>
                  <a:pt x="51435" y="160781"/>
                  <a:pt x="40133" y="171195"/>
                  <a:pt x="26162" y="171195"/>
                </a:cubicBezTo>
                <a:lnTo>
                  <a:pt x="26162" y="171195"/>
                </a:lnTo>
                <a:cubicBezTo>
                  <a:pt x="12192" y="171195"/>
                  <a:pt x="890" y="160781"/>
                  <a:pt x="890" y="147828"/>
                </a:cubicBezTo>
                <a:lnTo>
                  <a:pt x="890" y="116331"/>
                </a:lnTo>
                <a:cubicBezTo>
                  <a:pt x="890" y="103378"/>
                  <a:pt x="12192" y="92837"/>
                  <a:pt x="26162" y="92837"/>
                </a:cubicBezTo>
                <a:close/>
                <a:moveTo>
                  <a:pt x="-1941703" y="1501139"/>
                </a:moveTo>
                <a:moveTo>
                  <a:pt x="206122" y="92837"/>
                </a:moveTo>
                <a:cubicBezTo>
                  <a:pt x="209678" y="92837"/>
                  <a:pt x="212472" y="95503"/>
                  <a:pt x="212472" y="98678"/>
                </a:cubicBezTo>
                <a:lnTo>
                  <a:pt x="212472" y="165353"/>
                </a:lnTo>
                <a:cubicBezTo>
                  <a:pt x="212472" y="168528"/>
                  <a:pt x="209678" y="171195"/>
                  <a:pt x="206122" y="171195"/>
                </a:cubicBezTo>
                <a:cubicBezTo>
                  <a:pt x="202692" y="171195"/>
                  <a:pt x="199898" y="168528"/>
                  <a:pt x="199898" y="165353"/>
                </a:cubicBezTo>
                <a:lnTo>
                  <a:pt x="199898" y="114681"/>
                </a:lnTo>
                <a:cubicBezTo>
                  <a:pt x="196470" y="117728"/>
                  <a:pt x="192533" y="121031"/>
                  <a:pt x="188341" y="123317"/>
                </a:cubicBezTo>
                <a:cubicBezTo>
                  <a:pt x="185421" y="124967"/>
                  <a:pt x="181610" y="124078"/>
                  <a:pt x="179833" y="121284"/>
                </a:cubicBezTo>
                <a:cubicBezTo>
                  <a:pt x="177928" y="118490"/>
                  <a:pt x="178943" y="114934"/>
                  <a:pt x="181865" y="113284"/>
                </a:cubicBezTo>
                <a:cubicBezTo>
                  <a:pt x="186310" y="110743"/>
                  <a:pt x="191009" y="106426"/>
                  <a:pt x="194818" y="102362"/>
                </a:cubicBezTo>
                <a:cubicBezTo>
                  <a:pt x="196723" y="100456"/>
                  <a:pt x="198248" y="98678"/>
                  <a:pt x="199391" y="97281"/>
                </a:cubicBezTo>
                <a:cubicBezTo>
                  <a:pt x="199898" y="96773"/>
                  <a:pt x="200406" y="96012"/>
                  <a:pt x="200915" y="95376"/>
                </a:cubicBezTo>
                <a:cubicBezTo>
                  <a:pt x="200915" y="95376"/>
                  <a:pt x="201041" y="95250"/>
                  <a:pt x="201041" y="95250"/>
                </a:cubicBezTo>
                <a:cubicBezTo>
                  <a:pt x="202185" y="93726"/>
                  <a:pt x="204090" y="92837"/>
                  <a:pt x="206122" y="92837"/>
                </a:cubicBezTo>
                <a:close/>
                <a:moveTo>
                  <a:pt x="-1941703" y="1501139"/>
                </a:moveTo>
                <a:moveTo>
                  <a:pt x="93091" y="92837"/>
                </a:moveTo>
                <a:cubicBezTo>
                  <a:pt x="96648" y="92837"/>
                  <a:pt x="99441" y="95503"/>
                  <a:pt x="99441" y="98678"/>
                </a:cubicBezTo>
                <a:lnTo>
                  <a:pt x="99441" y="165353"/>
                </a:lnTo>
                <a:cubicBezTo>
                  <a:pt x="99441" y="168528"/>
                  <a:pt x="96648" y="171195"/>
                  <a:pt x="93091" y="171195"/>
                </a:cubicBezTo>
                <a:cubicBezTo>
                  <a:pt x="89662" y="171195"/>
                  <a:pt x="86741" y="168528"/>
                  <a:pt x="86741" y="165353"/>
                </a:cubicBezTo>
                <a:lnTo>
                  <a:pt x="86741" y="114681"/>
                </a:lnTo>
                <a:cubicBezTo>
                  <a:pt x="83440" y="117728"/>
                  <a:pt x="79503" y="121031"/>
                  <a:pt x="75311" y="123317"/>
                </a:cubicBezTo>
                <a:cubicBezTo>
                  <a:pt x="72391" y="124967"/>
                  <a:pt x="68580" y="124078"/>
                  <a:pt x="66803" y="121284"/>
                </a:cubicBezTo>
                <a:cubicBezTo>
                  <a:pt x="64898" y="118490"/>
                  <a:pt x="65914" y="114934"/>
                  <a:pt x="68835" y="113284"/>
                </a:cubicBezTo>
                <a:cubicBezTo>
                  <a:pt x="73279" y="110743"/>
                  <a:pt x="77979" y="106426"/>
                  <a:pt x="81789" y="102362"/>
                </a:cubicBezTo>
                <a:cubicBezTo>
                  <a:pt x="83693" y="100456"/>
                  <a:pt x="85217" y="98678"/>
                  <a:pt x="86360" y="97281"/>
                </a:cubicBezTo>
                <a:cubicBezTo>
                  <a:pt x="86868" y="96773"/>
                  <a:pt x="87377" y="96012"/>
                  <a:pt x="87885" y="95376"/>
                </a:cubicBezTo>
                <a:cubicBezTo>
                  <a:pt x="87885" y="95376"/>
                  <a:pt x="88011" y="95250"/>
                  <a:pt x="88011" y="95250"/>
                </a:cubicBezTo>
                <a:cubicBezTo>
                  <a:pt x="89154" y="93726"/>
                  <a:pt x="91060" y="92837"/>
                  <a:pt x="93091" y="92837"/>
                </a:cubicBezTo>
                <a:close/>
                <a:moveTo>
                  <a:pt x="-1941703" y="1501139"/>
                </a:moveTo>
                <a:moveTo>
                  <a:pt x="74168" y="11811"/>
                </a:moveTo>
                <a:cubicBezTo>
                  <a:pt x="67184" y="11811"/>
                  <a:pt x="61596" y="17017"/>
                  <a:pt x="61596" y="23495"/>
                </a:cubicBezTo>
                <a:lnTo>
                  <a:pt x="61596" y="54864"/>
                </a:lnTo>
                <a:cubicBezTo>
                  <a:pt x="61596" y="61340"/>
                  <a:pt x="67184" y="66548"/>
                  <a:pt x="74168" y="66548"/>
                </a:cubicBezTo>
                <a:lnTo>
                  <a:pt x="74296" y="66548"/>
                </a:lnTo>
                <a:cubicBezTo>
                  <a:pt x="81154" y="66548"/>
                  <a:pt x="86868" y="61340"/>
                  <a:pt x="86868" y="54864"/>
                </a:cubicBezTo>
                <a:lnTo>
                  <a:pt x="86868" y="23495"/>
                </a:lnTo>
                <a:cubicBezTo>
                  <a:pt x="86868" y="17017"/>
                  <a:pt x="81154" y="11811"/>
                  <a:pt x="74296" y="11811"/>
                </a:cubicBezTo>
                <a:close/>
                <a:moveTo>
                  <a:pt x="-1860677" y="1501139"/>
                </a:moveTo>
                <a:moveTo>
                  <a:pt x="187198" y="11811"/>
                </a:moveTo>
                <a:cubicBezTo>
                  <a:pt x="180214" y="11811"/>
                  <a:pt x="174625" y="17017"/>
                  <a:pt x="174625" y="23495"/>
                </a:cubicBezTo>
                <a:lnTo>
                  <a:pt x="174625" y="54864"/>
                </a:lnTo>
                <a:cubicBezTo>
                  <a:pt x="174625" y="61340"/>
                  <a:pt x="180214" y="66548"/>
                  <a:pt x="187198" y="66548"/>
                </a:cubicBezTo>
                <a:lnTo>
                  <a:pt x="187198" y="66548"/>
                </a:lnTo>
                <a:cubicBezTo>
                  <a:pt x="194184" y="66548"/>
                  <a:pt x="199898" y="61340"/>
                  <a:pt x="199898" y="54864"/>
                </a:cubicBezTo>
                <a:lnTo>
                  <a:pt x="199898" y="23495"/>
                </a:lnTo>
                <a:cubicBezTo>
                  <a:pt x="199898" y="17017"/>
                  <a:pt x="194184" y="11811"/>
                  <a:pt x="187198" y="11811"/>
                </a:cubicBezTo>
                <a:close/>
                <a:moveTo>
                  <a:pt x="-1860677" y="1501139"/>
                </a:moveTo>
                <a:moveTo>
                  <a:pt x="300229" y="11811"/>
                </a:moveTo>
                <a:cubicBezTo>
                  <a:pt x="293243" y="11811"/>
                  <a:pt x="287529" y="17017"/>
                  <a:pt x="287529" y="23495"/>
                </a:cubicBezTo>
                <a:lnTo>
                  <a:pt x="287529" y="54864"/>
                </a:lnTo>
                <a:cubicBezTo>
                  <a:pt x="287529" y="61340"/>
                  <a:pt x="293243" y="66548"/>
                  <a:pt x="300229" y="66548"/>
                </a:cubicBezTo>
                <a:lnTo>
                  <a:pt x="300229" y="66548"/>
                </a:lnTo>
                <a:cubicBezTo>
                  <a:pt x="307214" y="66548"/>
                  <a:pt x="312802" y="61340"/>
                  <a:pt x="312802" y="54864"/>
                </a:cubicBezTo>
                <a:lnTo>
                  <a:pt x="312802" y="23495"/>
                </a:lnTo>
                <a:cubicBezTo>
                  <a:pt x="312802" y="17017"/>
                  <a:pt x="307214" y="11811"/>
                  <a:pt x="300229" y="11811"/>
                </a:cubicBezTo>
                <a:close/>
                <a:moveTo>
                  <a:pt x="-1860677" y="1501139"/>
                </a:moveTo>
                <a:moveTo>
                  <a:pt x="141224" y="0"/>
                </a:moveTo>
                <a:cubicBezTo>
                  <a:pt x="144654" y="0"/>
                  <a:pt x="147448" y="2667"/>
                  <a:pt x="147448" y="5842"/>
                </a:cubicBezTo>
                <a:lnTo>
                  <a:pt x="147448" y="72517"/>
                </a:lnTo>
                <a:cubicBezTo>
                  <a:pt x="147448" y="75692"/>
                  <a:pt x="144654" y="78359"/>
                  <a:pt x="141224" y="78359"/>
                </a:cubicBezTo>
                <a:cubicBezTo>
                  <a:pt x="137668" y="78359"/>
                  <a:pt x="134874" y="75692"/>
                  <a:pt x="134874" y="72517"/>
                </a:cubicBezTo>
                <a:lnTo>
                  <a:pt x="134874" y="21843"/>
                </a:lnTo>
                <a:cubicBezTo>
                  <a:pt x="131446" y="24892"/>
                  <a:pt x="127509" y="28193"/>
                  <a:pt x="123445" y="30479"/>
                </a:cubicBezTo>
                <a:cubicBezTo>
                  <a:pt x="120523" y="32131"/>
                  <a:pt x="116586" y="31242"/>
                  <a:pt x="114809" y="28448"/>
                </a:cubicBezTo>
                <a:cubicBezTo>
                  <a:pt x="113030" y="25653"/>
                  <a:pt x="113920" y="22098"/>
                  <a:pt x="116841" y="20320"/>
                </a:cubicBezTo>
                <a:cubicBezTo>
                  <a:pt x="121285" y="17906"/>
                  <a:pt x="126111" y="13589"/>
                  <a:pt x="129922" y="9525"/>
                </a:cubicBezTo>
                <a:cubicBezTo>
                  <a:pt x="131699" y="7620"/>
                  <a:pt x="133350" y="5842"/>
                  <a:pt x="134366" y="4445"/>
                </a:cubicBezTo>
                <a:cubicBezTo>
                  <a:pt x="135002" y="3937"/>
                  <a:pt x="135510" y="3175"/>
                  <a:pt x="136017" y="2539"/>
                </a:cubicBezTo>
                <a:cubicBezTo>
                  <a:pt x="136017" y="2539"/>
                  <a:pt x="136017" y="2412"/>
                  <a:pt x="136017" y="2412"/>
                </a:cubicBezTo>
                <a:cubicBezTo>
                  <a:pt x="137287" y="889"/>
                  <a:pt x="139192" y="0"/>
                  <a:pt x="141224" y="0"/>
                </a:cubicBezTo>
                <a:close/>
                <a:moveTo>
                  <a:pt x="-1848866" y="1501139"/>
                </a:moveTo>
                <a:moveTo>
                  <a:pt x="74168" y="0"/>
                </a:moveTo>
                <a:lnTo>
                  <a:pt x="74296" y="0"/>
                </a:lnTo>
                <a:cubicBezTo>
                  <a:pt x="88139" y="0"/>
                  <a:pt x="99441" y="10540"/>
                  <a:pt x="99441" y="23495"/>
                </a:cubicBezTo>
                <a:lnTo>
                  <a:pt x="99441" y="54864"/>
                </a:lnTo>
                <a:cubicBezTo>
                  <a:pt x="99441" y="67817"/>
                  <a:pt x="88139" y="78359"/>
                  <a:pt x="74296" y="78359"/>
                </a:cubicBezTo>
                <a:lnTo>
                  <a:pt x="74168" y="78359"/>
                </a:lnTo>
                <a:cubicBezTo>
                  <a:pt x="60198" y="78359"/>
                  <a:pt x="48896" y="67817"/>
                  <a:pt x="48896" y="54864"/>
                </a:cubicBezTo>
                <a:lnTo>
                  <a:pt x="48896" y="23495"/>
                </a:lnTo>
                <a:cubicBezTo>
                  <a:pt x="48896" y="10540"/>
                  <a:pt x="60198" y="0"/>
                  <a:pt x="74168" y="0"/>
                </a:cubicBezTo>
                <a:close/>
                <a:moveTo>
                  <a:pt x="-1848866" y="1501139"/>
                </a:moveTo>
                <a:moveTo>
                  <a:pt x="254128" y="0"/>
                </a:moveTo>
                <a:cubicBezTo>
                  <a:pt x="257684" y="0"/>
                  <a:pt x="260478" y="2667"/>
                  <a:pt x="260478" y="5842"/>
                </a:cubicBezTo>
                <a:lnTo>
                  <a:pt x="260478" y="72517"/>
                </a:lnTo>
                <a:cubicBezTo>
                  <a:pt x="260478" y="75692"/>
                  <a:pt x="257684" y="78359"/>
                  <a:pt x="254128" y="78359"/>
                </a:cubicBezTo>
                <a:cubicBezTo>
                  <a:pt x="250698" y="78359"/>
                  <a:pt x="247904" y="75692"/>
                  <a:pt x="247904" y="72517"/>
                </a:cubicBezTo>
                <a:lnTo>
                  <a:pt x="247904" y="21843"/>
                </a:lnTo>
                <a:cubicBezTo>
                  <a:pt x="244475" y="24892"/>
                  <a:pt x="240539" y="28193"/>
                  <a:pt x="236474" y="30479"/>
                </a:cubicBezTo>
                <a:cubicBezTo>
                  <a:pt x="233427" y="32131"/>
                  <a:pt x="229616" y="31242"/>
                  <a:pt x="227839" y="28448"/>
                </a:cubicBezTo>
                <a:cubicBezTo>
                  <a:pt x="225934" y="25653"/>
                  <a:pt x="226949" y="22098"/>
                  <a:pt x="229871" y="20320"/>
                </a:cubicBezTo>
                <a:cubicBezTo>
                  <a:pt x="234316" y="17906"/>
                  <a:pt x="239015" y="13589"/>
                  <a:pt x="242824" y="9525"/>
                </a:cubicBezTo>
                <a:cubicBezTo>
                  <a:pt x="244729" y="7620"/>
                  <a:pt x="246380" y="5842"/>
                  <a:pt x="247397" y="4445"/>
                </a:cubicBezTo>
                <a:cubicBezTo>
                  <a:pt x="247904" y="3937"/>
                  <a:pt x="248412" y="3175"/>
                  <a:pt x="248921" y="2539"/>
                </a:cubicBezTo>
                <a:cubicBezTo>
                  <a:pt x="248921" y="2539"/>
                  <a:pt x="249048" y="2412"/>
                  <a:pt x="249048" y="2412"/>
                </a:cubicBezTo>
                <a:cubicBezTo>
                  <a:pt x="250191" y="889"/>
                  <a:pt x="252096" y="0"/>
                  <a:pt x="254128" y="0"/>
                </a:cubicBezTo>
                <a:close/>
                <a:moveTo>
                  <a:pt x="-1848866" y="1501139"/>
                </a:moveTo>
                <a:moveTo>
                  <a:pt x="187198" y="0"/>
                </a:moveTo>
                <a:lnTo>
                  <a:pt x="187198" y="0"/>
                </a:lnTo>
                <a:cubicBezTo>
                  <a:pt x="201168" y="0"/>
                  <a:pt x="212472" y="10540"/>
                  <a:pt x="212472" y="23495"/>
                </a:cubicBezTo>
                <a:lnTo>
                  <a:pt x="212472" y="54864"/>
                </a:lnTo>
                <a:cubicBezTo>
                  <a:pt x="212472" y="67817"/>
                  <a:pt x="201168" y="78359"/>
                  <a:pt x="187198" y="78359"/>
                </a:cubicBezTo>
                <a:lnTo>
                  <a:pt x="187198" y="78359"/>
                </a:lnTo>
                <a:cubicBezTo>
                  <a:pt x="173229" y="78359"/>
                  <a:pt x="161925" y="67817"/>
                  <a:pt x="161925" y="54864"/>
                </a:cubicBezTo>
                <a:lnTo>
                  <a:pt x="161925" y="23495"/>
                </a:lnTo>
                <a:cubicBezTo>
                  <a:pt x="161925" y="10540"/>
                  <a:pt x="173229" y="0"/>
                  <a:pt x="187198" y="0"/>
                </a:cubicBezTo>
                <a:close/>
                <a:moveTo>
                  <a:pt x="-1848866" y="1501139"/>
                </a:moveTo>
                <a:moveTo>
                  <a:pt x="300229" y="0"/>
                </a:moveTo>
                <a:lnTo>
                  <a:pt x="300229" y="0"/>
                </a:lnTo>
                <a:cubicBezTo>
                  <a:pt x="314198" y="0"/>
                  <a:pt x="325502" y="10540"/>
                  <a:pt x="325502" y="23495"/>
                </a:cubicBezTo>
                <a:lnTo>
                  <a:pt x="325502" y="54864"/>
                </a:lnTo>
                <a:cubicBezTo>
                  <a:pt x="325502" y="67817"/>
                  <a:pt x="314198" y="78359"/>
                  <a:pt x="300229" y="78359"/>
                </a:cubicBezTo>
                <a:lnTo>
                  <a:pt x="300229" y="78359"/>
                </a:lnTo>
                <a:cubicBezTo>
                  <a:pt x="286259" y="78359"/>
                  <a:pt x="274955" y="67817"/>
                  <a:pt x="274955" y="54864"/>
                </a:cubicBezTo>
                <a:lnTo>
                  <a:pt x="274955" y="23495"/>
                </a:lnTo>
                <a:cubicBezTo>
                  <a:pt x="274955" y="10540"/>
                  <a:pt x="286259" y="0"/>
                  <a:pt x="300229" y="0"/>
                </a:cubicBezTo>
                <a:close/>
                <a:moveTo>
                  <a:pt x="-1848866" y="1501139"/>
                </a:moveTo>
                <a:moveTo>
                  <a:pt x="28195" y="0"/>
                </a:moveTo>
                <a:cubicBezTo>
                  <a:pt x="31623" y="0"/>
                  <a:pt x="34417" y="2539"/>
                  <a:pt x="34417" y="5842"/>
                </a:cubicBezTo>
                <a:lnTo>
                  <a:pt x="34417" y="72389"/>
                </a:lnTo>
                <a:cubicBezTo>
                  <a:pt x="34417" y="75692"/>
                  <a:pt x="31623" y="78359"/>
                  <a:pt x="28195" y="78359"/>
                </a:cubicBezTo>
                <a:cubicBezTo>
                  <a:pt x="24639" y="78359"/>
                  <a:pt x="21845" y="75692"/>
                  <a:pt x="21845" y="72389"/>
                </a:cubicBezTo>
                <a:lnTo>
                  <a:pt x="21845" y="21717"/>
                </a:lnTo>
                <a:cubicBezTo>
                  <a:pt x="18416" y="24892"/>
                  <a:pt x="14479" y="28193"/>
                  <a:pt x="10415" y="30479"/>
                </a:cubicBezTo>
                <a:cubicBezTo>
                  <a:pt x="7366" y="32003"/>
                  <a:pt x="3556" y="31242"/>
                  <a:pt x="1779" y="28448"/>
                </a:cubicBezTo>
                <a:cubicBezTo>
                  <a:pt x="0" y="25653"/>
                  <a:pt x="890" y="22098"/>
                  <a:pt x="3810" y="20320"/>
                </a:cubicBezTo>
                <a:cubicBezTo>
                  <a:pt x="8255" y="17906"/>
                  <a:pt x="12954" y="13589"/>
                  <a:pt x="16891" y="9525"/>
                </a:cubicBezTo>
                <a:cubicBezTo>
                  <a:pt x="18670" y="7492"/>
                  <a:pt x="20321" y="5714"/>
                  <a:pt x="21336" y="4445"/>
                </a:cubicBezTo>
                <a:cubicBezTo>
                  <a:pt x="21845" y="3809"/>
                  <a:pt x="22479" y="3175"/>
                  <a:pt x="22987" y="2539"/>
                </a:cubicBezTo>
                <a:cubicBezTo>
                  <a:pt x="22987" y="2539"/>
                  <a:pt x="22987" y="2412"/>
                  <a:pt x="22987" y="2412"/>
                </a:cubicBezTo>
                <a:cubicBezTo>
                  <a:pt x="24258" y="889"/>
                  <a:pt x="26162" y="0"/>
                  <a:pt x="28195" y="0"/>
                </a:cubicBezTo>
                <a:close/>
                <a:moveTo>
                  <a:pt x="-1848866" y="1501139"/>
                </a:moveTo>
              </a:path>
            </a:pathLst>
          </a:custGeom>
          <a:solidFill>
            <a:srgbClr val="000000">
              <a:alpha val="100000"/>
            </a:srgb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36" name="Freeform 2720">
            <a:hlinkClick r:id="rId2"/>
            <a:extLst>
              <a:ext uri="{FF2B5EF4-FFF2-40B4-BE49-F238E27FC236}">
                <a16:creationId xmlns:a16="http://schemas.microsoft.com/office/drawing/2014/main" id="{F343A9D7-375D-0741-D473-FE4E601356E3}"/>
              </a:ext>
            </a:extLst>
          </p:cNvPr>
          <p:cNvSpPr/>
          <p:nvPr/>
        </p:nvSpPr>
        <p:spPr>
          <a:xfrm>
            <a:off x="3947033" y="3849752"/>
            <a:ext cx="5972556" cy="10668"/>
          </a:xfrm>
          <a:custGeom>
            <a:avLst/>
            <a:gdLst/>
            <a:ahLst/>
            <a:cxnLst/>
            <a:rect l="0" t="0" r="0" b="0"/>
            <a:pathLst>
              <a:path w="5972556" h="10668">
                <a:moveTo>
                  <a:pt x="0" y="0"/>
                </a:moveTo>
                <a:lnTo>
                  <a:pt x="1493138" y="0"/>
                </a:lnTo>
                <a:lnTo>
                  <a:pt x="2986277" y="0"/>
                </a:lnTo>
                <a:lnTo>
                  <a:pt x="4479417" y="0"/>
                </a:lnTo>
                <a:lnTo>
                  <a:pt x="5972556" y="0"/>
                </a:lnTo>
                <a:lnTo>
                  <a:pt x="5972556" y="10668"/>
                </a:lnTo>
                <a:lnTo>
                  <a:pt x="4479417" y="10668"/>
                </a:lnTo>
                <a:lnTo>
                  <a:pt x="2986277" y="10668"/>
                </a:lnTo>
                <a:lnTo>
                  <a:pt x="1493138" y="10668"/>
                </a:lnTo>
                <a:lnTo>
                  <a:pt x="0" y="10668"/>
                </a:lnTo>
                <a:close/>
                <a:moveTo>
                  <a:pt x="-938785" y="3008248"/>
                </a:moveTo>
              </a:path>
            </a:pathLst>
          </a:custGeom>
          <a:solidFill>
            <a:srgbClr val="0078D3">
              <a:alpha val="100000"/>
            </a:srgb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37" name="Freeform 2721">
            <a:extLst>
              <a:ext uri="{FF2B5EF4-FFF2-40B4-BE49-F238E27FC236}">
                <a16:creationId xmlns:a16="http://schemas.microsoft.com/office/drawing/2014/main" id="{615437E9-6740-2608-3DD0-C5510211DC7F}"/>
              </a:ext>
            </a:extLst>
          </p:cNvPr>
          <p:cNvSpPr/>
          <p:nvPr/>
        </p:nvSpPr>
        <p:spPr>
          <a:xfrm>
            <a:off x="3952113" y="3204465"/>
            <a:ext cx="7132319" cy="0"/>
          </a:xfrm>
          <a:custGeom>
            <a:avLst/>
            <a:gdLst/>
            <a:ahLst/>
            <a:cxnLst/>
            <a:rect l="0" t="0" r="0" b="0"/>
            <a:pathLst>
              <a:path w="7132319">
                <a:moveTo>
                  <a:pt x="0" y="0"/>
                </a:moveTo>
                <a:lnTo>
                  <a:pt x="7132319" y="0"/>
                </a:lnTo>
              </a:path>
            </a:pathLst>
          </a:custGeom>
          <a:noFill/>
          <a:ln w="6350" cap="flat" cmpd="sng">
            <a:solidFill>
              <a:srgbClr val="B3B3B3">
                <a:alpha val="34902"/>
              </a:srgbClr>
            </a:solidFill>
            <a:miter lim="127000"/>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pic>
        <p:nvPicPr>
          <p:cNvPr id="38" name="Picture 2321">
            <a:extLst>
              <a:ext uri="{FF2B5EF4-FFF2-40B4-BE49-F238E27FC236}">
                <a16:creationId xmlns:a16="http://schemas.microsoft.com/office/drawing/2014/main" id="{5444ADC2-1FE8-AD9C-19A8-68652B505DAB}"/>
              </a:ext>
            </a:extLst>
          </p:cNvPr>
          <p:cNvPicPr>
            <a:picLocks noChangeArrowheads="1"/>
          </p:cNvPicPr>
          <p:nvPr/>
        </p:nvPicPr>
        <p:blipFill>
          <a:blip r:embed="rId21">
            <a:extLst>
              <a:ext uri="{28A0092B-C50C-407E-A947-70E740481C1C}">
                <a14:useLocalDpi xmlns:a14="http://schemas.microsoft.com/office/drawing/2010/main" val="0"/>
              </a:ext>
            </a:extLst>
          </a:blip>
          <a:srcRect/>
          <a:stretch>
            <a:fillRect/>
          </a:stretch>
        </p:blipFill>
        <p:spPr>
          <a:xfrm>
            <a:off x="3157727" y="4218458"/>
            <a:ext cx="776465" cy="777976"/>
          </a:xfrm>
          <a:prstGeom prst="rect">
            <a:avLst/>
          </a:prstGeom>
          <a:noFill/>
        </p:spPr>
      </p:pic>
      <p:pic>
        <p:nvPicPr>
          <p:cNvPr id="39" name="Picture 2723">
            <a:extLst>
              <a:ext uri="{FF2B5EF4-FFF2-40B4-BE49-F238E27FC236}">
                <a16:creationId xmlns:a16="http://schemas.microsoft.com/office/drawing/2014/main" id="{CCBC3648-894C-A8B3-DA1E-2CF855381DD7}"/>
              </a:ext>
            </a:extLst>
          </p:cNvPr>
          <p:cNvPicPr>
            <a:picLocks noChangeArrowheads="1"/>
          </p:cNvPicPr>
          <p:nvPr/>
        </p:nvPicPr>
        <p:blipFill>
          <a:blip r:embed="rId22">
            <a:extLst>
              <a:ext uri="{28A0092B-C50C-407E-A947-70E740481C1C}">
                <a14:useLocalDpi xmlns:a14="http://schemas.microsoft.com/office/drawing/2010/main" val="0"/>
              </a:ext>
            </a:extLst>
          </a:blip>
          <a:srcRect/>
          <a:stretch>
            <a:fillRect/>
          </a:stretch>
        </p:blipFill>
        <p:spPr>
          <a:xfrm>
            <a:off x="3212083" y="4274058"/>
            <a:ext cx="602233" cy="602107"/>
          </a:xfrm>
          <a:prstGeom prst="rect">
            <a:avLst/>
          </a:prstGeom>
          <a:noFill/>
        </p:spPr>
      </p:pic>
      <p:pic>
        <p:nvPicPr>
          <p:cNvPr id="40" name="Picture 2323">
            <a:extLst>
              <a:ext uri="{FF2B5EF4-FFF2-40B4-BE49-F238E27FC236}">
                <a16:creationId xmlns:a16="http://schemas.microsoft.com/office/drawing/2014/main" id="{98B4A4C1-BBCF-DC31-8A76-68FFC4BDF938}"/>
              </a:ext>
            </a:extLst>
          </p:cNvPr>
          <p:cNvPicPr>
            <a:picLocks noChangeArrowheads="1"/>
          </p:cNvPicPr>
          <p:nvPr/>
        </p:nvPicPr>
        <p:blipFill>
          <a:blip r:embed="rId23">
            <a:extLst>
              <a:ext uri="{28A0092B-C50C-407E-A947-70E740481C1C}">
                <a14:useLocalDpi xmlns:a14="http://schemas.microsoft.com/office/drawing/2010/main" val="0"/>
              </a:ext>
            </a:extLst>
          </a:blip>
          <a:srcRect/>
          <a:stretch>
            <a:fillRect/>
          </a:stretch>
        </p:blipFill>
        <p:spPr>
          <a:xfrm>
            <a:off x="3191255" y="4253497"/>
            <a:ext cx="707885" cy="707885"/>
          </a:xfrm>
          <a:prstGeom prst="rect">
            <a:avLst/>
          </a:prstGeom>
          <a:noFill/>
        </p:spPr>
      </p:pic>
      <p:sp>
        <p:nvSpPr>
          <p:cNvPr id="41" name="Freeform 2725">
            <a:extLst>
              <a:ext uri="{FF2B5EF4-FFF2-40B4-BE49-F238E27FC236}">
                <a16:creationId xmlns:a16="http://schemas.microsoft.com/office/drawing/2014/main" id="{AEBDAFBE-8B96-2027-EC03-2FAEDCF2C224}"/>
              </a:ext>
            </a:extLst>
          </p:cNvPr>
          <p:cNvSpPr/>
          <p:nvPr/>
        </p:nvSpPr>
        <p:spPr>
          <a:xfrm>
            <a:off x="3259201" y="4321175"/>
            <a:ext cx="507872" cy="507874"/>
          </a:xfrm>
          <a:custGeom>
            <a:avLst/>
            <a:gdLst/>
            <a:ahLst/>
            <a:cxnLst/>
            <a:rect l="0" t="0" r="0" b="0"/>
            <a:pathLst>
              <a:path w="507872" h="507874">
                <a:moveTo>
                  <a:pt x="0" y="254000"/>
                </a:moveTo>
                <a:cubicBezTo>
                  <a:pt x="0" y="113665"/>
                  <a:pt x="113664" y="0"/>
                  <a:pt x="254000" y="0"/>
                </a:cubicBezTo>
                <a:cubicBezTo>
                  <a:pt x="394208" y="0"/>
                  <a:pt x="507872" y="113665"/>
                  <a:pt x="507872" y="254000"/>
                </a:cubicBezTo>
                <a:cubicBezTo>
                  <a:pt x="507872" y="394208"/>
                  <a:pt x="394208" y="507874"/>
                  <a:pt x="254000" y="507874"/>
                </a:cubicBezTo>
                <a:cubicBezTo>
                  <a:pt x="113664" y="507874"/>
                  <a:pt x="0" y="394208"/>
                  <a:pt x="0" y="254000"/>
                </a:cubicBezTo>
                <a:close/>
                <a:moveTo>
                  <a:pt x="-976376" y="2536825"/>
                </a:moveTo>
              </a:path>
            </a:pathLst>
          </a:custGeom>
          <a:solidFill>
            <a:srgbClr val="FFFFFF">
              <a:alpha val="100000"/>
            </a:srgb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42" name="Freeform 2726">
            <a:extLst>
              <a:ext uri="{FF2B5EF4-FFF2-40B4-BE49-F238E27FC236}">
                <a16:creationId xmlns:a16="http://schemas.microsoft.com/office/drawing/2014/main" id="{5F7A266E-F981-433B-31C6-D6C49646199E}"/>
              </a:ext>
            </a:extLst>
          </p:cNvPr>
          <p:cNvSpPr/>
          <p:nvPr/>
        </p:nvSpPr>
        <p:spPr>
          <a:xfrm>
            <a:off x="3380994" y="4424173"/>
            <a:ext cx="264286" cy="301498"/>
          </a:xfrm>
          <a:custGeom>
            <a:avLst/>
            <a:gdLst/>
            <a:ahLst/>
            <a:cxnLst/>
            <a:rect l="0" t="0" r="0" b="0"/>
            <a:pathLst>
              <a:path w="264286" h="301498">
                <a:moveTo>
                  <a:pt x="0" y="52070"/>
                </a:moveTo>
                <a:cubicBezTo>
                  <a:pt x="0" y="34798"/>
                  <a:pt x="15113" y="21844"/>
                  <a:pt x="32765" y="13842"/>
                </a:cubicBezTo>
                <a:cubicBezTo>
                  <a:pt x="55117" y="4572"/>
                  <a:pt x="79121" y="0"/>
                  <a:pt x="103377" y="380"/>
                </a:cubicBezTo>
                <a:cubicBezTo>
                  <a:pt x="127634" y="0"/>
                  <a:pt x="151638" y="4572"/>
                  <a:pt x="173990" y="13842"/>
                </a:cubicBezTo>
                <a:cubicBezTo>
                  <a:pt x="191642" y="21844"/>
                  <a:pt x="206756" y="34798"/>
                  <a:pt x="206756" y="52070"/>
                </a:cubicBezTo>
                <a:lnTo>
                  <a:pt x="206756" y="140080"/>
                </a:lnTo>
                <a:cubicBezTo>
                  <a:pt x="201421" y="140461"/>
                  <a:pt x="196088" y="141732"/>
                  <a:pt x="191134" y="143891"/>
                </a:cubicBezTo>
                <a:cubicBezTo>
                  <a:pt x="190627" y="144017"/>
                  <a:pt x="189991" y="144272"/>
                  <a:pt x="189484" y="144526"/>
                </a:cubicBezTo>
                <a:lnTo>
                  <a:pt x="189484" y="81407"/>
                </a:lnTo>
                <a:cubicBezTo>
                  <a:pt x="184658" y="84963"/>
                  <a:pt x="179451" y="88010"/>
                  <a:pt x="173990" y="90423"/>
                </a:cubicBezTo>
                <a:cubicBezTo>
                  <a:pt x="151638" y="99695"/>
                  <a:pt x="127634" y="104267"/>
                  <a:pt x="103377" y="103758"/>
                </a:cubicBezTo>
                <a:cubicBezTo>
                  <a:pt x="79121" y="104267"/>
                  <a:pt x="55117" y="99695"/>
                  <a:pt x="32765" y="90423"/>
                </a:cubicBezTo>
                <a:cubicBezTo>
                  <a:pt x="27304" y="87883"/>
                  <a:pt x="22097" y="84963"/>
                  <a:pt x="17271" y="81407"/>
                </a:cubicBezTo>
                <a:lnTo>
                  <a:pt x="17271" y="224282"/>
                </a:lnTo>
                <a:cubicBezTo>
                  <a:pt x="17271" y="230758"/>
                  <a:pt x="23367" y="239395"/>
                  <a:pt x="40004" y="247014"/>
                </a:cubicBezTo>
                <a:cubicBezTo>
                  <a:pt x="60071" y="255270"/>
                  <a:pt x="81660" y="259207"/>
                  <a:pt x="103377" y="258826"/>
                </a:cubicBezTo>
                <a:lnTo>
                  <a:pt x="103759" y="258826"/>
                </a:lnTo>
                <a:cubicBezTo>
                  <a:pt x="103885" y="259714"/>
                  <a:pt x="104140" y="260604"/>
                  <a:pt x="104394" y="261620"/>
                </a:cubicBezTo>
                <a:lnTo>
                  <a:pt x="91313" y="274701"/>
                </a:lnTo>
                <a:cubicBezTo>
                  <a:pt x="90932" y="275082"/>
                  <a:pt x="90677" y="275463"/>
                  <a:pt x="90296" y="275717"/>
                </a:cubicBezTo>
                <a:cubicBezTo>
                  <a:pt x="70611" y="274701"/>
                  <a:pt x="51053" y="270255"/>
                  <a:pt x="32765" y="262635"/>
                </a:cubicBezTo>
                <a:cubicBezTo>
                  <a:pt x="15113" y="254507"/>
                  <a:pt x="0" y="241680"/>
                  <a:pt x="0" y="224282"/>
                </a:cubicBezTo>
                <a:lnTo>
                  <a:pt x="0" y="52070"/>
                </a:lnTo>
                <a:close/>
                <a:moveTo>
                  <a:pt x="-999237" y="2433827"/>
                </a:moveTo>
                <a:moveTo>
                  <a:pt x="17271" y="52070"/>
                </a:moveTo>
                <a:cubicBezTo>
                  <a:pt x="17271" y="58547"/>
                  <a:pt x="23367" y="67182"/>
                  <a:pt x="40004" y="74676"/>
                </a:cubicBezTo>
                <a:cubicBezTo>
                  <a:pt x="60071" y="82930"/>
                  <a:pt x="81660" y="86995"/>
                  <a:pt x="103377" y="86486"/>
                </a:cubicBezTo>
                <a:cubicBezTo>
                  <a:pt x="125095" y="86995"/>
                  <a:pt x="146684" y="82930"/>
                  <a:pt x="166751" y="74676"/>
                </a:cubicBezTo>
                <a:cubicBezTo>
                  <a:pt x="183388" y="67182"/>
                  <a:pt x="189484" y="58547"/>
                  <a:pt x="189484" y="52070"/>
                </a:cubicBezTo>
                <a:cubicBezTo>
                  <a:pt x="189484" y="45720"/>
                  <a:pt x="183388" y="37083"/>
                  <a:pt x="166751" y="29463"/>
                </a:cubicBezTo>
                <a:cubicBezTo>
                  <a:pt x="146684" y="21208"/>
                  <a:pt x="125095" y="17145"/>
                  <a:pt x="103377" y="17652"/>
                </a:cubicBezTo>
                <a:cubicBezTo>
                  <a:pt x="81660" y="17145"/>
                  <a:pt x="60071" y="21208"/>
                  <a:pt x="40004" y="29463"/>
                </a:cubicBezTo>
                <a:cubicBezTo>
                  <a:pt x="23367" y="37083"/>
                  <a:pt x="17271" y="45720"/>
                  <a:pt x="17271" y="52070"/>
                </a:cubicBezTo>
                <a:close/>
                <a:moveTo>
                  <a:pt x="-999237" y="2433827"/>
                </a:moveTo>
                <a:moveTo>
                  <a:pt x="261746" y="152907"/>
                </a:moveTo>
                <a:cubicBezTo>
                  <a:pt x="263397" y="151257"/>
                  <a:pt x="264286" y="149098"/>
                  <a:pt x="264286" y="146811"/>
                </a:cubicBezTo>
                <a:cubicBezTo>
                  <a:pt x="264286" y="144526"/>
                  <a:pt x="263397" y="142367"/>
                  <a:pt x="261746" y="140716"/>
                </a:cubicBezTo>
                <a:cubicBezTo>
                  <a:pt x="260222" y="139064"/>
                  <a:pt x="258064" y="138176"/>
                  <a:pt x="255777" y="138176"/>
                </a:cubicBezTo>
                <a:cubicBezTo>
                  <a:pt x="253491" y="138176"/>
                  <a:pt x="251206" y="139064"/>
                  <a:pt x="249682" y="140716"/>
                </a:cubicBezTo>
                <a:lnTo>
                  <a:pt x="229234" y="161163"/>
                </a:lnTo>
                <a:cubicBezTo>
                  <a:pt x="228981" y="161417"/>
                  <a:pt x="228727" y="161798"/>
                  <a:pt x="228600" y="162051"/>
                </a:cubicBezTo>
                <a:cubicBezTo>
                  <a:pt x="221996" y="158114"/>
                  <a:pt x="214376" y="156591"/>
                  <a:pt x="206756" y="157479"/>
                </a:cubicBezTo>
                <a:cubicBezTo>
                  <a:pt x="199135" y="158369"/>
                  <a:pt x="192023" y="161798"/>
                  <a:pt x="186690" y="167258"/>
                </a:cubicBezTo>
                <a:lnTo>
                  <a:pt x="176276" y="177545"/>
                </a:lnTo>
                <a:cubicBezTo>
                  <a:pt x="173101" y="180720"/>
                  <a:pt x="171322" y="185038"/>
                  <a:pt x="171322" y="189483"/>
                </a:cubicBezTo>
                <a:cubicBezTo>
                  <a:pt x="171322" y="193929"/>
                  <a:pt x="173101" y="198247"/>
                  <a:pt x="176276" y="201422"/>
                </a:cubicBezTo>
                <a:lnTo>
                  <a:pt x="201167" y="226186"/>
                </a:lnTo>
                <a:cubicBezTo>
                  <a:pt x="204342" y="229361"/>
                  <a:pt x="208660" y="231139"/>
                  <a:pt x="213106" y="231139"/>
                </a:cubicBezTo>
                <a:cubicBezTo>
                  <a:pt x="217551" y="231139"/>
                  <a:pt x="221869" y="229361"/>
                  <a:pt x="225044" y="226186"/>
                </a:cubicBezTo>
                <a:lnTo>
                  <a:pt x="235331" y="215900"/>
                </a:lnTo>
                <a:cubicBezTo>
                  <a:pt x="240791" y="210438"/>
                  <a:pt x="244221" y="203454"/>
                  <a:pt x="245109" y="195833"/>
                </a:cubicBezTo>
                <a:cubicBezTo>
                  <a:pt x="246126" y="188213"/>
                  <a:pt x="244475" y="180467"/>
                  <a:pt x="240538" y="173989"/>
                </a:cubicBezTo>
                <a:cubicBezTo>
                  <a:pt x="240791" y="173735"/>
                  <a:pt x="241172" y="173608"/>
                  <a:pt x="241427" y="173354"/>
                </a:cubicBezTo>
                <a:lnTo>
                  <a:pt x="261746" y="152907"/>
                </a:lnTo>
                <a:close/>
                <a:moveTo>
                  <a:pt x="-1100074" y="2433827"/>
                </a:moveTo>
                <a:moveTo>
                  <a:pt x="164084" y="213613"/>
                </a:moveTo>
                <a:cubicBezTo>
                  <a:pt x="162559" y="211963"/>
                  <a:pt x="160654" y="210820"/>
                  <a:pt x="158622" y="209930"/>
                </a:cubicBezTo>
                <a:cubicBezTo>
                  <a:pt x="156590" y="209042"/>
                  <a:pt x="154432" y="208660"/>
                  <a:pt x="152146" y="208660"/>
                </a:cubicBezTo>
                <a:cubicBezTo>
                  <a:pt x="149986" y="208660"/>
                  <a:pt x="147827" y="209042"/>
                  <a:pt x="145669" y="209930"/>
                </a:cubicBezTo>
                <a:cubicBezTo>
                  <a:pt x="143636" y="210820"/>
                  <a:pt x="141859" y="211963"/>
                  <a:pt x="140208" y="213613"/>
                </a:cubicBezTo>
                <a:lnTo>
                  <a:pt x="129921" y="223901"/>
                </a:lnTo>
                <a:cubicBezTo>
                  <a:pt x="124459" y="229361"/>
                  <a:pt x="121031" y="236473"/>
                  <a:pt x="120141" y="243967"/>
                </a:cubicBezTo>
                <a:cubicBezTo>
                  <a:pt x="119126" y="251586"/>
                  <a:pt x="120777" y="259333"/>
                  <a:pt x="124714" y="265938"/>
                </a:cubicBezTo>
                <a:cubicBezTo>
                  <a:pt x="124459" y="266064"/>
                  <a:pt x="124078" y="266319"/>
                  <a:pt x="123825" y="266445"/>
                </a:cubicBezTo>
                <a:lnTo>
                  <a:pt x="103504" y="286892"/>
                </a:lnTo>
                <a:cubicBezTo>
                  <a:pt x="101853" y="288544"/>
                  <a:pt x="101091" y="290702"/>
                  <a:pt x="101091" y="292988"/>
                </a:cubicBezTo>
                <a:cubicBezTo>
                  <a:pt x="101091" y="295275"/>
                  <a:pt x="101981" y="297433"/>
                  <a:pt x="103632" y="298957"/>
                </a:cubicBezTo>
                <a:cubicBezTo>
                  <a:pt x="105156" y="300608"/>
                  <a:pt x="107315" y="301498"/>
                  <a:pt x="109601" y="301498"/>
                </a:cubicBezTo>
                <a:cubicBezTo>
                  <a:pt x="111886" y="301498"/>
                  <a:pt x="114046" y="300608"/>
                  <a:pt x="115696" y="299085"/>
                </a:cubicBezTo>
                <a:lnTo>
                  <a:pt x="136016" y="278638"/>
                </a:lnTo>
                <a:cubicBezTo>
                  <a:pt x="136271" y="278383"/>
                  <a:pt x="136525" y="278002"/>
                  <a:pt x="136652" y="277748"/>
                </a:cubicBezTo>
                <a:cubicBezTo>
                  <a:pt x="143256" y="281685"/>
                  <a:pt x="151002" y="283336"/>
                  <a:pt x="158496" y="282320"/>
                </a:cubicBezTo>
                <a:cubicBezTo>
                  <a:pt x="166115" y="281432"/>
                  <a:pt x="173227" y="278002"/>
                  <a:pt x="178689" y="272542"/>
                </a:cubicBezTo>
                <a:lnTo>
                  <a:pt x="188976" y="262254"/>
                </a:lnTo>
                <a:cubicBezTo>
                  <a:pt x="192151" y="259079"/>
                  <a:pt x="193928" y="254761"/>
                  <a:pt x="193928" y="250317"/>
                </a:cubicBezTo>
                <a:cubicBezTo>
                  <a:pt x="193928" y="245872"/>
                  <a:pt x="192151" y="241554"/>
                  <a:pt x="188976" y="238379"/>
                </a:cubicBezTo>
                <a:lnTo>
                  <a:pt x="164084" y="213613"/>
                </a:lnTo>
                <a:close/>
                <a:moveTo>
                  <a:pt x="-1160780" y="2433827"/>
                </a:moveTo>
              </a:path>
            </a:pathLst>
          </a:custGeom>
          <a:solidFill>
            <a:srgbClr val="000000">
              <a:alpha val="100000"/>
            </a:srgb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43" name="Freeform 2727">
            <a:extLst>
              <a:ext uri="{FF2B5EF4-FFF2-40B4-BE49-F238E27FC236}">
                <a16:creationId xmlns:a16="http://schemas.microsoft.com/office/drawing/2014/main" id="{E62A7569-F607-374C-1EB5-4B4B6F9428CD}"/>
              </a:ext>
            </a:extLst>
          </p:cNvPr>
          <p:cNvSpPr/>
          <p:nvPr/>
        </p:nvSpPr>
        <p:spPr>
          <a:xfrm>
            <a:off x="3382517" y="3544824"/>
            <a:ext cx="260223" cy="234188"/>
          </a:xfrm>
          <a:custGeom>
            <a:avLst/>
            <a:gdLst/>
            <a:ahLst/>
            <a:cxnLst/>
            <a:rect l="0" t="0" r="0" b="0"/>
            <a:pathLst>
              <a:path w="260223" h="234188">
                <a:moveTo>
                  <a:pt x="221361" y="19431"/>
                </a:moveTo>
                <a:cubicBezTo>
                  <a:pt x="210567" y="19431"/>
                  <a:pt x="201930" y="28067"/>
                  <a:pt x="201930" y="38862"/>
                </a:cubicBezTo>
                <a:cubicBezTo>
                  <a:pt x="201930" y="49530"/>
                  <a:pt x="210567" y="58167"/>
                  <a:pt x="221361" y="58167"/>
                </a:cubicBezTo>
                <a:cubicBezTo>
                  <a:pt x="232029" y="58167"/>
                  <a:pt x="240792" y="49530"/>
                  <a:pt x="240792" y="38862"/>
                </a:cubicBezTo>
                <a:cubicBezTo>
                  <a:pt x="240792" y="28067"/>
                  <a:pt x="232029" y="19431"/>
                  <a:pt x="221361" y="19431"/>
                </a:cubicBezTo>
                <a:close/>
                <a:moveTo>
                  <a:pt x="-88772" y="3313176"/>
                </a:moveTo>
                <a:moveTo>
                  <a:pt x="182499" y="38862"/>
                </a:moveTo>
                <a:cubicBezTo>
                  <a:pt x="182499" y="17399"/>
                  <a:pt x="199898" y="0"/>
                  <a:pt x="221361" y="0"/>
                </a:cubicBezTo>
                <a:cubicBezTo>
                  <a:pt x="242824" y="0"/>
                  <a:pt x="260223" y="17399"/>
                  <a:pt x="260223" y="38862"/>
                </a:cubicBezTo>
                <a:cubicBezTo>
                  <a:pt x="260097" y="60325"/>
                  <a:pt x="242698" y="77725"/>
                  <a:pt x="221361" y="77725"/>
                </a:cubicBezTo>
                <a:cubicBezTo>
                  <a:pt x="219203" y="77725"/>
                  <a:pt x="217171" y="77471"/>
                  <a:pt x="215138" y="77216"/>
                </a:cubicBezTo>
                <a:lnTo>
                  <a:pt x="188723" y="120650"/>
                </a:lnTo>
                <a:cubicBezTo>
                  <a:pt x="200915" y="138431"/>
                  <a:pt x="196342" y="162560"/>
                  <a:pt x="178562" y="174625"/>
                </a:cubicBezTo>
                <a:cubicBezTo>
                  <a:pt x="162179" y="185801"/>
                  <a:pt x="140209" y="182881"/>
                  <a:pt x="127254" y="167894"/>
                </a:cubicBezTo>
                <a:lnTo>
                  <a:pt x="78741" y="192151"/>
                </a:lnTo>
                <a:cubicBezTo>
                  <a:pt x="79884" y="213615"/>
                  <a:pt x="63500" y="231903"/>
                  <a:pt x="42037" y="233046"/>
                </a:cubicBezTo>
                <a:cubicBezTo>
                  <a:pt x="20574" y="234188"/>
                  <a:pt x="2286" y="217678"/>
                  <a:pt x="1143" y="196216"/>
                </a:cubicBezTo>
                <a:cubicBezTo>
                  <a:pt x="0" y="174879"/>
                  <a:pt x="16511" y="156591"/>
                  <a:pt x="37973" y="155449"/>
                </a:cubicBezTo>
                <a:cubicBezTo>
                  <a:pt x="51943" y="154687"/>
                  <a:pt x="65279" y="161544"/>
                  <a:pt x="72772" y="173482"/>
                </a:cubicBezTo>
                <a:lnTo>
                  <a:pt x="118618" y="150496"/>
                </a:lnTo>
                <a:cubicBezTo>
                  <a:pt x="114047" y="129541"/>
                  <a:pt x="127381" y="108966"/>
                  <a:pt x="148336" y="104394"/>
                </a:cubicBezTo>
                <a:cubicBezTo>
                  <a:pt x="156973" y="102490"/>
                  <a:pt x="165990" y="103632"/>
                  <a:pt x="173991" y="107697"/>
                </a:cubicBezTo>
                <a:lnTo>
                  <a:pt x="197231" y="69343"/>
                </a:lnTo>
                <a:cubicBezTo>
                  <a:pt x="187834" y="61976"/>
                  <a:pt x="182499" y="50673"/>
                  <a:pt x="182499" y="38862"/>
                </a:cubicBezTo>
                <a:close/>
                <a:moveTo>
                  <a:pt x="-108203" y="3313176"/>
                </a:moveTo>
                <a:moveTo>
                  <a:pt x="156592" y="122937"/>
                </a:moveTo>
                <a:cubicBezTo>
                  <a:pt x="145797" y="122937"/>
                  <a:pt x="137161" y="131700"/>
                  <a:pt x="137161" y="142368"/>
                </a:cubicBezTo>
                <a:cubicBezTo>
                  <a:pt x="137161" y="153162"/>
                  <a:pt x="145797" y="161799"/>
                  <a:pt x="156592" y="161799"/>
                </a:cubicBezTo>
                <a:cubicBezTo>
                  <a:pt x="167260" y="161799"/>
                  <a:pt x="176023" y="153162"/>
                  <a:pt x="176023" y="142368"/>
                </a:cubicBezTo>
                <a:cubicBezTo>
                  <a:pt x="176023" y="131700"/>
                  <a:pt x="167260" y="122937"/>
                  <a:pt x="156592" y="122937"/>
                </a:cubicBezTo>
                <a:close/>
                <a:moveTo>
                  <a:pt x="-192278" y="3313176"/>
                </a:moveTo>
                <a:moveTo>
                  <a:pt x="40005" y="174753"/>
                </a:moveTo>
                <a:cubicBezTo>
                  <a:pt x="29211" y="174753"/>
                  <a:pt x="20574" y="183516"/>
                  <a:pt x="20574" y="194184"/>
                </a:cubicBezTo>
                <a:cubicBezTo>
                  <a:pt x="20574" y="204978"/>
                  <a:pt x="29211" y="213615"/>
                  <a:pt x="40005" y="213615"/>
                </a:cubicBezTo>
                <a:cubicBezTo>
                  <a:pt x="50673" y="213615"/>
                  <a:pt x="59436" y="204978"/>
                  <a:pt x="59436" y="194184"/>
                </a:cubicBezTo>
                <a:cubicBezTo>
                  <a:pt x="59436" y="183516"/>
                  <a:pt x="50673" y="174753"/>
                  <a:pt x="40005" y="174753"/>
                </a:cubicBezTo>
                <a:close/>
                <a:moveTo>
                  <a:pt x="-244094" y="3313176"/>
                </a:moveTo>
              </a:path>
            </a:pathLst>
          </a:custGeom>
          <a:solidFill>
            <a:srgbClr val="000000">
              <a:alpha val="100000"/>
            </a:srgb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44" name="Rectangle 2728">
            <a:extLst>
              <a:ext uri="{FF2B5EF4-FFF2-40B4-BE49-F238E27FC236}">
                <a16:creationId xmlns:a16="http://schemas.microsoft.com/office/drawing/2014/main" id="{607AD099-9582-7882-50DC-DA5556F5C32C}"/>
              </a:ext>
            </a:extLst>
          </p:cNvPr>
          <p:cNvSpPr/>
          <p:nvPr/>
        </p:nvSpPr>
        <p:spPr>
          <a:xfrm>
            <a:off x="581253" y="2270355"/>
            <a:ext cx="2139943" cy="915940"/>
          </a:xfrm>
          <a:prstGeom prst="rect">
            <a:avLst/>
          </a:prstGeom>
        </p:spPr>
        <p:txBody>
          <a:bodyPr wrap="none" lIns="0" tIns="0" rIns="0" bIns="0">
            <a:spAutoFit/>
          </a:bodyPr>
          <a:lstStyle/>
          <a:p>
            <a:pPr marL="0"/>
            <a:r>
              <a:rPr lang="en-GB" sz="3206" b="0" i="0" spc="0" baseline="0" dirty="0">
                <a:solidFill>
                  <a:srgbClr val="225B61"/>
                </a:solidFill>
                <a:latin typeface="Segoe Sans Display"/>
              </a:rPr>
              <a:t>End-to-end </a:t>
            </a:r>
          </a:p>
          <a:p>
            <a:pPr marL="0">
              <a:lnSpc>
                <a:spcPts val="3457"/>
              </a:lnSpc>
            </a:pPr>
            <a:r>
              <a:rPr lang="en-GB" sz="3204" b="0" i="0" spc="0" baseline="0" dirty="0">
                <a:solidFill>
                  <a:srgbClr val="225B61"/>
                </a:solidFill>
                <a:latin typeface="Segoe Sans Display"/>
              </a:rPr>
              <a:t>tutorials</a:t>
            </a:r>
          </a:p>
        </p:txBody>
      </p:sp>
      <p:sp>
        <p:nvSpPr>
          <p:cNvPr id="45" name="Rectangle 2729">
            <a:extLst>
              <a:ext uri="{FF2B5EF4-FFF2-40B4-BE49-F238E27FC236}">
                <a16:creationId xmlns:a16="http://schemas.microsoft.com/office/drawing/2014/main" id="{F02B5E60-0D7F-20BF-CF87-8466B62CA96A}"/>
              </a:ext>
            </a:extLst>
          </p:cNvPr>
          <p:cNvSpPr/>
          <p:nvPr/>
        </p:nvSpPr>
        <p:spPr>
          <a:xfrm>
            <a:off x="3965194" y="713087"/>
            <a:ext cx="6888315" cy="422158"/>
          </a:xfrm>
          <a:prstGeom prst="rect">
            <a:avLst/>
          </a:prstGeom>
        </p:spPr>
        <p:txBody>
          <a:bodyPr wrap="none" lIns="0" tIns="0" rIns="0" bIns="0">
            <a:spAutoFit/>
          </a:bodyPr>
          <a:lstStyle/>
          <a:p>
            <a:pPr marL="0"/>
            <a:r>
              <a:rPr lang="en-GB" sz="1403" b="1" i="0" spc="0" baseline="0" dirty="0">
                <a:solidFill>
                  <a:srgbClr val="000000"/>
                </a:solidFill>
                <a:latin typeface="Segoe Sans Display Semibold"/>
              </a:rPr>
              <a:t>Lakehouse tutorial</a:t>
            </a:r>
          </a:p>
          <a:p>
            <a:pPr marL="0">
              <a:lnSpc>
                <a:spcPts val="1679"/>
              </a:lnSpc>
            </a:pPr>
            <a:r>
              <a:rPr lang="en-GB" sz="1403" b="0" i="0" spc="0" baseline="0" dirty="0">
                <a:solidFill>
                  <a:srgbClr val="0078D3"/>
                </a:solidFill>
                <a:latin typeface="Segoe Sans Text Semilight"/>
                <a:hlinkClick r:id="rId6"/>
              </a:rPr>
              <a:t>https://learn.microsoft.com/en-us/fabric/data-engineering/tutorial-lakehouse-introduction</a:t>
            </a:r>
          </a:p>
        </p:txBody>
      </p:sp>
      <p:sp>
        <p:nvSpPr>
          <p:cNvPr id="46" name="Rectangle 2730">
            <a:extLst>
              <a:ext uri="{FF2B5EF4-FFF2-40B4-BE49-F238E27FC236}">
                <a16:creationId xmlns:a16="http://schemas.microsoft.com/office/drawing/2014/main" id="{B9D39DCF-1E8D-97FC-DEEE-8BAD4D141A6C}"/>
              </a:ext>
            </a:extLst>
          </p:cNvPr>
          <p:cNvSpPr/>
          <p:nvPr/>
        </p:nvSpPr>
        <p:spPr>
          <a:xfrm>
            <a:off x="3962400" y="1627106"/>
            <a:ext cx="6739345" cy="422158"/>
          </a:xfrm>
          <a:prstGeom prst="rect">
            <a:avLst/>
          </a:prstGeom>
        </p:spPr>
        <p:txBody>
          <a:bodyPr wrap="none" lIns="0" tIns="0" rIns="0" bIns="0">
            <a:spAutoFit/>
          </a:bodyPr>
          <a:lstStyle/>
          <a:p>
            <a:pPr marL="0"/>
            <a:r>
              <a:rPr lang="en-GB" sz="1403" b="1" i="0" spc="0" baseline="0" dirty="0">
                <a:solidFill>
                  <a:srgbClr val="000000"/>
                </a:solidFill>
                <a:latin typeface="Segoe Sans Display Semibold"/>
              </a:rPr>
              <a:t>Data Science tutorial</a:t>
            </a:r>
          </a:p>
          <a:p>
            <a:pPr marL="0">
              <a:lnSpc>
                <a:spcPts val="1679"/>
              </a:lnSpc>
            </a:pPr>
            <a:r>
              <a:rPr lang="en-GB" sz="1403" b="0" i="0" spc="0" baseline="0" dirty="0">
                <a:solidFill>
                  <a:srgbClr val="0078D3"/>
                </a:solidFill>
                <a:latin typeface="Segoe Sans Text Semilight"/>
                <a:hlinkClick r:id="rId10"/>
              </a:rPr>
              <a:t>https://learn.microsoft.com/en-us/fabric/data-science/tutorial-data-science-introduction</a:t>
            </a:r>
          </a:p>
        </p:txBody>
      </p:sp>
      <p:sp>
        <p:nvSpPr>
          <p:cNvPr id="47" name="Rectangle 2731">
            <a:extLst>
              <a:ext uri="{FF2B5EF4-FFF2-40B4-BE49-F238E27FC236}">
                <a16:creationId xmlns:a16="http://schemas.microsoft.com/office/drawing/2014/main" id="{9C14BC40-C8A7-927A-A080-F5A591DEB885}"/>
              </a:ext>
            </a:extLst>
          </p:cNvPr>
          <p:cNvSpPr/>
          <p:nvPr/>
        </p:nvSpPr>
        <p:spPr>
          <a:xfrm>
            <a:off x="3952621" y="2540998"/>
            <a:ext cx="6149302" cy="422158"/>
          </a:xfrm>
          <a:prstGeom prst="rect">
            <a:avLst/>
          </a:prstGeom>
        </p:spPr>
        <p:txBody>
          <a:bodyPr wrap="none" lIns="0" tIns="0" rIns="0" bIns="0">
            <a:spAutoFit/>
          </a:bodyPr>
          <a:lstStyle/>
          <a:p>
            <a:pPr marL="0"/>
            <a:r>
              <a:rPr lang="en-GB" sz="1403" b="1" i="0" spc="0" baseline="0" dirty="0">
                <a:solidFill>
                  <a:srgbClr val="000000"/>
                </a:solidFill>
                <a:latin typeface="Segoe Sans Display Semibold"/>
              </a:rPr>
              <a:t>Real-Time Analytics tutorial</a:t>
            </a:r>
          </a:p>
          <a:p>
            <a:pPr marL="0">
              <a:lnSpc>
                <a:spcPts val="1679"/>
              </a:lnSpc>
            </a:pPr>
            <a:r>
              <a:rPr lang="en-GB" sz="1403" b="0" i="0" spc="0" baseline="0" dirty="0">
                <a:solidFill>
                  <a:srgbClr val="0078D3"/>
                </a:solidFill>
                <a:latin typeface="Segoe Sans Text Semilight"/>
                <a:hlinkClick r:id="rId14"/>
              </a:rPr>
              <a:t>https://learn.microsoft.com/en-us/fabric/real-time-analytics/tutorial-introduction</a:t>
            </a:r>
          </a:p>
        </p:txBody>
      </p:sp>
      <p:sp>
        <p:nvSpPr>
          <p:cNvPr id="48" name="Rectangle 2732">
            <a:extLst>
              <a:ext uri="{FF2B5EF4-FFF2-40B4-BE49-F238E27FC236}">
                <a16:creationId xmlns:a16="http://schemas.microsoft.com/office/drawing/2014/main" id="{41CFF256-0A25-541D-4979-D8863D910021}"/>
              </a:ext>
            </a:extLst>
          </p:cNvPr>
          <p:cNvSpPr/>
          <p:nvPr/>
        </p:nvSpPr>
        <p:spPr>
          <a:xfrm>
            <a:off x="3947414" y="4368782"/>
            <a:ext cx="5850423" cy="422230"/>
          </a:xfrm>
          <a:prstGeom prst="rect">
            <a:avLst/>
          </a:prstGeom>
        </p:spPr>
        <p:txBody>
          <a:bodyPr wrap="none" lIns="0" tIns="0" rIns="0" bIns="0">
            <a:spAutoFit/>
          </a:bodyPr>
          <a:lstStyle/>
          <a:p>
            <a:pPr marL="0"/>
            <a:r>
              <a:rPr lang="en-GB" sz="1403" b="1" i="0" spc="0" baseline="0" dirty="0">
                <a:solidFill>
                  <a:srgbClr val="000000"/>
                </a:solidFill>
                <a:latin typeface="Segoe Sans Display Semibold"/>
              </a:rPr>
              <a:t>Power BI tutorial</a:t>
            </a:r>
          </a:p>
          <a:p>
            <a:pPr marL="0">
              <a:lnSpc>
                <a:spcPts val="1680"/>
              </a:lnSpc>
            </a:pPr>
            <a:r>
              <a:rPr lang="en-GB" sz="1406" b="0" i="0" spc="0" baseline="0" dirty="0">
                <a:solidFill>
                  <a:srgbClr val="0078D3"/>
                </a:solidFill>
                <a:latin typeface="Segoe Sans Text Semilight"/>
                <a:hlinkClick r:id="rId18"/>
              </a:rPr>
              <a:t>https://learn.microsoft.com/en-us/power-bi/fundamentals/fabric-get-started</a:t>
            </a:r>
          </a:p>
        </p:txBody>
      </p:sp>
      <p:sp>
        <p:nvSpPr>
          <p:cNvPr id="49" name="Rectangle 2733">
            <a:extLst>
              <a:ext uri="{FF2B5EF4-FFF2-40B4-BE49-F238E27FC236}">
                <a16:creationId xmlns:a16="http://schemas.microsoft.com/office/drawing/2014/main" id="{0DD3B956-9F18-7364-135D-42AFBBE9532B}"/>
              </a:ext>
            </a:extLst>
          </p:cNvPr>
          <p:cNvSpPr/>
          <p:nvPr/>
        </p:nvSpPr>
        <p:spPr>
          <a:xfrm>
            <a:off x="3960876" y="5282928"/>
            <a:ext cx="6635458" cy="422158"/>
          </a:xfrm>
          <a:prstGeom prst="rect">
            <a:avLst/>
          </a:prstGeom>
        </p:spPr>
        <p:txBody>
          <a:bodyPr wrap="none" lIns="0" tIns="0" rIns="0" bIns="0">
            <a:spAutoFit/>
          </a:bodyPr>
          <a:lstStyle/>
          <a:p>
            <a:pPr marL="0"/>
            <a:r>
              <a:rPr lang="en-GB" sz="1403" b="1" i="0" spc="0" baseline="0" dirty="0">
                <a:solidFill>
                  <a:srgbClr val="000000"/>
                </a:solidFill>
                <a:latin typeface="Segoe Sans Display Semibold"/>
              </a:rPr>
              <a:t>Data Factory tutorial</a:t>
            </a:r>
          </a:p>
          <a:p>
            <a:pPr marL="0">
              <a:lnSpc>
                <a:spcPts val="1679"/>
              </a:lnSpc>
            </a:pPr>
            <a:r>
              <a:rPr lang="en-GB" sz="1403" b="0" i="0" spc="0" baseline="0" dirty="0">
                <a:solidFill>
                  <a:srgbClr val="0078D3"/>
                </a:solidFill>
                <a:latin typeface="Segoe Sans Text Semilight"/>
                <a:hlinkClick r:id="rId20"/>
              </a:rPr>
              <a:t>https://learn.microsoft.com/en-us/fabric/data-factory/tutorial-end-to-end-introduction</a:t>
            </a:r>
          </a:p>
        </p:txBody>
      </p:sp>
      <p:sp>
        <p:nvSpPr>
          <p:cNvPr id="50" name="Rectangle 2734">
            <a:extLst>
              <a:ext uri="{FF2B5EF4-FFF2-40B4-BE49-F238E27FC236}">
                <a16:creationId xmlns:a16="http://schemas.microsoft.com/office/drawing/2014/main" id="{BBF0C19F-7957-0D9F-4C14-98800EC2149C}"/>
              </a:ext>
            </a:extLst>
          </p:cNvPr>
          <p:cNvSpPr/>
          <p:nvPr/>
        </p:nvSpPr>
        <p:spPr>
          <a:xfrm>
            <a:off x="3947414" y="3455017"/>
            <a:ext cx="5974043" cy="422158"/>
          </a:xfrm>
          <a:prstGeom prst="rect">
            <a:avLst/>
          </a:prstGeom>
        </p:spPr>
        <p:txBody>
          <a:bodyPr wrap="none" lIns="0" tIns="0" rIns="0" bIns="0">
            <a:spAutoFit/>
          </a:bodyPr>
          <a:lstStyle/>
          <a:p>
            <a:pPr marL="0"/>
            <a:r>
              <a:rPr lang="en-GB" sz="1403" b="1" i="0" spc="0" baseline="0" dirty="0">
                <a:solidFill>
                  <a:srgbClr val="000000"/>
                </a:solidFill>
                <a:latin typeface="Segoe Sans Display Semibold"/>
              </a:rPr>
              <a:t>Data warehouse tutorial</a:t>
            </a:r>
          </a:p>
          <a:p>
            <a:pPr marL="0">
              <a:lnSpc>
                <a:spcPts val="1680"/>
              </a:lnSpc>
            </a:pPr>
            <a:r>
              <a:rPr lang="en-GB" sz="1403" b="0" i="0" spc="0" baseline="0" dirty="0">
                <a:solidFill>
                  <a:srgbClr val="0078D3"/>
                </a:solidFill>
                <a:latin typeface="Segoe Sans Text Semilight"/>
                <a:hlinkClick r:id="rId2"/>
              </a:rPr>
              <a:t>https://learn.microsoft.com/en-us/fabric/data-warehouse/tutorial-introduction</a:t>
            </a:r>
          </a:p>
        </p:txBody>
      </p:sp>
    </p:spTree>
    <p:extLst>
      <p:ext uri="{BB962C8B-B14F-4D97-AF65-F5344CB8AC3E}">
        <p14:creationId xmlns:p14="http://schemas.microsoft.com/office/powerpoint/2010/main" val="65412466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98145F-CF69-3E26-DDA7-FD06D9BD9F0B}"/>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5EEC0CC9-5B47-47F0-EF50-21324E8A9F7A}"/>
              </a:ext>
            </a:extLst>
          </p:cNvPr>
          <p:cNvSpPr/>
          <p:nvPr/>
        </p:nvSpPr>
        <p:spPr>
          <a:xfrm>
            <a:off x="311085" y="254524"/>
            <a:ext cx="11623249" cy="6287678"/>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IN" sz="1200" dirty="0">
              <a:solidFill>
                <a:schemeClr val="tx1"/>
              </a:solidFill>
              <a:latin typeface="EYInterstate Light" panose="02000506000000020004" pitchFamily="2" charset="0"/>
            </a:endParaRPr>
          </a:p>
        </p:txBody>
      </p:sp>
      <p:sp>
        <p:nvSpPr>
          <p:cNvPr id="2" name="Google Shape;67;p15">
            <a:extLst>
              <a:ext uri="{FF2B5EF4-FFF2-40B4-BE49-F238E27FC236}">
                <a16:creationId xmlns:a16="http://schemas.microsoft.com/office/drawing/2014/main" id="{46C7B286-289D-4229-9F71-E59C474B7C0B}"/>
              </a:ext>
            </a:extLst>
          </p:cNvPr>
          <p:cNvSpPr txBox="1">
            <a:spLocks/>
          </p:cNvSpPr>
          <p:nvPr/>
        </p:nvSpPr>
        <p:spPr>
          <a:xfrm>
            <a:off x="689525" y="600200"/>
            <a:ext cx="8490400" cy="5454400"/>
          </a:xfrm>
          <a:prstGeom prst="rect">
            <a:avLst/>
          </a:prstGeom>
        </p:spPr>
        <p:txBody>
          <a:bodyPr spcFirstLastPara="1" wrap="square" lIns="121900" tIns="121900" rIns="121900" bIns="121900" anchor="ctr"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defTabSz="1219170"/>
            <a:r>
              <a:rPr lang="en-GB" sz="5333" b="1" kern="0" dirty="0">
                <a:solidFill>
                  <a:srgbClr val="FF0000"/>
                </a:solidFill>
              </a:rPr>
              <a:t>End…</a:t>
            </a:r>
          </a:p>
        </p:txBody>
      </p:sp>
    </p:spTree>
    <p:extLst>
      <p:ext uri="{BB962C8B-B14F-4D97-AF65-F5344CB8AC3E}">
        <p14:creationId xmlns:p14="http://schemas.microsoft.com/office/powerpoint/2010/main" val="5838224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111D99-7006-5881-121B-AB2C5D4FB0B6}"/>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B6297B86-85D1-BB29-177C-E01337D0744B}"/>
              </a:ext>
            </a:extLst>
          </p:cNvPr>
          <p:cNvSpPr>
            <a:spLocks noGrp="1"/>
          </p:cNvSpPr>
          <p:nvPr>
            <p:ph type="title"/>
          </p:nvPr>
        </p:nvSpPr>
        <p:spPr>
          <a:xfrm>
            <a:off x="600258" y="284424"/>
            <a:ext cx="10271539" cy="369332"/>
          </a:xfrm>
        </p:spPr>
        <p:txBody>
          <a:bodyPr/>
          <a:lstStyle/>
          <a:p>
            <a:r>
              <a:rPr lang="en-IN" dirty="0">
                <a:latin typeface="+mn-lt"/>
              </a:rPr>
              <a:t>Different Data Professionals</a:t>
            </a:r>
            <a:endParaRPr lang="en-IN" dirty="0">
              <a:solidFill>
                <a:schemeClr val="tx2"/>
              </a:solidFill>
              <a:latin typeface="+mn-lt"/>
            </a:endParaRPr>
          </a:p>
        </p:txBody>
      </p:sp>
      <p:sp>
        <p:nvSpPr>
          <p:cNvPr id="2" name="Rectangle: Rounded Corners 1">
            <a:extLst>
              <a:ext uri="{FF2B5EF4-FFF2-40B4-BE49-F238E27FC236}">
                <a16:creationId xmlns:a16="http://schemas.microsoft.com/office/drawing/2014/main" id="{9B7A7495-13EE-524F-AE98-4AE38005F175}"/>
              </a:ext>
              <a:ext uri="{C183D7F6-B498-43B3-948B-1728B52AA6E4}">
                <adec:decorative xmlns:adec="http://schemas.microsoft.com/office/drawing/2017/decorative" val="1"/>
              </a:ext>
            </a:extLst>
          </p:cNvPr>
          <p:cNvSpPr/>
          <p:nvPr/>
        </p:nvSpPr>
        <p:spPr bwMode="auto">
          <a:xfrm>
            <a:off x="725284" y="1384004"/>
            <a:ext cx="10741431" cy="4089991"/>
          </a:xfrm>
          <a:prstGeom prst="roundRect">
            <a:avLst>
              <a:gd name="adj" fmla="val 5229"/>
            </a:avLst>
          </a:prstGeom>
          <a:solidFill>
            <a:schemeClr val="bg1"/>
          </a:solidFill>
          <a:ln w="19050">
            <a:noFill/>
            <a:headEnd type="none" w="med" len="med"/>
            <a:tailEnd type="none" w="med" len="med"/>
          </a:ln>
          <a:effectLst>
            <a:outerShdw blurRad="508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indent="0" algn="ctr" defTabSz="914367" rtl="0" eaLnBrk="1" fontAlgn="auto" latinLnBrk="0" hangingPunct="1">
              <a:lnSpc>
                <a:spcPct val="100000"/>
              </a:lnSpc>
              <a:spcBef>
                <a:spcPct val="20000"/>
              </a:spcBef>
              <a:spcAft>
                <a:spcPts val="0"/>
              </a:spcAft>
              <a:buClrTx/>
              <a:buSzPct val="90000"/>
              <a:buFontTx/>
              <a:buNone/>
              <a:tabLst/>
            </a:pPr>
            <a:endParaRPr kumimoji="0" lang="es-MX" sz="1200" b="0" i="0" u="none" strike="noStrike" kern="1200" cap="none" spc="0" normalizeH="0" baseline="0" noProof="0">
              <a:ln>
                <a:noFill/>
              </a:ln>
              <a:gradFill>
                <a:gsLst>
                  <a:gs pos="2874">
                    <a:srgbClr val="FFFFFF"/>
                  </a:gs>
                  <a:gs pos="17978">
                    <a:srgbClr val="FFFFFF"/>
                  </a:gs>
                </a:gsLst>
                <a:lin ang="2700000" scaled="0"/>
              </a:gradFill>
              <a:effectLst/>
              <a:uLnTx/>
              <a:uFillTx/>
              <a:ea typeface="+mn-ea"/>
              <a:cs typeface="+mn-cs"/>
            </a:endParaRPr>
          </a:p>
        </p:txBody>
      </p:sp>
      <p:grpSp>
        <p:nvGrpSpPr>
          <p:cNvPr id="38" name="Group 37">
            <a:extLst>
              <a:ext uri="{FF2B5EF4-FFF2-40B4-BE49-F238E27FC236}">
                <a16:creationId xmlns:a16="http://schemas.microsoft.com/office/drawing/2014/main" id="{880ACDB4-12E4-7222-218C-0D3CD0E17D24}"/>
              </a:ext>
            </a:extLst>
          </p:cNvPr>
          <p:cNvGrpSpPr/>
          <p:nvPr/>
        </p:nvGrpSpPr>
        <p:grpSpPr>
          <a:xfrm>
            <a:off x="940053" y="1773448"/>
            <a:ext cx="4272520" cy="574860"/>
            <a:chOff x="940053" y="1773448"/>
            <a:chExt cx="4272520" cy="574860"/>
          </a:xfrm>
        </p:grpSpPr>
        <p:sp>
          <p:nvSpPr>
            <p:cNvPr id="4" name="Rectangle 3">
              <a:extLst>
                <a:ext uri="{FF2B5EF4-FFF2-40B4-BE49-F238E27FC236}">
                  <a16:creationId xmlns:a16="http://schemas.microsoft.com/office/drawing/2014/main" id="{7DA9ADDD-F417-9ADF-0B21-CB53BECC2347}"/>
                </a:ext>
              </a:extLst>
            </p:cNvPr>
            <p:cNvSpPr>
              <a:spLocks/>
            </p:cNvSpPr>
            <p:nvPr/>
          </p:nvSpPr>
          <p:spPr>
            <a:xfrm>
              <a:off x="1729682" y="1845434"/>
              <a:ext cx="3482891" cy="4308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00000"/>
                  </a:solidFill>
                  <a:effectLst/>
                  <a:uLnTx/>
                  <a:uFillTx/>
                  <a:ea typeface="+mn-ea"/>
                  <a:cs typeface="Segoe Sans Text" pitchFamily="2" charset="0"/>
                </a:rPr>
                <a:t>Data Engineers</a:t>
              </a:r>
            </a:p>
          </p:txBody>
        </p:sp>
        <p:grpSp>
          <p:nvGrpSpPr>
            <p:cNvPr id="13" name="Group 12">
              <a:extLst>
                <a:ext uri="{FF2B5EF4-FFF2-40B4-BE49-F238E27FC236}">
                  <a16:creationId xmlns:a16="http://schemas.microsoft.com/office/drawing/2014/main" id="{C7706969-50C5-7943-3B77-6F128F8534D0}"/>
                </a:ext>
              </a:extLst>
            </p:cNvPr>
            <p:cNvGrpSpPr/>
            <p:nvPr/>
          </p:nvGrpSpPr>
          <p:grpSpPr>
            <a:xfrm>
              <a:off x="940053" y="1773448"/>
              <a:ext cx="574860" cy="574860"/>
              <a:chOff x="940053" y="1773448"/>
              <a:chExt cx="574860" cy="574860"/>
            </a:xfrm>
          </p:grpSpPr>
          <p:grpSp>
            <p:nvGrpSpPr>
              <p:cNvPr id="10" name="Group 9">
                <a:extLst>
                  <a:ext uri="{FF2B5EF4-FFF2-40B4-BE49-F238E27FC236}">
                    <a16:creationId xmlns:a16="http://schemas.microsoft.com/office/drawing/2014/main" id="{9CC7762D-3C66-C9FC-59BF-4A840B0CF7E9}"/>
                  </a:ext>
                  <a:ext uri="{C183D7F6-B498-43B3-948B-1728B52AA6E4}">
                    <adec:decorative xmlns:adec="http://schemas.microsoft.com/office/drawing/2017/decorative" val="1"/>
                  </a:ext>
                </a:extLst>
              </p:cNvPr>
              <p:cNvGrpSpPr/>
              <p:nvPr/>
            </p:nvGrpSpPr>
            <p:grpSpPr>
              <a:xfrm>
                <a:off x="940053" y="1773448"/>
                <a:ext cx="574860" cy="574860"/>
                <a:chOff x="7480115" y="2072241"/>
                <a:chExt cx="574860" cy="574860"/>
              </a:xfrm>
            </p:grpSpPr>
            <p:sp>
              <p:nvSpPr>
                <p:cNvPr id="11" name="Oval 10">
                  <a:extLst>
                    <a:ext uri="{FF2B5EF4-FFF2-40B4-BE49-F238E27FC236}">
                      <a16:creationId xmlns:a16="http://schemas.microsoft.com/office/drawing/2014/main" id="{3112925A-505D-2FC7-B361-46E1C0085AE4}"/>
                    </a:ext>
                  </a:extLst>
                </p:cNvPr>
                <p:cNvSpPr/>
                <p:nvPr/>
              </p:nvSpPr>
              <p:spPr>
                <a:xfrm>
                  <a:off x="7480115" y="2072241"/>
                  <a:ext cx="574860" cy="574860"/>
                </a:xfrm>
                <a:prstGeom prst="ellipse">
                  <a:avLst/>
                </a:prstGeom>
                <a:gradFill>
                  <a:gsLst>
                    <a:gs pos="80712">
                      <a:srgbClr val="7A75C1"/>
                    </a:gs>
                    <a:gs pos="18000">
                      <a:schemeClr val="bg2"/>
                    </a:gs>
                    <a:gs pos="96000">
                      <a:schemeClr val="accent3"/>
                    </a:gs>
                  </a:gsLst>
                  <a:lin ang="2700000" scaled="1"/>
                </a:gradFill>
                <a:ln>
                  <a:noFill/>
                </a:ln>
                <a:effectLst>
                  <a:outerShdw blurRad="101600" dist="50800" dir="2700000" algn="tl" rotWithShape="0">
                    <a:schemeClr val="bg1">
                      <a:lumMod val="50000"/>
                      <a:lumOff val="50000"/>
                      <a:alpha val="2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32472" rtl="0" eaLnBrk="1" fontAlgn="base"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225B61"/>
                    </a:solidFill>
                    <a:effectLst/>
                    <a:uLnTx/>
                    <a:uFillTx/>
                    <a:ea typeface="+mn-ea"/>
                    <a:cs typeface="Segoe Sans Display Semibold" pitchFamily="2" charset="0"/>
                  </a:endParaRPr>
                </a:p>
              </p:txBody>
            </p:sp>
            <p:sp>
              <p:nvSpPr>
                <p:cNvPr id="12" name="Oval 11">
                  <a:extLst>
                    <a:ext uri="{FF2B5EF4-FFF2-40B4-BE49-F238E27FC236}">
                      <a16:creationId xmlns:a16="http://schemas.microsoft.com/office/drawing/2014/main" id="{604D30BA-CDD9-7233-26B2-C6C7F99E77F0}"/>
                    </a:ext>
                  </a:extLst>
                </p:cNvPr>
                <p:cNvSpPr/>
                <p:nvPr/>
              </p:nvSpPr>
              <p:spPr>
                <a:xfrm>
                  <a:off x="7514460" y="2106587"/>
                  <a:ext cx="506171" cy="506171"/>
                </a:xfrm>
                <a:prstGeom prst="ellipse">
                  <a:avLst/>
                </a:prstGeom>
                <a:solidFill>
                  <a:srgbClr val="FFFFFF"/>
                </a:solidFill>
                <a:ln>
                  <a:noFill/>
                </a:ln>
                <a:effectLst>
                  <a:outerShdw blurRad="101600" dist="50800" dir="2700000" algn="tl" rotWithShape="0">
                    <a:schemeClr val="bg1">
                      <a:lumMod val="50000"/>
                      <a:lumOff val="50000"/>
                      <a:alpha val="2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32472" rtl="0" eaLnBrk="1" fontAlgn="base"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dirty="0">
                    <a:ln>
                      <a:noFill/>
                    </a:ln>
                    <a:solidFill>
                      <a:srgbClr val="225B61"/>
                    </a:solidFill>
                    <a:effectLst/>
                    <a:uLnTx/>
                    <a:uFillTx/>
                    <a:ea typeface="+mn-ea"/>
                    <a:cs typeface="Segoe Sans Display Semibold" pitchFamily="2" charset="0"/>
                  </a:endParaRPr>
                </a:p>
              </p:txBody>
            </p:sp>
          </p:grpSp>
          <p:grpSp>
            <p:nvGrpSpPr>
              <p:cNvPr id="6" name="Group 5" descr="Arrow pointing towards the right">
                <a:extLst>
                  <a:ext uri="{FF2B5EF4-FFF2-40B4-BE49-F238E27FC236}">
                    <a16:creationId xmlns:a16="http://schemas.microsoft.com/office/drawing/2014/main" id="{04CED560-AD11-19D3-0056-8A0949DAFC2C}"/>
                  </a:ext>
                </a:extLst>
              </p:cNvPr>
              <p:cNvGrpSpPr/>
              <p:nvPr/>
            </p:nvGrpSpPr>
            <p:grpSpPr>
              <a:xfrm>
                <a:off x="1075686" y="1988069"/>
                <a:ext cx="224608" cy="145618"/>
                <a:chOff x="3047591" y="2787258"/>
                <a:chExt cx="303157" cy="196543"/>
              </a:xfrm>
            </p:grpSpPr>
            <p:sp>
              <p:nvSpPr>
                <p:cNvPr id="7" name="Freeform 59">
                  <a:extLst>
                    <a:ext uri="{FF2B5EF4-FFF2-40B4-BE49-F238E27FC236}">
                      <a16:creationId xmlns:a16="http://schemas.microsoft.com/office/drawing/2014/main" id="{65DACE70-FBCA-85FC-2733-E9C7C5832525}"/>
                    </a:ext>
                  </a:extLst>
                </p:cNvPr>
                <p:cNvSpPr/>
                <p:nvPr/>
              </p:nvSpPr>
              <p:spPr bwMode="auto">
                <a:xfrm rot="18900000">
                  <a:off x="3047591" y="2787258"/>
                  <a:ext cx="196547" cy="196543"/>
                </a:xfrm>
                <a:custGeom>
                  <a:avLst/>
                  <a:gdLst>
                    <a:gd name="connsiteX0" fmla="*/ 1592338 w 1648494"/>
                    <a:gd name="connsiteY0" fmla="*/ 56156 h 1648493"/>
                    <a:gd name="connsiteX1" fmla="*/ 1648494 w 1648494"/>
                    <a:gd name="connsiteY1" fmla="*/ 191729 h 1648493"/>
                    <a:gd name="connsiteX2" fmla="*/ 1648494 w 1648494"/>
                    <a:gd name="connsiteY2" fmla="*/ 1452716 h 1648493"/>
                    <a:gd name="connsiteX3" fmla="*/ 1592338 w 1648494"/>
                    <a:gd name="connsiteY3" fmla="*/ 1588289 h 1648493"/>
                    <a:gd name="connsiteX4" fmla="*/ 1589920 w 1648494"/>
                    <a:gd name="connsiteY4" fmla="*/ 1589919 h 1648493"/>
                    <a:gd name="connsiteX5" fmla="*/ 1588289 w 1648494"/>
                    <a:gd name="connsiteY5" fmla="*/ 1592338 h 1648493"/>
                    <a:gd name="connsiteX6" fmla="*/ 1452717 w 1648494"/>
                    <a:gd name="connsiteY6" fmla="*/ 1648493 h 1648493"/>
                    <a:gd name="connsiteX7" fmla="*/ 191729 w 1648494"/>
                    <a:gd name="connsiteY7" fmla="*/ 1648493 h 1648493"/>
                    <a:gd name="connsiteX8" fmla="*/ 0 w 1648494"/>
                    <a:gd name="connsiteY8" fmla="*/ 1456764 h 1648493"/>
                    <a:gd name="connsiteX9" fmla="*/ 191729 w 1648494"/>
                    <a:gd name="connsiteY9" fmla="*/ 1265036 h 1648493"/>
                    <a:gd name="connsiteX10" fmla="*/ 1265036 w 1648494"/>
                    <a:gd name="connsiteY10" fmla="*/ 1265036 h 1648493"/>
                    <a:gd name="connsiteX11" fmla="*/ 1265036 w 1648494"/>
                    <a:gd name="connsiteY11" fmla="*/ 191729 h 1648493"/>
                    <a:gd name="connsiteX12" fmla="*/ 1456765 w 1648494"/>
                    <a:gd name="connsiteY12" fmla="*/ 0 h 1648493"/>
                    <a:gd name="connsiteX13" fmla="*/ 1592338 w 1648494"/>
                    <a:gd name="connsiteY13" fmla="*/ 56156 h 1648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48494" h="1648493">
                      <a:moveTo>
                        <a:pt x="1592338" y="56156"/>
                      </a:moveTo>
                      <a:cubicBezTo>
                        <a:pt x="1627034" y="90852"/>
                        <a:pt x="1648494" y="138785"/>
                        <a:pt x="1648494" y="191729"/>
                      </a:cubicBezTo>
                      <a:lnTo>
                        <a:pt x="1648494" y="1452716"/>
                      </a:lnTo>
                      <a:cubicBezTo>
                        <a:pt x="1648494" y="1505661"/>
                        <a:pt x="1627034" y="1553593"/>
                        <a:pt x="1592338" y="1588289"/>
                      </a:cubicBezTo>
                      <a:lnTo>
                        <a:pt x="1589920" y="1589919"/>
                      </a:lnTo>
                      <a:lnTo>
                        <a:pt x="1588289" y="1592338"/>
                      </a:lnTo>
                      <a:cubicBezTo>
                        <a:pt x="1553593" y="1627034"/>
                        <a:pt x="1505661" y="1648493"/>
                        <a:pt x="1452717" y="1648493"/>
                      </a:cubicBezTo>
                      <a:lnTo>
                        <a:pt x="191729" y="1648493"/>
                      </a:lnTo>
                      <a:cubicBezTo>
                        <a:pt x="85840" y="1648494"/>
                        <a:pt x="0" y="1562654"/>
                        <a:pt x="0" y="1456764"/>
                      </a:cubicBezTo>
                      <a:cubicBezTo>
                        <a:pt x="0" y="1350876"/>
                        <a:pt x="85841" y="1265035"/>
                        <a:pt x="191729" y="1265036"/>
                      </a:cubicBezTo>
                      <a:lnTo>
                        <a:pt x="1265036" y="1265036"/>
                      </a:lnTo>
                      <a:lnTo>
                        <a:pt x="1265036" y="191729"/>
                      </a:lnTo>
                      <a:cubicBezTo>
                        <a:pt x="1265036" y="85840"/>
                        <a:pt x="1350876" y="0"/>
                        <a:pt x="1456765" y="0"/>
                      </a:cubicBezTo>
                      <a:cubicBezTo>
                        <a:pt x="1509710" y="0"/>
                        <a:pt x="1557642" y="21460"/>
                        <a:pt x="1592338" y="56156"/>
                      </a:cubicBezTo>
                      <a:close/>
                    </a:path>
                  </a:pathLst>
                </a:cu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ea typeface="Segoe UI" pitchFamily="34" charset="0"/>
                    <a:cs typeface="Segoe UI" pitchFamily="34" charset="0"/>
                  </a:endParaRPr>
                </a:p>
              </p:txBody>
            </p:sp>
            <p:sp>
              <p:nvSpPr>
                <p:cNvPr id="8" name="Freeform 60">
                  <a:extLst>
                    <a:ext uri="{FF2B5EF4-FFF2-40B4-BE49-F238E27FC236}">
                      <a16:creationId xmlns:a16="http://schemas.microsoft.com/office/drawing/2014/main" id="{AE72CD88-C6BE-31DA-CEBE-97B5F2C5D9BE}"/>
                    </a:ext>
                  </a:extLst>
                </p:cNvPr>
                <p:cNvSpPr/>
                <p:nvPr/>
              </p:nvSpPr>
              <p:spPr bwMode="auto">
                <a:xfrm rot="18900000">
                  <a:off x="3154201" y="2787258"/>
                  <a:ext cx="196547" cy="196543"/>
                </a:xfrm>
                <a:custGeom>
                  <a:avLst/>
                  <a:gdLst>
                    <a:gd name="connsiteX0" fmla="*/ 1592338 w 1648494"/>
                    <a:gd name="connsiteY0" fmla="*/ 56156 h 1648493"/>
                    <a:gd name="connsiteX1" fmla="*/ 1648494 w 1648494"/>
                    <a:gd name="connsiteY1" fmla="*/ 191729 h 1648493"/>
                    <a:gd name="connsiteX2" fmla="*/ 1648494 w 1648494"/>
                    <a:gd name="connsiteY2" fmla="*/ 1452716 h 1648493"/>
                    <a:gd name="connsiteX3" fmla="*/ 1592338 w 1648494"/>
                    <a:gd name="connsiteY3" fmla="*/ 1588289 h 1648493"/>
                    <a:gd name="connsiteX4" fmla="*/ 1589920 w 1648494"/>
                    <a:gd name="connsiteY4" fmla="*/ 1589919 h 1648493"/>
                    <a:gd name="connsiteX5" fmla="*/ 1588289 w 1648494"/>
                    <a:gd name="connsiteY5" fmla="*/ 1592338 h 1648493"/>
                    <a:gd name="connsiteX6" fmla="*/ 1452717 w 1648494"/>
                    <a:gd name="connsiteY6" fmla="*/ 1648493 h 1648493"/>
                    <a:gd name="connsiteX7" fmla="*/ 191729 w 1648494"/>
                    <a:gd name="connsiteY7" fmla="*/ 1648493 h 1648493"/>
                    <a:gd name="connsiteX8" fmla="*/ 0 w 1648494"/>
                    <a:gd name="connsiteY8" fmla="*/ 1456764 h 1648493"/>
                    <a:gd name="connsiteX9" fmla="*/ 191729 w 1648494"/>
                    <a:gd name="connsiteY9" fmla="*/ 1265036 h 1648493"/>
                    <a:gd name="connsiteX10" fmla="*/ 1265036 w 1648494"/>
                    <a:gd name="connsiteY10" fmla="*/ 1265036 h 1648493"/>
                    <a:gd name="connsiteX11" fmla="*/ 1265036 w 1648494"/>
                    <a:gd name="connsiteY11" fmla="*/ 191729 h 1648493"/>
                    <a:gd name="connsiteX12" fmla="*/ 1456765 w 1648494"/>
                    <a:gd name="connsiteY12" fmla="*/ 0 h 1648493"/>
                    <a:gd name="connsiteX13" fmla="*/ 1592338 w 1648494"/>
                    <a:gd name="connsiteY13" fmla="*/ 56156 h 1648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48494" h="1648493">
                      <a:moveTo>
                        <a:pt x="1592338" y="56156"/>
                      </a:moveTo>
                      <a:cubicBezTo>
                        <a:pt x="1627034" y="90852"/>
                        <a:pt x="1648494" y="138785"/>
                        <a:pt x="1648494" y="191729"/>
                      </a:cubicBezTo>
                      <a:lnTo>
                        <a:pt x="1648494" y="1452716"/>
                      </a:lnTo>
                      <a:cubicBezTo>
                        <a:pt x="1648494" y="1505661"/>
                        <a:pt x="1627034" y="1553593"/>
                        <a:pt x="1592338" y="1588289"/>
                      </a:cubicBezTo>
                      <a:lnTo>
                        <a:pt x="1589920" y="1589919"/>
                      </a:lnTo>
                      <a:lnTo>
                        <a:pt x="1588289" y="1592338"/>
                      </a:lnTo>
                      <a:cubicBezTo>
                        <a:pt x="1553593" y="1627034"/>
                        <a:pt x="1505661" y="1648493"/>
                        <a:pt x="1452717" y="1648493"/>
                      </a:cubicBezTo>
                      <a:lnTo>
                        <a:pt x="191729" y="1648493"/>
                      </a:lnTo>
                      <a:cubicBezTo>
                        <a:pt x="85840" y="1648494"/>
                        <a:pt x="0" y="1562654"/>
                        <a:pt x="0" y="1456764"/>
                      </a:cubicBezTo>
                      <a:cubicBezTo>
                        <a:pt x="0" y="1350876"/>
                        <a:pt x="85841" y="1265035"/>
                        <a:pt x="191729" y="1265036"/>
                      </a:cubicBezTo>
                      <a:lnTo>
                        <a:pt x="1265036" y="1265036"/>
                      </a:lnTo>
                      <a:lnTo>
                        <a:pt x="1265036" y="191729"/>
                      </a:lnTo>
                      <a:cubicBezTo>
                        <a:pt x="1265036" y="85840"/>
                        <a:pt x="1350876" y="0"/>
                        <a:pt x="1456765" y="0"/>
                      </a:cubicBezTo>
                      <a:cubicBezTo>
                        <a:pt x="1509710" y="0"/>
                        <a:pt x="1557642" y="21460"/>
                        <a:pt x="1592338" y="56156"/>
                      </a:cubicBezTo>
                      <a:close/>
                    </a:path>
                  </a:pathLst>
                </a:cu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ea typeface="Segoe UI" pitchFamily="34" charset="0"/>
                    <a:cs typeface="Segoe UI" pitchFamily="34" charset="0"/>
                  </a:endParaRPr>
                </a:p>
              </p:txBody>
            </p:sp>
          </p:grpSp>
        </p:grpSp>
      </p:grpSp>
      <p:grpSp>
        <p:nvGrpSpPr>
          <p:cNvPr id="76" name="Group 75">
            <a:extLst>
              <a:ext uri="{FF2B5EF4-FFF2-40B4-BE49-F238E27FC236}">
                <a16:creationId xmlns:a16="http://schemas.microsoft.com/office/drawing/2014/main" id="{5E817B06-3306-8894-2513-C4F595BECD4F}"/>
              </a:ext>
            </a:extLst>
          </p:cNvPr>
          <p:cNvGrpSpPr/>
          <p:nvPr/>
        </p:nvGrpSpPr>
        <p:grpSpPr>
          <a:xfrm>
            <a:off x="940053" y="2646911"/>
            <a:ext cx="4272520" cy="574860"/>
            <a:chOff x="940053" y="2646911"/>
            <a:chExt cx="4272520" cy="574860"/>
          </a:xfrm>
        </p:grpSpPr>
        <p:sp>
          <p:nvSpPr>
            <p:cNvPr id="14" name="Rectangle 13">
              <a:extLst>
                <a:ext uri="{FF2B5EF4-FFF2-40B4-BE49-F238E27FC236}">
                  <a16:creationId xmlns:a16="http://schemas.microsoft.com/office/drawing/2014/main" id="{A5CFC076-8233-9D2F-0ED2-E795AD11F062}"/>
                </a:ext>
              </a:extLst>
            </p:cNvPr>
            <p:cNvSpPr>
              <a:spLocks/>
            </p:cNvSpPr>
            <p:nvPr/>
          </p:nvSpPr>
          <p:spPr>
            <a:xfrm>
              <a:off x="1729682" y="2718897"/>
              <a:ext cx="3482891" cy="4308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00000"/>
                  </a:solidFill>
                  <a:effectLst/>
                  <a:uLnTx/>
                  <a:uFillTx/>
                  <a:ea typeface="+mn-ea"/>
                  <a:cs typeface="Segoe Sans Text" pitchFamily="2" charset="0"/>
                </a:rPr>
                <a:t>Data Analysts</a:t>
              </a:r>
            </a:p>
          </p:txBody>
        </p:sp>
        <p:grpSp>
          <p:nvGrpSpPr>
            <p:cNvPr id="15" name="Group 14">
              <a:extLst>
                <a:ext uri="{FF2B5EF4-FFF2-40B4-BE49-F238E27FC236}">
                  <a16:creationId xmlns:a16="http://schemas.microsoft.com/office/drawing/2014/main" id="{5AD32D3A-892A-F56E-8FE0-DA6DA97047A4}"/>
                </a:ext>
              </a:extLst>
            </p:cNvPr>
            <p:cNvGrpSpPr/>
            <p:nvPr/>
          </p:nvGrpSpPr>
          <p:grpSpPr>
            <a:xfrm>
              <a:off x="940053" y="2646911"/>
              <a:ext cx="574860" cy="574860"/>
              <a:chOff x="940053" y="1773448"/>
              <a:chExt cx="574860" cy="574860"/>
            </a:xfrm>
          </p:grpSpPr>
          <p:grpSp>
            <p:nvGrpSpPr>
              <p:cNvPr id="16" name="Group 15">
                <a:extLst>
                  <a:ext uri="{FF2B5EF4-FFF2-40B4-BE49-F238E27FC236}">
                    <a16:creationId xmlns:a16="http://schemas.microsoft.com/office/drawing/2014/main" id="{B6AC204A-8162-0D48-47E2-ED23E53E64A5}"/>
                  </a:ext>
                  <a:ext uri="{C183D7F6-B498-43B3-948B-1728B52AA6E4}">
                    <adec:decorative xmlns:adec="http://schemas.microsoft.com/office/drawing/2017/decorative" val="1"/>
                  </a:ext>
                </a:extLst>
              </p:cNvPr>
              <p:cNvGrpSpPr/>
              <p:nvPr/>
            </p:nvGrpSpPr>
            <p:grpSpPr>
              <a:xfrm>
                <a:off x="940053" y="1773448"/>
                <a:ext cx="574860" cy="574860"/>
                <a:chOff x="7480115" y="2072241"/>
                <a:chExt cx="574860" cy="574860"/>
              </a:xfrm>
            </p:grpSpPr>
            <p:sp>
              <p:nvSpPr>
                <p:cNvPr id="20" name="Oval 19">
                  <a:extLst>
                    <a:ext uri="{FF2B5EF4-FFF2-40B4-BE49-F238E27FC236}">
                      <a16:creationId xmlns:a16="http://schemas.microsoft.com/office/drawing/2014/main" id="{A12D212D-D2F4-8C17-B139-4BD75DBCF8CA}"/>
                    </a:ext>
                  </a:extLst>
                </p:cNvPr>
                <p:cNvSpPr/>
                <p:nvPr/>
              </p:nvSpPr>
              <p:spPr>
                <a:xfrm>
                  <a:off x="7480115" y="2072241"/>
                  <a:ext cx="574860" cy="574860"/>
                </a:xfrm>
                <a:prstGeom prst="ellipse">
                  <a:avLst/>
                </a:prstGeom>
                <a:gradFill>
                  <a:gsLst>
                    <a:gs pos="80712">
                      <a:srgbClr val="7A75C1"/>
                    </a:gs>
                    <a:gs pos="18000">
                      <a:schemeClr val="bg2"/>
                    </a:gs>
                    <a:gs pos="96000">
                      <a:schemeClr val="accent3"/>
                    </a:gs>
                  </a:gsLst>
                  <a:lin ang="2700000" scaled="1"/>
                </a:gradFill>
                <a:ln>
                  <a:noFill/>
                </a:ln>
                <a:effectLst>
                  <a:outerShdw blurRad="101600" dist="50800" dir="2700000" algn="tl" rotWithShape="0">
                    <a:schemeClr val="bg1">
                      <a:lumMod val="50000"/>
                      <a:lumOff val="50000"/>
                      <a:alpha val="2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32472" rtl="0" eaLnBrk="1" fontAlgn="base"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225B61"/>
                    </a:solidFill>
                    <a:effectLst/>
                    <a:uLnTx/>
                    <a:uFillTx/>
                    <a:ea typeface="+mn-ea"/>
                    <a:cs typeface="Segoe Sans Display Semibold" pitchFamily="2" charset="0"/>
                  </a:endParaRPr>
                </a:p>
              </p:txBody>
            </p:sp>
            <p:sp>
              <p:nvSpPr>
                <p:cNvPr id="21" name="Oval 20">
                  <a:extLst>
                    <a:ext uri="{FF2B5EF4-FFF2-40B4-BE49-F238E27FC236}">
                      <a16:creationId xmlns:a16="http://schemas.microsoft.com/office/drawing/2014/main" id="{B972B04C-22F3-F9D9-D184-9EA7A4F37DCC}"/>
                    </a:ext>
                  </a:extLst>
                </p:cNvPr>
                <p:cNvSpPr/>
                <p:nvPr/>
              </p:nvSpPr>
              <p:spPr>
                <a:xfrm>
                  <a:off x="7514460" y="2106587"/>
                  <a:ext cx="506171" cy="506171"/>
                </a:xfrm>
                <a:prstGeom prst="ellipse">
                  <a:avLst/>
                </a:prstGeom>
                <a:solidFill>
                  <a:srgbClr val="FFFFFF"/>
                </a:solidFill>
                <a:ln>
                  <a:noFill/>
                </a:ln>
                <a:effectLst>
                  <a:outerShdw blurRad="101600" dist="50800" dir="2700000" algn="tl" rotWithShape="0">
                    <a:schemeClr val="bg1">
                      <a:lumMod val="50000"/>
                      <a:lumOff val="50000"/>
                      <a:alpha val="2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32472" rtl="0" eaLnBrk="1" fontAlgn="base"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dirty="0">
                    <a:ln>
                      <a:noFill/>
                    </a:ln>
                    <a:solidFill>
                      <a:srgbClr val="225B61"/>
                    </a:solidFill>
                    <a:effectLst/>
                    <a:uLnTx/>
                    <a:uFillTx/>
                    <a:ea typeface="+mn-ea"/>
                    <a:cs typeface="Segoe Sans Display Semibold" pitchFamily="2" charset="0"/>
                  </a:endParaRPr>
                </a:p>
              </p:txBody>
            </p:sp>
          </p:grpSp>
          <p:grpSp>
            <p:nvGrpSpPr>
              <p:cNvPr id="17" name="Group 16" descr="Arrow pointing towards the right">
                <a:extLst>
                  <a:ext uri="{FF2B5EF4-FFF2-40B4-BE49-F238E27FC236}">
                    <a16:creationId xmlns:a16="http://schemas.microsoft.com/office/drawing/2014/main" id="{46700D11-2388-DAB6-E4DE-42C3038DE8F8}"/>
                  </a:ext>
                </a:extLst>
              </p:cNvPr>
              <p:cNvGrpSpPr/>
              <p:nvPr/>
            </p:nvGrpSpPr>
            <p:grpSpPr>
              <a:xfrm>
                <a:off x="1075686" y="1988069"/>
                <a:ext cx="224608" cy="145618"/>
                <a:chOff x="3047591" y="2787258"/>
                <a:chExt cx="303157" cy="196543"/>
              </a:xfrm>
            </p:grpSpPr>
            <p:sp>
              <p:nvSpPr>
                <p:cNvPr id="18" name="Freeform 59">
                  <a:extLst>
                    <a:ext uri="{FF2B5EF4-FFF2-40B4-BE49-F238E27FC236}">
                      <a16:creationId xmlns:a16="http://schemas.microsoft.com/office/drawing/2014/main" id="{A72323ED-2B1B-C904-0CA1-B556041E401B}"/>
                    </a:ext>
                  </a:extLst>
                </p:cNvPr>
                <p:cNvSpPr/>
                <p:nvPr/>
              </p:nvSpPr>
              <p:spPr bwMode="auto">
                <a:xfrm rot="18900000">
                  <a:off x="3047591" y="2787258"/>
                  <a:ext cx="196547" cy="196543"/>
                </a:xfrm>
                <a:custGeom>
                  <a:avLst/>
                  <a:gdLst>
                    <a:gd name="connsiteX0" fmla="*/ 1592338 w 1648494"/>
                    <a:gd name="connsiteY0" fmla="*/ 56156 h 1648493"/>
                    <a:gd name="connsiteX1" fmla="*/ 1648494 w 1648494"/>
                    <a:gd name="connsiteY1" fmla="*/ 191729 h 1648493"/>
                    <a:gd name="connsiteX2" fmla="*/ 1648494 w 1648494"/>
                    <a:gd name="connsiteY2" fmla="*/ 1452716 h 1648493"/>
                    <a:gd name="connsiteX3" fmla="*/ 1592338 w 1648494"/>
                    <a:gd name="connsiteY3" fmla="*/ 1588289 h 1648493"/>
                    <a:gd name="connsiteX4" fmla="*/ 1589920 w 1648494"/>
                    <a:gd name="connsiteY4" fmla="*/ 1589919 h 1648493"/>
                    <a:gd name="connsiteX5" fmla="*/ 1588289 w 1648494"/>
                    <a:gd name="connsiteY5" fmla="*/ 1592338 h 1648493"/>
                    <a:gd name="connsiteX6" fmla="*/ 1452717 w 1648494"/>
                    <a:gd name="connsiteY6" fmla="*/ 1648493 h 1648493"/>
                    <a:gd name="connsiteX7" fmla="*/ 191729 w 1648494"/>
                    <a:gd name="connsiteY7" fmla="*/ 1648493 h 1648493"/>
                    <a:gd name="connsiteX8" fmla="*/ 0 w 1648494"/>
                    <a:gd name="connsiteY8" fmla="*/ 1456764 h 1648493"/>
                    <a:gd name="connsiteX9" fmla="*/ 191729 w 1648494"/>
                    <a:gd name="connsiteY9" fmla="*/ 1265036 h 1648493"/>
                    <a:gd name="connsiteX10" fmla="*/ 1265036 w 1648494"/>
                    <a:gd name="connsiteY10" fmla="*/ 1265036 h 1648493"/>
                    <a:gd name="connsiteX11" fmla="*/ 1265036 w 1648494"/>
                    <a:gd name="connsiteY11" fmla="*/ 191729 h 1648493"/>
                    <a:gd name="connsiteX12" fmla="*/ 1456765 w 1648494"/>
                    <a:gd name="connsiteY12" fmla="*/ 0 h 1648493"/>
                    <a:gd name="connsiteX13" fmla="*/ 1592338 w 1648494"/>
                    <a:gd name="connsiteY13" fmla="*/ 56156 h 1648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48494" h="1648493">
                      <a:moveTo>
                        <a:pt x="1592338" y="56156"/>
                      </a:moveTo>
                      <a:cubicBezTo>
                        <a:pt x="1627034" y="90852"/>
                        <a:pt x="1648494" y="138785"/>
                        <a:pt x="1648494" y="191729"/>
                      </a:cubicBezTo>
                      <a:lnTo>
                        <a:pt x="1648494" y="1452716"/>
                      </a:lnTo>
                      <a:cubicBezTo>
                        <a:pt x="1648494" y="1505661"/>
                        <a:pt x="1627034" y="1553593"/>
                        <a:pt x="1592338" y="1588289"/>
                      </a:cubicBezTo>
                      <a:lnTo>
                        <a:pt x="1589920" y="1589919"/>
                      </a:lnTo>
                      <a:lnTo>
                        <a:pt x="1588289" y="1592338"/>
                      </a:lnTo>
                      <a:cubicBezTo>
                        <a:pt x="1553593" y="1627034"/>
                        <a:pt x="1505661" y="1648493"/>
                        <a:pt x="1452717" y="1648493"/>
                      </a:cubicBezTo>
                      <a:lnTo>
                        <a:pt x="191729" y="1648493"/>
                      </a:lnTo>
                      <a:cubicBezTo>
                        <a:pt x="85840" y="1648494"/>
                        <a:pt x="0" y="1562654"/>
                        <a:pt x="0" y="1456764"/>
                      </a:cubicBezTo>
                      <a:cubicBezTo>
                        <a:pt x="0" y="1350876"/>
                        <a:pt x="85841" y="1265035"/>
                        <a:pt x="191729" y="1265036"/>
                      </a:cubicBezTo>
                      <a:lnTo>
                        <a:pt x="1265036" y="1265036"/>
                      </a:lnTo>
                      <a:lnTo>
                        <a:pt x="1265036" y="191729"/>
                      </a:lnTo>
                      <a:cubicBezTo>
                        <a:pt x="1265036" y="85840"/>
                        <a:pt x="1350876" y="0"/>
                        <a:pt x="1456765" y="0"/>
                      </a:cubicBezTo>
                      <a:cubicBezTo>
                        <a:pt x="1509710" y="0"/>
                        <a:pt x="1557642" y="21460"/>
                        <a:pt x="1592338" y="56156"/>
                      </a:cubicBezTo>
                      <a:close/>
                    </a:path>
                  </a:pathLst>
                </a:cu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ea typeface="Segoe UI" pitchFamily="34" charset="0"/>
                    <a:cs typeface="Segoe UI" pitchFamily="34" charset="0"/>
                  </a:endParaRPr>
                </a:p>
              </p:txBody>
            </p:sp>
            <p:sp>
              <p:nvSpPr>
                <p:cNvPr id="19" name="Freeform 60">
                  <a:extLst>
                    <a:ext uri="{FF2B5EF4-FFF2-40B4-BE49-F238E27FC236}">
                      <a16:creationId xmlns:a16="http://schemas.microsoft.com/office/drawing/2014/main" id="{A7C761B3-D9A5-08F5-5C4B-22F315AD27EC}"/>
                    </a:ext>
                  </a:extLst>
                </p:cNvPr>
                <p:cNvSpPr/>
                <p:nvPr/>
              </p:nvSpPr>
              <p:spPr bwMode="auto">
                <a:xfrm rot="18900000">
                  <a:off x="3154201" y="2787258"/>
                  <a:ext cx="196547" cy="196543"/>
                </a:xfrm>
                <a:custGeom>
                  <a:avLst/>
                  <a:gdLst>
                    <a:gd name="connsiteX0" fmla="*/ 1592338 w 1648494"/>
                    <a:gd name="connsiteY0" fmla="*/ 56156 h 1648493"/>
                    <a:gd name="connsiteX1" fmla="*/ 1648494 w 1648494"/>
                    <a:gd name="connsiteY1" fmla="*/ 191729 h 1648493"/>
                    <a:gd name="connsiteX2" fmla="*/ 1648494 w 1648494"/>
                    <a:gd name="connsiteY2" fmla="*/ 1452716 h 1648493"/>
                    <a:gd name="connsiteX3" fmla="*/ 1592338 w 1648494"/>
                    <a:gd name="connsiteY3" fmla="*/ 1588289 h 1648493"/>
                    <a:gd name="connsiteX4" fmla="*/ 1589920 w 1648494"/>
                    <a:gd name="connsiteY4" fmla="*/ 1589919 h 1648493"/>
                    <a:gd name="connsiteX5" fmla="*/ 1588289 w 1648494"/>
                    <a:gd name="connsiteY5" fmla="*/ 1592338 h 1648493"/>
                    <a:gd name="connsiteX6" fmla="*/ 1452717 w 1648494"/>
                    <a:gd name="connsiteY6" fmla="*/ 1648493 h 1648493"/>
                    <a:gd name="connsiteX7" fmla="*/ 191729 w 1648494"/>
                    <a:gd name="connsiteY7" fmla="*/ 1648493 h 1648493"/>
                    <a:gd name="connsiteX8" fmla="*/ 0 w 1648494"/>
                    <a:gd name="connsiteY8" fmla="*/ 1456764 h 1648493"/>
                    <a:gd name="connsiteX9" fmla="*/ 191729 w 1648494"/>
                    <a:gd name="connsiteY9" fmla="*/ 1265036 h 1648493"/>
                    <a:gd name="connsiteX10" fmla="*/ 1265036 w 1648494"/>
                    <a:gd name="connsiteY10" fmla="*/ 1265036 h 1648493"/>
                    <a:gd name="connsiteX11" fmla="*/ 1265036 w 1648494"/>
                    <a:gd name="connsiteY11" fmla="*/ 191729 h 1648493"/>
                    <a:gd name="connsiteX12" fmla="*/ 1456765 w 1648494"/>
                    <a:gd name="connsiteY12" fmla="*/ 0 h 1648493"/>
                    <a:gd name="connsiteX13" fmla="*/ 1592338 w 1648494"/>
                    <a:gd name="connsiteY13" fmla="*/ 56156 h 1648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48494" h="1648493">
                      <a:moveTo>
                        <a:pt x="1592338" y="56156"/>
                      </a:moveTo>
                      <a:cubicBezTo>
                        <a:pt x="1627034" y="90852"/>
                        <a:pt x="1648494" y="138785"/>
                        <a:pt x="1648494" y="191729"/>
                      </a:cubicBezTo>
                      <a:lnTo>
                        <a:pt x="1648494" y="1452716"/>
                      </a:lnTo>
                      <a:cubicBezTo>
                        <a:pt x="1648494" y="1505661"/>
                        <a:pt x="1627034" y="1553593"/>
                        <a:pt x="1592338" y="1588289"/>
                      </a:cubicBezTo>
                      <a:lnTo>
                        <a:pt x="1589920" y="1589919"/>
                      </a:lnTo>
                      <a:lnTo>
                        <a:pt x="1588289" y="1592338"/>
                      </a:lnTo>
                      <a:cubicBezTo>
                        <a:pt x="1553593" y="1627034"/>
                        <a:pt x="1505661" y="1648493"/>
                        <a:pt x="1452717" y="1648493"/>
                      </a:cubicBezTo>
                      <a:lnTo>
                        <a:pt x="191729" y="1648493"/>
                      </a:lnTo>
                      <a:cubicBezTo>
                        <a:pt x="85840" y="1648494"/>
                        <a:pt x="0" y="1562654"/>
                        <a:pt x="0" y="1456764"/>
                      </a:cubicBezTo>
                      <a:cubicBezTo>
                        <a:pt x="0" y="1350876"/>
                        <a:pt x="85841" y="1265035"/>
                        <a:pt x="191729" y="1265036"/>
                      </a:cubicBezTo>
                      <a:lnTo>
                        <a:pt x="1265036" y="1265036"/>
                      </a:lnTo>
                      <a:lnTo>
                        <a:pt x="1265036" y="191729"/>
                      </a:lnTo>
                      <a:cubicBezTo>
                        <a:pt x="1265036" y="85840"/>
                        <a:pt x="1350876" y="0"/>
                        <a:pt x="1456765" y="0"/>
                      </a:cubicBezTo>
                      <a:cubicBezTo>
                        <a:pt x="1509710" y="0"/>
                        <a:pt x="1557642" y="21460"/>
                        <a:pt x="1592338" y="56156"/>
                      </a:cubicBezTo>
                      <a:close/>
                    </a:path>
                  </a:pathLst>
                </a:cu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ea typeface="Segoe UI" pitchFamily="34" charset="0"/>
                    <a:cs typeface="Segoe UI" pitchFamily="34" charset="0"/>
                  </a:endParaRPr>
                </a:p>
              </p:txBody>
            </p:sp>
          </p:grpSp>
        </p:grpSp>
      </p:grpSp>
      <p:grpSp>
        <p:nvGrpSpPr>
          <p:cNvPr id="77" name="Group 76">
            <a:extLst>
              <a:ext uri="{FF2B5EF4-FFF2-40B4-BE49-F238E27FC236}">
                <a16:creationId xmlns:a16="http://schemas.microsoft.com/office/drawing/2014/main" id="{B78FCFD9-EE3B-1BC5-3EFB-D2CA56316B69}"/>
              </a:ext>
            </a:extLst>
          </p:cNvPr>
          <p:cNvGrpSpPr/>
          <p:nvPr/>
        </p:nvGrpSpPr>
        <p:grpSpPr>
          <a:xfrm>
            <a:off x="940053" y="3520412"/>
            <a:ext cx="4272520" cy="574860"/>
            <a:chOff x="940053" y="3520412"/>
            <a:chExt cx="4272520" cy="574860"/>
          </a:xfrm>
        </p:grpSpPr>
        <p:sp>
          <p:nvSpPr>
            <p:cNvPr id="22" name="Rectangle 21">
              <a:extLst>
                <a:ext uri="{FF2B5EF4-FFF2-40B4-BE49-F238E27FC236}">
                  <a16:creationId xmlns:a16="http://schemas.microsoft.com/office/drawing/2014/main" id="{E22FF920-7722-EE83-79DB-6CC508FAA638}"/>
                </a:ext>
              </a:extLst>
            </p:cNvPr>
            <p:cNvSpPr>
              <a:spLocks/>
            </p:cNvSpPr>
            <p:nvPr/>
          </p:nvSpPr>
          <p:spPr>
            <a:xfrm>
              <a:off x="1729682" y="3592398"/>
              <a:ext cx="3482891" cy="4308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00000"/>
                  </a:solidFill>
                  <a:effectLst/>
                  <a:uLnTx/>
                  <a:uFillTx/>
                  <a:ea typeface="+mn-ea"/>
                  <a:cs typeface="Segoe Sans Text" pitchFamily="2" charset="0"/>
                </a:rPr>
                <a:t>Data Scientists</a:t>
              </a:r>
            </a:p>
          </p:txBody>
        </p:sp>
        <p:grpSp>
          <p:nvGrpSpPr>
            <p:cNvPr id="23" name="Group 22">
              <a:extLst>
                <a:ext uri="{FF2B5EF4-FFF2-40B4-BE49-F238E27FC236}">
                  <a16:creationId xmlns:a16="http://schemas.microsoft.com/office/drawing/2014/main" id="{2D66616D-01A4-5CBE-3095-69A40C5A8A8D}"/>
                </a:ext>
              </a:extLst>
            </p:cNvPr>
            <p:cNvGrpSpPr/>
            <p:nvPr/>
          </p:nvGrpSpPr>
          <p:grpSpPr>
            <a:xfrm>
              <a:off x="940053" y="3520412"/>
              <a:ext cx="574860" cy="574860"/>
              <a:chOff x="940053" y="1773448"/>
              <a:chExt cx="574860" cy="574860"/>
            </a:xfrm>
          </p:grpSpPr>
          <p:grpSp>
            <p:nvGrpSpPr>
              <p:cNvPr id="24" name="Group 23">
                <a:extLst>
                  <a:ext uri="{FF2B5EF4-FFF2-40B4-BE49-F238E27FC236}">
                    <a16:creationId xmlns:a16="http://schemas.microsoft.com/office/drawing/2014/main" id="{149E0465-AD0A-A89C-27CB-E9B5187A4744}"/>
                  </a:ext>
                  <a:ext uri="{C183D7F6-B498-43B3-948B-1728B52AA6E4}">
                    <adec:decorative xmlns:adec="http://schemas.microsoft.com/office/drawing/2017/decorative" val="1"/>
                  </a:ext>
                </a:extLst>
              </p:cNvPr>
              <p:cNvGrpSpPr/>
              <p:nvPr/>
            </p:nvGrpSpPr>
            <p:grpSpPr>
              <a:xfrm>
                <a:off x="940053" y="1773448"/>
                <a:ext cx="574860" cy="574860"/>
                <a:chOff x="7480115" y="2072241"/>
                <a:chExt cx="574860" cy="574860"/>
              </a:xfrm>
            </p:grpSpPr>
            <p:sp>
              <p:nvSpPr>
                <p:cNvPr id="28" name="Oval 27">
                  <a:extLst>
                    <a:ext uri="{FF2B5EF4-FFF2-40B4-BE49-F238E27FC236}">
                      <a16:creationId xmlns:a16="http://schemas.microsoft.com/office/drawing/2014/main" id="{3C66377A-E55F-0CEC-075E-655B1BC7BF62}"/>
                    </a:ext>
                  </a:extLst>
                </p:cNvPr>
                <p:cNvSpPr/>
                <p:nvPr/>
              </p:nvSpPr>
              <p:spPr>
                <a:xfrm>
                  <a:off x="7480115" y="2072241"/>
                  <a:ext cx="574860" cy="574860"/>
                </a:xfrm>
                <a:prstGeom prst="ellipse">
                  <a:avLst/>
                </a:prstGeom>
                <a:gradFill>
                  <a:gsLst>
                    <a:gs pos="80712">
                      <a:srgbClr val="7A75C1"/>
                    </a:gs>
                    <a:gs pos="18000">
                      <a:schemeClr val="bg2"/>
                    </a:gs>
                    <a:gs pos="96000">
                      <a:schemeClr val="accent3"/>
                    </a:gs>
                  </a:gsLst>
                  <a:lin ang="2700000" scaled="1"/>
                </a:gradFill>
                <a:ln>
                  <a:noFill/>
                </a:ln>
                <a:effectLst>
                  <a:outerShdw blurRad="101600" dist="50800" dir="2700000" algn="tl" rotWithShape="0">
                    <a:schemeClr val="bg1">
                      <a:lumMod val="50000"/>
                      <a:lumOff val="50000"/>
                      <a:alpha val="2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32472" rtl="0" eaLnBrk="1" fontAlgn="base"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225B61"/>
                    </a:solidFill>
                    <a:effectLst/>
                    <a:uLnTx/>
                    <a:uFillTx/>
                    <a:ea typeface="+mn-ea"/>
                    <a:cs typeface="Segoe Sans Display Semibold" pitchFamily="2" charset="0"/>
                  </a:endParaRPr>
                </a:p>
              </p:txBody>
            </p:sp>
            <p:sp>
              <p:nvSpPr>
                <p:cNvPr id="29" name="Oval 28">
                  <a:extLst>
                    <a:ext uri="{FF2B5EF4-FFF2-40B4-BE49-F238E27FC236}">
                      <a16:creationId xmlns:a16="http://schemas.microsoft.com/office/drawing/2014/main" id="{7ABF34C8-1C10-258E-3EF1-66E25EA8D9C3}"/>
                    </a:ext>
                  </a:extLst>
                </p:cNvPr>
                <p:cNvSpPr/>
                <p:nvPr/>
              </p:nvSpPr>
              <p:spPr>
                <a:xfrm>
                  <a:off x="7514460" y="2106587"/>
                  <a:ext cx="506171" cy="506171"/>
                </a:xfrm>
                <a:prstGeom prst="ellipse">
                  <a:avLst/>
                </a:prstGeom>
                <a:solidFill>
                  <a:srgbClr val="FFFFFF"/>
                </a:solidFill>
                <a:ln>
                  <a:noFill/>
                </a:ln>
                <a:effectLst>
                  <a:outerShdw blurRad="101600" dist="50800" dir="2700000" algn="tl" rotWithShape="0">
                    <a:schemeClr val="bg1">
                      <a:lumMod val="50000"/>
                      <a:lumOff val="50000"/>
                      <a:alpha val="2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32472" rtl="0" eaLnBrk="1" fontAlgn="base"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dirty="0">
                    <a:ln>
                      <a:noFill/>
                    </a:ln>
                    <a:solidFill>
                      <a:srgbClr val="225B61"/>
                    </a:solidFill>
                    <a:effectLst/>
                    <a:uLnTx/>
                    <a:uFillTx/>
                    <a:ea typeface="+mn-ea"/>
                    <a:cs typeface="Segoe Sans Display Semibold" pitchFamily="2" charset="0"/>
                  </a:endParaRPr>
                </a:p>
              </p:txBody>
            </p:sp>
          </p:grpSp>
          <p:grpSp>
            <p:nvGrpSpPr>
              <p:cNvPr id="25" name="Group 24" descr="Arrow pointing towards the right">
                <a:extLst>
                  <a:ext uri="{FF2B5EF4-FFF2-40B4-BE49-F238E27FC236}">
                    <a16:creationId xmlns:a16="http://schemas.microsoft.com/office/drawing/2014/main" id="{DC0D8DC0-6E9C-2C17-76A0-839F4D7A29A4}"/>
                  </a:ext>
                </a:extLst>
              </p:cNvPr>
              <p:cNvGrpSpPr/>
              <p:nvPr/>
            </p:nvGrpSpPr>
            <p:grpSpPr>
              <a:xfrm>
                <a:off x="1075686" y="1988069"/>
                <a:ext cx="224608" cy="145618"/>
                <a:chOff x="3047591" y="2787258"/>
                <a:chExt cx="303157" cy="196543"/>
              </a:xfrm>
            </p:grpSpPr>
            <p:sp>
              <p:nvSpPr>
                <p:cNvPr id="26" name="Freeform 59">
                  <a:extLst>
                    <a:ext uri="{FF2B5EF4-FFF2-40B4-BE49-F238E27FC236}">
                      <a16:creationId xmlns:a16="http://schemas.microsoft.com/office/drawing/2014/main" id="{B05247DD-B3C7-410B-F209-ED151AB70549}"/>
                    </a:ext>
                  </a:extLst>
                </p:cNvPr>
                <p:cNvSpPr/>
                <p:nvPr/>
              </p:nvSpPr>
              <p:spPr bwMode="auto">
                <a:xfrm rot="18900000">
                  <a:off x="3047591" y="2787258"/>
                  <a:ext cx="196547" cy="196543"/>
                </a:xfrm>
                <a:custGeom>
                  <a:avLst/>
                  <a:gdLst>
                    <a:gd name="connsiteX0" fmla="*/ 1592338 w 1648494"/>
                    <a:gd name="connsiteY0" fmla="*/ 56156 h 1648493"/>
                    <a:gd name="connsiteX1" fmla="*/ 1648494 w 1648494"/>
                    <a:gd name="connsiteY1" fmla="*/ 191729 h 1648493"/>
                    <a:gd name="connsiteX2" fmla="*/ 1648494 w 1648494"/>
                    <a:gd name="connsiteY2" fmla="*/ 1452716 h 1648493"/>
                    <a:gd name="connsiteX3" fmla="*/ 1592338 w 1648494"/>
                    <a:gd name="connsiteY3" fmla="*/ 1588289 h 1648493"/>
                    <a:gd name="connsiteX4" fmla="*/ 1589920 w 1648494"/>
                    <a:gd name="connsiteY4" fmla="*/ 1589919 h 1648493"/>
                    <a:gd name="connsiteX5" fmla="*/ 1588289 w 1648494"/>
                    <a:gd name="connsiteY5" fmla="*/ 1592338 h 1648493"/>
                    <a:gd name="connsiteX6" fmla="*/ 1452717 w 1648494"/>
                    <a:gd name="connsiteY6" fmla="*/ 1648493 h 1648493"/>
                    <a:gd name="connsiteX7" fmla="*/ 191729 w 1648494"/>
                    <a:gd name="connsiteY7" fmla="*/ 1648493 h 1648493"/>
                    <a:gd name="connsiteX8" fmla="*/ 0 w 1648494"/>
                    <a:gd name="connsiteY8" fmla="*/ 1456764 h 1648493"/>
                    <a:gd name="connsiteX9" fmla="*/ 191729 w 1648494"/>
                    <a:gd name="connsiteY9" fmla="*/ 1265036 h 1648493"/>
                    <a:gd name="connsiteX10" fmla="*/ 1265036 w 1648494"/>
                    <a:gd name="connsiteY10" fmla="*/ 1265036 h 1648493"/>
                    <a:gd name="connsiteX11" fmla="*/ 1265036 w 1648494"/>
                    <a:gd name="connsiteY11" fmla="*/ 191729 h 1648493"/>
                    <a:gd name="connsiteX12" fmla="*/ 1456765 w 1648494"/>
                    <a:gd name="connsiteY12" fmla="*/ 0 h 1648493"/>
                    <a:gd name="connsiteX13" fmla="*/ 1592338 w 1648494"/>
                    <a:gd name="connsiteY13" fmla="*/ 56156 h 1648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48494" h="1648493">
                      <a:moveTo>
                        <a:pt x="1592338" y="56156"/>
                      </a:moveTo>
                      <a:cubicBezTo>
                        <a:pt x="1627034" y="90852"/>
                        <a:pt x="1648494" y="138785"/>
                        <a:pt x="1648494" y="191729"/>
                      </a:cubicBezTo>
                      <a:lnTo>
                        <a:pt x="1648494" y="1452716"/>
                      </a:lnTo>
                      <a:cubicBezTo>
                        <a:pt x="1648494" y="1505661"/>
                        <a:pt x="1627034" y="1553593"/>
                        <a:pt x="1592338" y="1588289"/>
                      </a:cubicBezTo>
                      <a:lnTo>
                        <a:pt x="1589920" y="1589919"/>
                      </a:lnTo>
                      <a:lnTo>
                        <a:pt x="1588289" y="1592338"/>
                      </a:lnTo>
                      <a:cubicBezTo>
                        <a:pt x="1553593" y="1627034"/>
                        <a:pt x="1505661" y="1648493"/>
                        <a:pt x="1452717" y="1648493"/>
                      </a:cubicBezTo>
                      <a:lnTo>
                        <a:pt x="191729" y="1648493"/>
                      </a:lnTo>
                      <a:cubicBezTo>
                        <a:pt x="85840" y="1648494"/>
                        <a:pt x="0" y="1562654"/>
                        <a:pt x="0" y="1456764"/>
                      </a:cubicBezTo>
                      <a:cubicBezTo>
                        <a:pt x="0" y="1350876"/>
                        <a:pt x="85841" y="1265035"/>
                        <a:pt x="191729" y="1265036"/>
                      </a:cubicBezTo>
                      <a:lnTo>
                        <a:pt x="1265036" y="1265036"/>
                      </a:lnTo>
                      <a:lnTo>
                        <a:pt x="1265036" y="191729"/>
                      </a:lnTo>
                      <a:cubicBezTo>
                        <a:pt x="1265036" y="85840"/>
                        <a:pt x="1350876" y="0"/>
                        <a:pt x="1456765" y="0"/>
                      </a:cubicBezTo>
                      <a:cubicBezTo>
                        <a:pt x="1509710" y="0"/>
                        <a:pt x="1557642" y="21460"/>
                        <a:pt x="1592338" y="56156"/>
                      </a:cubicBezTo>
                      <a:close/>
                    </a:path>
                  </a:pathLst>
                </a:cu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ea typeface="Segoe UI" pitchFamily="34" charset="0"/>
                    <a:cs typeface="Segoe UI" pitchFamily="34" charset="0"/>
                  </a:endParaRPr>
                </a:p>
              </p:txBody>
            </p:sp>
            <p:sp>
              <p:nvSpPr>
                <p:cNvPr id="27" name="Freeform 60">
                  <a:extLst>
                    <a:ext uri="{FF2B5EF4-FFF2-40B4-BE49-F238E27FC236}">
                      <a16:creationId xmlns:a16="http://schemas.microsoft.com/office/drawing/2014/main" id="{749C2321-9D71-6A38-3A88-FBD6ECE2B003}"/>
                    </a:ext>
                  </a:extLst>
                </p:cNvPr>
                <p:cNvSpPr/>
                <p:nvPr/>
              </p:nvSpPr>
              <p:spPr bwMode="auto">
                <a:xfrm rot="18900000">
                  <a:off x="3154201" y="2787258"/>
                  <a:ext cx="196547" cy="196543"/>
                </a:xfrm>
                <a:custGeom>
                  <a:avLst/>
                  <a:gdLst>
                    <a:gd name="connsiteX0" fmla="*/ 1592338 w 1648494"/>
                    <a:gd name="connsiteY0" fmla="*/ 56156 h 1648493"/>
                    <a:gd name="connsiteX1" fmla="*/ 1648494 w 1648494"/>
                    <a:gd name="connsiteY1" fmla="*/ 191729 h 1648493"/>
                    <a:gd name="connsiteX2" fmla="*/ 1648494 w 1648494"/>
                    <a:gd name="connsiteY2" fmla="*/ 1452716 h 1648493"/>
                    <a:gd name="connsiteX3" fmla="*/ 1592338 w 1648494"/>
                    <a:gd name="connsiteY3" fmla="*/ 1588289 h 1648493"/>
                    <a:gd name="connsiteX4" fmla="*/ 1589920 w 1648494"/>
                    <a:gd name="connsiteY4" fmla="*/ 1589919 h 1648493"/>
                    <a:gd name="connsiteX5" fmla="*/ 1588289 w 1648494"/>
                    <a:gd name="connsiteY5" fmla="*/ 1592338 h 1648493"/>
                    <a:gd name="connsiteX6" fmla="*/ 1452717 w 1648494"/>
                    <a:gd name="connsiteY6" fmla="*/ 1648493 h 1648493"/>
                    <a:gd name="connsiteX7" fmla="*/ 191729 w 1648494"/>
                    <a:gd name="connsiteY7" fmla="*/ 1648493 h 1648493"/>
                    <a:gd name="connsiteX8" fmla="*/ 0 w 1648494"/>
                    <a:gd name="connsiteY8" fmla="*/ 1456764 h 1648493"/>
                    <a:gd name="connsiteX9" fmla="*/ 191729 w 1648494"/>
                    <a:gd name="connsiteY9" fmla="*/ 1265036 h 1648493"/>
                    <a:gd name="connsiteX10" fmla="*/ 1265036 w 1648494"/>
                    <a:gd name="connsiteY10" fmla="*/ 1265036 h 1648493"/>
                    <a:gd name="connsiteX11" fmla="*/ 1265036 w 1648494"/>
                    <a:gd name="connsiteY11" fmla="*/ 191729 h 1648493"/>
                    <a:gd name="connsiteX12" fmla="*/ 1456765 w 1648494"/>
                    <a:gd name="connsiteY12" fmla="*/ 0 h 1648493"/>
                    <a:gd name="connsiteX13" fmla="*/ 1592338 w 1648494"/>
                    <a:gd name="connsiteY13" fmla="*/ 56156 h 1648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48494" h="1648493">
                      <a:moveTo>
                        <a:pt x="1592338" y="56156"/>
                      </a:moveTo>
                      <a:cubicBezTo>
                        <a:pt x="1627034" y="90852"/>
                        <a:pt x="1648494" y="138785"/>
                        <a:pt x="1648494" y="191729"/>
                      </a:cubicBezTo>
                      <a:lnTo>
                        <a:pt x="1648494" y="1452716"/>
                      </a:lnTo>
                      <a:cubicBezTo>
                        <a:pt x="1648494" y="1505661"/>
                        <a:pt x="1627034" y="1553593"/>
                        <a:pt x="1592338" y="1588289"/>
                      </a:cubicBezTo>
                      <a:lnTo>
                        <a:pt x="1589920" y="1589919"/>
                      </a:lnTo>
                      <a:lnTo>
                        <a:pt x="1588289" y="1592338"/>
                      </a:lnTo>
                      <a:cubicBezTo>
                        <a:pt x="1553593" y="1627034"/>
                        <a:pt x="1505661" y="1648493"/>
                        <a:pt x="1452717" y="1648493"/>
                      </a:cubicBezTo>
                      <a:lnTo>
                        <a:pt x="191729" y="1648493"/>
                      </a:lnTo>
                      <a:cubicBezTo>
                        <a:pt x="85840" y="1648494"/>
                        <a:pt x="0" y="1562654"/>
                        <a:pt x="0" y="1456764"/>
                      </a:cubicBezTo>
                      <a:cubicBezTo>
                        <a:pt x="0" y="1350876"/>
                        <a:pt x="85841" y="1265035"/>
                        <a:pt x="191729" y="1265036"/>
                      </a:cubicBezTo>
                      <a:lnTo>
                        <a:pt x="1265036" y="1265036"/>
                      </a:lnTo>
                      <a:lnTo>
                        <a:pt x="1265036" y="191729"/>
                      </a:lnTo>
                      <a:cubicBezTo>
                        <a:pt x="1265036" y="85840"/>
                        <a:pt x="1350876" y="0"/>
                        <a:pt x="1456765" y="0"/>
                      </a:cubicBezTo>
                      <a:cubicBezTo>
                        <a:pt x="1509710" y="0"/>
                        <a:pt x="1557642" y="21460"/>
                        <a:pt x="1592338" y="56156"/>
                      </a:cubicBezTo>
                      <a:close/>
                    </a:path>
                  </a:pathLst>
                </a:cu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ea typeface="Segoe UI" pitchFamily="34" charset="0"/>
                    <a:cs typeface="Segoe UI" pitchFamily="34" charset="0"/>
                  </a:endParaRPr>
                </a:p>
              </p:txBody>
            </p:sp>
          </p:grpSp>
        </p:grpSp>
      </p:grpSp>
      <p:grpSp>
        <p:nvGrpSpPr>
          <p:cNvPr id="78" name="Group 77">
            <a:extLst>
              <a:ext uri="{FF2B5EF4-FFF2-40B4-BE49-F238E27FC236}">
                <a16:creationId xmlns:a16="http://schemas.microsoft.com/office/drawing/2014/main" id="{DF690801-E6A5-76AF-0606-28660A233300}"/>
              </a:ext>
            </a:extLst>
          </p:cNvPr>
          <p:cNvGrpSpPr/>
          <p:nvPr/>
        </p:nvGrpSpPr>
        <p:grpSpPr>
          <a:xfrm>
            <a:off x="940053" y="4425217"/>
            <a:ext cx="4272520" cy="574860"/>
            <a:chOff x="940053" y="4425217"/>
            <a:chExt cx="4272520" cy="574860"/>
          </a:xfrm>
        </p:grpSpPr>
        <p:sp>
          <p:nvSpPr>
            <p:cNvPr id="30" name="Rectangle 29">
              <a:extLst>
                <a:ext uri="{FF2B5EF4-FFF2-40B4-BE49-F238E27FC236}">
                  <a16:creationId xmlns:a16="http://schemas.microsoft.com/office/drawing/2014/main" id="{52F2039F-35E9-A190-D05A-87AB1233C72B}"/>
                </a:ext>
              </a:extLst>
            </p:cNvPr>
            <p:cNvSpPr>
              <a:spLocks/>
            </p:cNvSpPr>
            <p:nvPr/>
          </p:nvSpPr>
          <p:spPr>
            <a:xfrm>
              <a:off x="1729682" y="4497203"/>
              <a:ext cx="3482891" cy="4308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00000"/>
                  </a:solidFill>
                  <a:effectLst/>
                  <a:uLnTx/>
                  <a:uFillTx/>
                  <a:ea typeface="+mn-ea"/>
                  <a:cs typeface="Segoe Sans Text" pitchFamily="2" charset="0"/>
                </a:rPr>
                <a:t>Data Strategist</a:t>
              </a:r>
            </a:p>
          </p:txBody>
        </p:sp>
        <p:grpSp>
          <p:nvGrpSpPr>
            <p:cNvPr id="31" name="Group 30">
              <a:extLst>
                <a:ext uri="{FF2B5EF4-FFF2-40B4-BE49-F238E27FC236}">
                  <a16:creationId xmlns:a16="http://schemas.microsoft.com/office/drawing/2014/main" id="{2E4B3CD3-E7E4-4909-75CB-1639A1EB7737}"/>
                </a:ext>
              </a:extLst>
            </p:cNvPr>
            <p:cNvGrpSpPr/>
            <p:nvPr/>
          </p:nvGrpSpPr>
          <p:grpSpPr>
            <a:xfrm>
              <a:off x="940053" y="4425217"/>
              <a:ext cx="574860" cy="574860"/>
              <a:chOff x="940053" y="1773448"/>
              <a:chExt cx="574860" cy="574860"/>
            </a:xfrm>
          </p:grpSpPr>
          <p:grpSp>
            <p:nvGrpSpPr>
              <p:cNvPr id="32" name="Group 31">
                <a:extLst>
                  <a:ext uri="{FF2B5EF4-FFF2-40B4-BE49-F238E27FC236}">
                    <a16:creationId xmlns:a16="http://schemas.microsoft.com/office/drawing/2014/main" id="{0052F3AB-E2CE-E277-4C22-0078DFDA4D82}"/>
                  </a:ext>
                  <a:ext uri="{C183D7F6-B498-43B3-948B-1728B52AA6E4}">
                    <adec:decorative xmlns:adec="http://schemas.microsoft.com/office/drawing/2017/decorative" val="1"/>
                  </a:ext>
                </a:extLst>
              </p:cNvPr>
              <p:cNvGrpSpPr/>
              <p:nvPr/>
            </p:nvGrpSpPr>
            <p:grpSpPr>
              <a:xfrm>
                <a:off x="940053" y="1773448"/>
                <a:ext cx="574860" cy="574860"/>
                <a:chOff x="7480115" y="2072241"/>
                <a:chExt cx="574860" cy="574860"/>
              </a:xfrm>
            </p:grpSpPr>
            <p:sp>
              <p:nvSpPr>
                <p:cNvPr id="36" name="Oval 35">
                  <a:extLst>
                    <a:ext uri="{FF2B5EF4-FFF2-40B4-BE49-F238E27FC236}">
                      <a16:creationId xmlns:a16="http://schemas.microsoft.com/office/drawing/2014/main" id="{B2CB769B-E15B-A0A5-4EA5-23031815811F}"/>
                    </a:ext>
                  </a:extLst>
                </p:cNvPr>
                <p:cNvSpPr/>
                <p:nvPr/>
              </p:nvSpPr>
              <p:spPr>
                <a:xfrm>
                  <a:off x="7480115" y="2072241"/>
                  <a:ext cx="574860" cy="574860"/>
                </a:xfrm>
                <a:prstGeom prst="ellipse">
                  <a:avLst/>
                </a:prstGeom>
                <a:gradFill>
                  <a:gsLst>
                    <a:gs pos="80712">
                      <a:srgbClr val="7A75C1"/>
                    </a:gs>
                    <a:gs pos="18000">
                      <a:schemeClr val="bg2"/>
                    </a:gs>
                    <a:gs pos="96000">
                      <a:schemeClr val="accent3"/>
                    </a:gs>
                  </a:gsLst>
                  <a:lin ang="2700000" scaled="1"/>
                </a:gradFill>
                <a:ln>
                  <a:noFill/>
                </a:ln>
                <a:effectLst>
                  <a:outerShdw blurRad="101600" dist="50800" dir="2700000" algn="tl" rotWithShape="0">
                    <a:schemeClr val="bg1">
                      <a:lumMod val="50000"/>
                      <a:lumOff val="50000"/>
                      <a:alpha val="2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32472" rtl="0" eaLnBrk="1" fontAlgn="base"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225B61"/>
                    </a:solidFill>
                    <a:effectLst/>
                    <a:uLnTx/>
                    <a:uFillTx/>
                    <a:ea typeface="+mn-ea"/>
                    <a:cs typeface="Segoe Sans Display Semibold" pitchFamily="2" charset="0"/>
                  </a:endParaRPr>
                </a:p>
              </p:txBody>
            </p:sp>
            <p:sp>
              <p:nvSpPr>
                <p:cNvPr id="37" name="Oval 36">
                  <a:extLst>
                    <a:ext uri="{FF2B5EF4-FFF2-40B4-BE49-F238E27FC236}">
                      <a16:creationId xmlns:a16="http://schemas.microsoft.com/office/drawing/2014/main" id="{AE6D9671-A822-30DB-440B-9798A1CF27F5}"/>
                    </a:ext>
                  </a:extLst>
                </p:cNvPr>
                <p:cNvSpPr/>
                <p:nvPr/>
              </p:nvSpPr>
              <p:spPr>
                <a:xfrm>
                  <a:off x="7514460" y="2106587"/>
                  <a:ext cx="506171" cy="506171"/>
                </a:xfrm>
                <a:prstGeom prst="ellipse">
                  <a:avLst/>
                </a:prstGeom>
                <a:solidFill>
                  <a:srgbClr val="FFFFFF"/>
                </a:solidFill>
                <a:ln>
                  <a:noFill/>
                </a:ln>
                <a:effectLst>
                  <a:outerShdw blurRad="101600" dist="50800" dir="2700000" algn="tl" rotWithShape="0">
                    <a:schemeClr val="bg1">
                      <a:lumMod val="50000"/>
                      <a:lumOff val="50000"/>
                      <a:alpha val="2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32472" rtl="0" eaLnBrk="1" fontAlgn="base"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dirty="0">
                    <a:ln>
                      <a:noFill/>
                    </a:ln>
                    <a:solidFill>
                      <a:srgbClr val="225B61"/>
                    </a:solidFill>
                    <a:effectLst/>
                    <a:uLnTx/>
                    <a:uFillTx/>
                    <a:ea typeface="+mn-ea"/>
                    <a:cs typeface="Segoe Sans Display Semibold" pitchFamily="2" charset="0"/>
                  </a:endParaRPr>
                </a:p>
              </p:txBody>
            </p:sp>
          </p:grpSp>
          <p:grpSp>
            <p:nvGrpSpPr>
              <p:cNvPr id="33" name="Group 32" descr="Arrow pointing towards the right">
                <a:extLst>
                  <a:ext uri="{FF2B5EF4-FFF2-40B4-BE49-F238E27FC236}">
                    <a16:creationId xmlns:a16="http://schemas.microsoft.com/office/drawing/2014/main" id="{F534D9B3-B3D9-B266-1BF5-DA8227255D59}"/>
                  </a:ext>
                </a:extLst>
              </p:cNvPr>
              <p:cNvGrpSpPr/>
              <p:nvPr/>
            </p:nvGrpSpPr>
            <p:grpSpPr>
              <a:xfrm>
                <a:off x="1075686" y="1988069"/>
                <a:ext cx="224608" cy="145618"/>
                <a:chOff x="3047591" y="2787258"/>
                <a:chExt cx="303157" cy="196543"/>
              </a:xfrm>
            </p:grpSpPr>
            <p:sp>
              <p:nvSpPr>
                <p:cNvPr id="34" name="Freeform 59">
                  <a:extLst>
                    <a:ext uri="{FF2B5EF4-FFF2-40B4-BE49-F238E27FC236}">
                      <a16:creationId xmlns:a16="http://schemas.microsoft.com/office/drawing/2014/main" id="{2288E129-F13A-D66E-0C35-C13E825506FF}"/>
                    </a:ext>
                  </a:extLst>
                </p:cNvPr>
                <p:cNvSpPr/>
                <p:nvPr/>
              </p:nvSpPr>
              <p:spPr bwMode="auto">
                <a:xfrm rot="18900000">
                  <a:off x="3047591" y="2787258"/>
                  <a:ext cx="196547" cy="196543"/>
                </a:xfrm>
                <a:custGeom>
                  <a:avLst/>
                  <a:gdLst>
                    <a:gd name="connsiteX0" fmla="*/ 1592338 w 1648494"/>
                    <a:gd name="connsiteY0" fmla="*/ 56156 h 1648493"/>
                    <a:gd name="connsiteX1" fmla="*/ 1648494 w 1648494"/>
                    <a:gd name="connsiteY1" fmla="*/ 191729 h 1648493"/>
                    <a:gd name="connsiteX2" fmla="*/ 1648494 w 1648494"/>
                    <a:gd name="connsiteY2" fmla="*/ 1452716 h 1648493"/>
                    <a:gd name="connsiteX3" fmla="*/ 1592338 w 1648494"/>
                    <a:gd name="connsiteY3" fmla="*/ 1588289 h 1648493"/>
                    <a:gd name="connsiteX4" fmla="*/ 1589920 w 1648494"/>
                    <a:gd name="connsiteY4" fmla="*/ 1589919 h 1648493"/>
                    <a:gd name="connsiteX5" fmla="*/ 1588289 w 1648494"/>
                    <a:gd name="connsiteY5" fmla="*/ 1592338 h 1648493"/>
                    <a:gd name="connsiteX6" fmla="*/ 1452717 w 1648494"/>
                    <a:gd name="connsiteY6" fmla="*/ 1648493 h 1648493"/>
                    <a:gd name="connsiteX7" fmla="*/ 191729 w 1648494"/>
                    <a:gd name="connsiteY7" fmla="*/ 1648493 h 1648493"/>
                    <a:gd name="connsiteX8" fmla="*/ 0 w 1648494"/>
                    <a:gd name="connsiteY8" fmla="*/ 1456764 h 1648493"/>
                    <a:gd name="connsiteX9" fmla="*/ 191729 w 1648494"/>
                    <a:gd name="connsiteY9" fmla="*/ 1265036 h 1648493"/>
                    <a:gd name="connsiteX10" fmla="*/ 1265036 w 1648494"/>
                    <a:gd name="connsiteY10" fmla="*/ 1265036 h 1648493"/>
                    <a:gd name="connsiteX11" fmla="*/ 1265036 w 1648494"/>
                    <a:gd name="connsiteY11" fmla="*/ 191729 h 1648493"/>
                    <a:gd name="connsiteX12" fmla="*/ 1456765 w 1648494"/>
                    <a:gd name="connsiteY12" fmla="*/ 0 h 1648493"/>
                    <a:gd name="connsiteX13" fmla="*/ 1592338 w 1648494"/>
                    <a:gd name="connsiteY13" fmla="*/ 56156 h 1648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48494" h="1648493">
                      <a:moveTo>
                        <a:pt x="1592338" y="56156"/>
                      </a:moveTo>
                      <a:cubicBezTo>
                        <a:pt x="1627034" y="90852"/>
                        <a:pt x="1648494" y="138785"/>
                        <a:pt x="1648494" y="191729"/>
                      </a:cubicBezTo>
                      <a:lnTo>
                        <a:pt x="1648494" y="1452716"/>
                      </a:lnTo>
                      <a:cubicBezTo>
                        <a:pt x="1648494" y="1505661"/>
                        <a:pt x="1627034" y="1553593"/>
                        <a:pt x="1592338" y="1588289"/>
                      </a:cubicBezTo>
                      <a:lnTo>
                        <a:pt x="1589920" y="1589919"/>
                      </a:lnTo>
                      <a:lnTo>
                        <a:pt x="1588289" y="1592338"/>
                      </a:lnTo>
                      <a:cubicBezTo>
                        <a:pt x="1553593" y="1627034"/>
                        <a:pt x="1505661" y="1648493"/>
                        <a:pt x="1452717" y="1648493"/>
                      </a:cubicBezTo>
                      <a:lnTo>
                        <a:pt x="191729" y="1648493"/>
                      </a:lnTo>
                      <a:cubicBezTo>
                        <a:pt x="85840" y="1648494"/>
                        <a:pt x="0" y="1562654"/>
                        <a:pt x="0" y="1456764"/>
                      </a:cubicBezTo>
                      <a:cubicBezTo>
                        <a:pt x="0" y="1350876"/>
                        <a:pt x="85841" y="1265035"/>
                        <a:pt x="191729" y="1265036"/>
                      </a:cubicBezTo>
                      <a:lnTo>
                        <a:pt x="1265036" y="1265036"/>
                      </a:lnTo>
                      <a:lnTo>
                        <a:pt x="1265036" y="191729"/>
                      </a:lnTo>
                      <a:cubicBezTo>
                        <a:pt x="1265036" y="85840"/>
                        <a:pt x="1350876" y="0"/>
                        <a:pt x="1456765" y="0"/>
                      </a:cubicBezTo>
                      <a:cubicBezTo>
                        <a:pt x="1509710" y="0"/>
                        <a:pt x="1557642" y="21460"/>
                        <a:pt x="1592338" y="56156"/>
                      </a:cubicBezTo>
                      <a:close/>
                    </a:path>
                  </a:pathLst>
                </a:cu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ea typeface="Segoe UI" pitchFamily="34" charset="0"/>
                    <a:cs typeface="Segoe UI" pitchFamily="34" charset="0"/>
                  </a:endParaRPr>
                </a:p>
              </p:txBody>
            </p:sp>
            <p:sp>
              <p:nvSpPr>
                <p:cNvPr id="35" name="Freeform 60">
                  <a:extLst>
                    <a:ext uri="{FF2B5EF4-FFF2-40B4-BE49-F238E27FC236}">
                      <a16:creationId xmlns:a16="http://schemas.microsoft.com/office/drawing/2014/main" id="{97D3BCFB-5437-1186-FEE8-8664A67A34C2}"/>
                    </a:ext>
                  </a:extLst>
                </p:cNvPr>
                <p:cNvSpPr/>
                <p:nvPr/>
              </p:nvSpPr>
              <p:spPr bwMode="auto">
                <a:xfrm rot="18900000">
                  <a:off x="3154201" y="2787258"/>
                  <a:ext cx="196547" cy="196543"/>
                </a:xfrm>
                <a:custGeom>
                  <a:avLst/>
                  <a:gdLst>
                    <a:gd name="connsiteX0" fmla="*/ 1592338 w 1648494"/>
                    <a:gd name="connsiteY0" fmla="*/ 56156 h 1648493"/>
                    <a:gd name="connsiteX1" fmla="*/ 1648494 w 1648494"/>
                    <a:gd name="connsiteY1" fmla="*/ 191729 h 1648493"/>
                    <a:gd name="connsiteX2" fmla="*/ 1648494 w 1648494"/>
                    <a:gd name="connsiteY2" fmla="*/ 1452716 h 1648493"/>
                    <a:gd name="connsiteX3" fmla="*/ 1592338 w 1648494"/>
                    <a:gd name="connsiteY3" fmla="*/ 1588289 h 1648493"/>
                    <a:gd name="connsiteX4" fmla="*/ 1589920 w 1648494"/>
                    <a:gd name="connsiteY4" fmla="*/ 1589919 h 1648493"/>
                    <a:gd name="connsiteX5" fmla="*/ 1588289 w 1648494"/>
                    <a:gd name="connsiteY5" fmla="*/ 1592338 h 1648493"/>
                    <a:gd name="connsiteX6" fmla="*/ 1452717 w 1648494"/>
                    <a:gd name="connsiteY6" fmla="*/ 1648493 h 1648493"/>
                    <a:gd name="connsiteX7" fmla="*/ 191729 w 1648494"/>
                    <a:gd name="connsiteY7" fmla="*/ 1648493 h 1648493"/>
                    <a:gd name="connsiteX8" fmla="*/ 0 w 1648494"/>
                    <a:gd name="connsiteY8" fmla="*/ 1456764 h 1648493"/>
                    <a:gd name="connsiteX9" fmla="*/ 191729 w 1648494"/>
                    <a:gd name="connsiteY9" fmla="*/ 1265036 h 1648493"/>
                    <a:gd name="connsiteX10" fmla="*/ 1265036 w 1648494"/>
                    <a:gd name="connsiteY10" fmla="*/ 1265036 h 1648493"/>
                    <a:gd name="connsiteX11" fmla="*/ 1265036 w 1648494"/>
                    <a:gd name="connsiteY11" fmla="*/ 191729 h 1648493"/>
                    <a:gd name="connsiteX12" fmla="*/ 1456765 w 1648494"/>
                    <a:gd name="connsiteY12" fmla="*/ 0 h 1648493"/>
                    <a:gd name="connsiteX13" fmla="*/ 1592338 w 1648494"/>
                    <a:gd name="connsiteY13" fmla="*/ 56156 h 1648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48494" h="1648493">
                      <a:moveTo>
                        <a:pt x="1592338" y="56156"/>
                      </a:moveTo>
                      <a:cubicBezTo>
                        <a:pt x="1627034" y="90852"/>
                        <a:pt x="1648494" y="138785"/>
                        <a:pt x="1648494" y="191729"/>
                      </a:cubicBezTo>
                      <a:lnTo>
                        <a:pt x="1648494" y="1452716"/>
                      </a:lnTo>
                      <a:cubicBezTo>
                        <a:pt x="1648494" y="1505661"/>
                        <a:pt x="1627034" y="1553593"/>
                        <a:pt x="1592338" y="1588289"/>
                      </a:cubicBezTo>
                      <a:lnTo>
                        <a:pt x="1589920" y="1589919"/>
                      </a:lnTo>
                      <a:lnTo>
                        <a:pt x="1588289" y="1592338"/>
                      </a:lnTo>
                      <a:cubicBezTo>
                        <a:pt x="1553593" y="1627034"/>
                        <a:pt x="1505661" y="1648493"/>
                        <a:pt x="1452717" y="1648493"/>
                      </a:cubicBezTo>
                      <a:lnTo>
                        <a:pt x="191729" y="1648493"/>
                      </a:lnTo>
                      <a:cubicBezTo>
                        <a:pt x="85840" y="1648494"/>
                        <a:pt x="0" y="1562654"/>
                        <a:pt x="0" y="1456764"/>
                      </a:cubicBezTo>
                      <a:cubicBezTo>
                        <a:pt x="0" y="1350876"/>
                        <a:pt x="85841" y="1265035"/>
                        <a:pt x="191729" y="1265036"/>
                      </a:cubicBezTo>
                      <a:lnTo>
                        <a:pt x="1265036" y="1265036"/>
                      </a:lnTo>
                      <a:lnTo>
                        <a:pt x="1265036" y="191729"/>
                      </a:lnTo>
                      <a:cubicBezTo>
                        <a:pt x="1265036" y="85840"/>
                        <a:pt x="1350876" y="0"/>
                        <a:pt x="1456765" y="0"/>
                      </a:cubicBezTo>
                      <a:cubicBezTo>
                        <a:pt x="1509710" y="0"/>
                        <a:pt x="1557642" y="21460"/>
                        <a:pt x="1592338" y="56156"/>
                      </a:cubicBezTo>
                      <a:close/>
                    </a:path>
                  </a:pathLst>
                </a:cu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ea typeface="Segoe UI" pitchFamily="34" charset="0"/>
                    <a:cs typeface="Segoe UI" pitchFamily="34" charset="0"/>
                  </a:endParaRPr>
                </a:p>
              </p:txBody>
            </p:sp>
          </p:grpSp>
        </p:grpSp>
      </p:grpSp>
      <p:grpSp>
        <p:nvGrpSpPr>
          <p:cNvPr id="39" name="Group 38">
            <a:extLst>
              <a:ext uri="{FF2B5EF4-FFF2-40B4-BE49-F238E27FC236}">
                <a16:creationId xmlns:a16="http://schemas.microsoft.com/office/drawing/2014/main" id="{27959D80-5C58-7FB0-2C46-3FEB5AE4FDE1}"/>
              </a:ext>
            </a:extLst>
          </p:cNvPr>
          <p:cNvGrpSpPr/>
          <p:nvPr/>
        </p:nvGrpSpPr>
        <p:grpSpPr>
          <a:xfrm>
            <a:off x="4605675" y="1773447"/>
            <a:ext cx="4272520" cy="574860"/>
            <a:chOff x="940053" y="1773448"/>
            <a:chExt cx="4272520" cy="574860"/>
          </a:xfrm>
        </p:grpSpPr>
        <p:sp>
          <p:nvSpPr>
            <p:cNvPr id="40" name="Rectangle 39">
              <a:extLst>
                <a:ext uri="{FF2B5EF4-FFF2-40B4-BE49-F238E27FC236}">
                  <a16:creationId xmlns:a16="http://schemas.microsoft.com/office/drawing/2014/main" id="{3B3167B1-DB4A-B75D-A6D5-C412F3AE04E9}"/>
                </a:ext>
              </a:extLst>
            </p:cNvPr>
            <p:cNvSpPr>
              <a:spLocks/>
            </p:cNvSpPr>
            <p:nvPr/>
          </p:nvSpPr>
          <p:spPr>
            <a:xfrm>
              <a:off x="1729682" y="1845434"/>
              <a:ext cx="3482891" cy="4308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00000"/>
                  </a:solidFill>
                  <a:effectLst/>
                  <a:uLnTx/>
                  <a:uFillTx/>
                  <a:ea typeface="+mn-ea"/>
                  <a:cs typeface="Segoe Sans Text" pitchFamily="2" charset="0"/>
                </a:rPr>
                <a:t>Data Architects</a:t>
              </a:r>
            </a:p>
          </p:txBody>
        </p:sp>
        <p:grpSp>
          <p:nvGrpSpPr>
            <p:cNvPr id="41" name="Group 40">
              <a:extLst>
                <a:ext uri="{FF2B5EF4-FFF2-40B4-BE49-F238E27FC236}">
                  <a16:creationId xmlns:a16="http://schemas.microsoft.com/office/drawing/2014/main" id="{6365A2FE-6969-E46D-08D7-2F233F3D0F2C}"/>
                </a:ext>
              </a:extLst>
            </p:cNvPr>
            <p:cNvGrpSpPr/>
            <p:nvPr/>
          </p:nvGrpSpPr>
          <p:grpSpPr>
            <a:xfrm>
              <a:off x="940053" y="1773448"/>
              <a:ext cx="574860" cy="574860"/>
              <a:chOff x="940053" y="1773448"/>
              <a:chExt cx="574860" cy="574860"/>
            </a:xfrm>
          </p:grpSpPr>
          <p:grpSp>
            <p:nvGrpSpPr>
              <p:cNvPr id="42" name="Group 41">
                <a:extLst>
                  <a:ext uri="{FF2B5EF4-FFF2-40B4-BE49-F238E27FC236}">
                    <a16:creationId xmlns:a16="http://schemas.microsoft.com/office/drawing/2014/main" id="{DDDE6650-79C7-5750-3B03-93E1B39480DF}"/>
                  </a:ext>
                  <a:ext uri="{C183D7F6-B498-43B3-948B-1728B52AA6E4}">
                    <adec:decorative xmlns:adec="http://schemas.microsoft.com/office/drawing/2017/decorative" val="1"/>
                  </a:ext>
                </a:extLst>
              </p:cNvPr>
              <p:cNvGrpSpPr/>
              <p:nvPr/>
            </p:nvGrpSpPr>
            <p:grpSpPr>
              <a:xfrm>
                <a:off x="940053" y="1773448"/>
                <a:ext cx="574860" cy="574860"/>
                <a:chOff x="7480115" y="2072241"/>
                <a:chExt cx="574860" cy="574860"/>
              </a:xfrm>
            </p:grpSpPr>
            <p:sp>
              <p:nvSpPr>
                <p:cNvPr id="46" name="Oval 45">
                  <a:extLst>
                    <a:ext uri="{FF2B5EF4-FFF2-40B4-BE49-F238E27FC236}">
                      <a16:creationId xmlns:a16="http://schemas.microsoft.com/office/drawing/2014/main" id="{64AFA6B9-CAD9-6A7C-83E1-EC1C7D63DFCB}"/>
                    </a:ext>
                  </a:extLst>
                </p:cNvPr>
                <p:cNvSpPr/>
                <p:nvPr/>
              </p:nvSpPr>
              <p:spPr>
                <a:xfrm>
                  <a:off x="7480115" y="2072241"/>
                  <a:ext cx="574860" cy="574860"/>
                </a:xfrm>
                <a:prstGeom prst="ellipse">
                  <a:avLst/>
                </a:prstGeom>
                <a:gradFill>
                  <a:gsLst>
                    <a:gs pos="80712">
                      <a:srgbClr val="7A75C1"/>
                    </a:gs>
                    <a:gs pos="18000">
                      <a:schemeClr val="bg2"/>
                    </a:gs>
                    <a:gs pos="96000">
                      <a:schemeClr val="accent3"/>
                    </a:gs>
                  </a:gsLst>
                  <a:lin ang="2700000" scaled="1"/>
                </a:gradFill>
                <a:ln>
                  <a:noFill/>
                </a:ln>
                <a:effectLst>
                  <a:outerShdw blurRad="101600" dist="50800" dir="2700000" algn="tl" rotWithShape="0">
                    <a:schemeClr val="bg1">
                      <a:lumMod val="50000"/>
                      <a:lumOff val="50000"/>
                      <a:alpha val="2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32472" rtl="0" eaLnBrk="1" fontAlgn="base"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225B61"/>
                    </a:solidFill>
                    <a:effectLst/>
                    <a:uLnTx/>
                    <a:uFillTx/>
                    <a:ea typeface="+mn-ea"/>
                    <a:cs typeface="Segoe Sans Display Semibold" pitchFamily="2" charset="0"/>
                  </a:endParaRPr>
                </a:p>
              </p:txBody>
            </p:sp>
            <p:sp>
              <p:nvSpPr>
                <p:cNvPr id="47" name="Oval 46">
                  <a:extLst>
                    <a:ext uri="{FF2B5EF4-FFF2-40B4-BE49-F238E27FC236}">
                      <a16:creationId xmlns:a16="http://schemas.microsoft.com/office/drawing/2014/main" id="{F27546F0-D619-8F6E-DF65-1297195A12D0}"/>
                    </a:ext>
                  </a:extLst>
                </p:cNvPr>
                <p:cNvSpPr/>
                <p:nvPr/>
              </p:nvSpPr>
              <p:spPr>
                <a:xfrm>
                  <a:off x="7514460" y="2106587"/>
                  <a:ext cx="506171" cy="506171"/>
                </a:xfrm>
                <a:prstGeom prst="ellipse">
                  <a:avLst/>
                </a:prstGeom>
                <a:solidFill>
                  <a:srgbClr val="FFFFFF"/>
                </a:solidFill>
                <a:ln>
                  <a:noFill/>
                </a:ln>
                <a:effectLst>
                  <a:outerShdw blurRad="101600" dist="50800" dir="2700000" algn="tl" rotWithShape="0">
                    <a:schemeClr val="bg1">
                      <a:lumMod val="50000"/>
                      <a:lumOff val="50000"/>
                      <a:alpha val="2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32472" rtl="0" eaLnBrk="1" fontAlgn="base"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dirty="0">
                    <a:ln>
                      <a:noFill/>
                    </a:ln>
                    <a:solidFill>
                      <a:srgbClr val="225B61"/>
                    </a:solidFill>
                    <a:effectLst/>
                    <a:uLnTx/>
                    <a:uFillTx/>
                    <a:ea typeface="+mn-ea"/>
                    <a:cs typeface="Segoe Sans Display Semibold" pitchFamily="2" charset="0"/>
                  </a:endParaRPr>
                </a:p>
              </p:txBody>
            </p:sp>
          </p:grpSp>
          <p:grpSp>
            <p:nvGrpSpPr>
              <p:cNvPr id="43" name="Group 42" descr="Arrow pointing towards the right">
                <a:extLst>
                  <a:ext uri="{FF2B5EF4-FFF2-40B4-BE49-F238E27FC236}">
                    <a16:creationId xmlns:a16="http://schemas.microsoft.com/office/drawing/2014/main" id="{CD4D067E-F914-CED5-54D7-FA440AA80979}"/>
                  </a:ext>
                </a:extLst>
              </p:cNvPr>
              <p:cNvGrpSpPr/>
              <p:nvPr/>
            </p:nvGrpSpPr>
            <p:grpSpPr>
              <a:xfrm>
                <a:off x="1075686" y="1988069"/>
                <a:ext cx="224608" cy="145618"/>
                <a:chOff x="3047591" y="2787258"/>
                <a:chExt cx="303157" cy="196543"/>
              </a:xfrm>
            </p:grpSpPr>
            <p:sp>
              <p:nvSpPr>
                <p:cNvPr id="44" name="Freeform 59">
                  <a:extLst>
                    <a:ext uri="{FF2B5EF4-FFF2-40B4-BE49-F238E27FC236}">
                      <a16:creationId xmlns:a16="http://schemas.microsoft.com/office/drawing/2014/main" id="{4D9C2F16-858B-57FF-ABEE-731162F6F829}"/>
                    </a:ext>
                  </a:extLst>
                </p:cNvPr>
                <p:cNvSpPr/>
                <p:nvPr/>
              </p:nvSpPr>
              <p:spPr bwMode="auto">
                <a:xfrm rot="18900000">
                  <a:off x="3047591" y="2787258"/>
                  <a:ext cx="196547" cy="196543"/>
                </a:xfrm>
                <a:custGeom>
                  <a:avLst/>
                  <a:gdLst>
                    <a:gd name="connsiteX0" fmla="*/ 1592338 w 1648494"/>
                    <a:gd name="connsiteY0" fmla="*/ 56156 h 1648493"/>
                    <a:gd name="connsiteX1" fmla="*/ 1648494 w 1648494"/>
                    <a:gd name="connsiteY1" fmla="*/ 191729 h 1648493"/>
                    <a:gd name="connsiteX2" fmla="*/ 1648494 w 1648494"/>
                    <a:gd name="connsiteY2" fmla="*/ 1452716 h 1648493"/>
                    <a:gd name="connsiteX3" fmla="*/ 1592338 w 1648494"/>
                    <a:gd name="connsiteY3" fmla="*/ 1588289 h 1648493"/>
                    <a:gd name="connsiteX4" fmla="*/ 1589920 w 1648494"/>
                    <a:gd name="connsiteY4" fmla="*/ 1589919 h 1648493"/>
                    <a:gd name="connsiteX5" fmla="*/ 1588289 w 1648494"/>
                    <a:gd name="connsiteY5" fmla="*/ 1592338 h 1648493"/>
                    <a:gd name="connsiteX6" fmla="*/ 1452717 w 1648494"/>
                    <a:gd name="connsiteY6" fmla="*/ 1648493 h 1648493"/>
                    <a:gd name="connsiteX7" fmla="*/ 191729 w 1648494"/>
                    <a:gd name="connsiteY7" fmla="*/ 1648493 h 1648493"/>
                    <a:gd name="connsiteX8" fmla="*/ 0 w 1648494"/>
                    <a:gd name="connsiteY8" fmla="*/ 1456764 h 1648493"/>
                    <a:gd name="connsiteX9" fmla="*/ 191729 w 1648494"/>
                    <a:gd name="connsiteY9" fmla="*/ 1265036 h 1648493"/>
                    <a:gd name="connsiteX10" fmla="*/ 1265036 w 1648494"/>
                    <a:gd name="connsiteY10" fmla="*/ 1265036 h 1648493"/>
                    <a:gd name="connsiteX11" fmla="*/ 1265036 w 1648494"/>
                    <a:gd name="connsiteY11" fmla="*/ 191729 h 1648493"/>
                    <a:gd name="connsiteX12" fmla="*/ 1456765 w 1648494"/>
                    <a:gd name="connsiteY12" fmla="*/ 0 h 1648493"/>
                    <a:gd name="connsiteX13" fmla="*/ 1592338 w 1648494"/>
                    <a:gd name="connsiteY13" fmla="*/ 56156 h 1648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48494" h="1648493">
                      <a:moveTo>
                        <a:pt x="1592338" y="56156"/>
                      </a:moveTo>
                      <a:cubicBezTo>
                        <a:pt x="1627034" y="90852"/>
                        <a:pt x="1648494" y="138785"/>
                        <a:pt x="1648494" y="191729"/>
                      </a:cubicBezTo>
                      <a:lnTo>
                        <a:pt x="1648494" y="1452716"/>
                      </a:lnTo>
                      <a:cubicBezTo>
                        <a:pt x="1648494" y="1505661"/>
                        <a:pt x="1627034" y="1553593"/>
                        <a:pt x="1592338" y="1588289"/>
                      </a:cubicBezTo>
                      <a:lnTo>
                        <a:pt x="1589920" y="1589919"/>
                      </a:lnTo>
                      <a:lnTo>
                        <a:pt x="1588289" y="1592338"/>
                      </a:lnTo>
                      <a:cubicBezTo>
                        <a:pt x="1553593" y="1627034"/>
                        <a:pt x="1505661" y="1648493"/>
                        <a:pt x="1452717" y="1648493"/>
                      </a:cubicBezTo>
                      <a:lnTo>
                        <a:pt x="191729" y="1648493"/>
                      </a:lnTo>
                      <a:cubicBezTo>
                        <a:pt x="85840" y="1648494"/>
                        <a:pt x="0" y="1562654"/>
                        <a:pt x="0" y="1456764"/>
                      </a:cubicBezTo>
                      <a:cubicBezTo>
                        <a:pt x="0" y="1350876"/>
                        <a:pt x="85841" y="1265035"/>
                        <a:pt x="191729" y="1265036"/>
                      </a:cubicBezTo>
                      <a:lnTo>
                        <a:pt x="1265036" y="1265036"/>
                      </a:lnTo>
                      <a:lnTo>
                        <a:pt x="1265036" y="191729"/>
                      </a:lnTo>
                      <a:cubicBezTo>
                        <a:pt x="1265036" y="85840"/>
                        <a:pt x="1350876" y="0"/>
                        <a:pt x="1456765" y="0"/>
                      </a:cubicBezTo>
                      <a:cubicBezTo>
                        <a:pt x="1509710" y="0"/>
                        <a:pt x="1557642" y="21460"/>
                        <a:pt x="1592338" y="56156"/>
                      </a:cubicBezTo>
                      <a:close/>
                    </a:path>
                  </a:pathLst>
                </a:cu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ea typeface="Segoe UI" pitchFamily="34" charset="0"/>
                    <a:cs typeface="Segoe UI" pitchFamily="34" charset="0"/>
                  </a:endParaRPr>
                </a:p>
              </p:txBody>
            </p:sp>
            <p:sp>
              <p:nvSpPr>
                <p:cNvPr id="45" name="Freeform 60">
                  <a:extLst>
                    <a:ext uri="{FF2B5EF4-FFF2-40B4-BE49-F238E27FC236}">
                      <a16:creationId xmlns:a16="http://schemas.microsoft.com/office/drawing/2014/main" id="{6D7E6F4A-05D0-0540-1E16-45ECD6E4F45E}"/>
                    </a:ext>
                  </a:extLst>
                </p:cNvPr>
                <p:cNvSpPr/>
                <p:nvPr/>
              </p:nvSpPr>
              <p:spPr bwMode="auto">
                <a:xfrm rot="18900000">
                  <a:off x="3154201" y="2787258"/>
                  <a:ext cx="196547" cy="196543"/>
                </a:xfrm>
                <a:custGeom>
                  <a:avLst/>
                  <a:gdLst>
                    <a:gd name="connsiteX0" fmla="*/ 1592338 w 1648494"/>
                    <a:gd name="connsiteY0" fmla="*/ 56156 h 1648493"/>
                    <a:gd name="connsiteX1" fmla="*/ 1648494 w 1648494"/>
                    <a:gd name="connsiteY1" fmla="*/ 191729 h 1648493"/>
                    <a:gd name="connsiteX2" fmla="*/ 1648494 w 1648494"/>
                    <a:gd name="connsiteY2" fmla="*/ 1452716 h 1648493"/>
                    <a:gd name="connsiteX3" fmla="*/ 1592338 w 1648494"/>
                    <a:gd name="connsiteY3" fmla="*/ 1588289 h 1648493"/>
                    <a:gd name="connsiteX4" fmla="*/ 1589920 w 1648494"/>
                    <a:gd name="connsiteY4" fmla="*/ 1589919 h 1648493"/>
                    <a:gd name="connsiteX5" fmla="*/ 1588289 w 1648494"/>
                    <a:gd name="connsiteY5" fmla="*/ 1592338 h 1648493"/>
                    <a:gd name="connsiteX6" fmla="*/ 1452717 w 1648494"/>
                    <a:gd name="connsiteY6" fmla="*/ 1648493 h 1648493"/>
                    <a:gd name="connsiteX7" fmla="*/ 191729 w 1648494"/>
                    <a:gd name="connsiteY7" fmla="*/ 1648493 h 1648493"/>
                    <a:gd name="connsiteX8" fmla="*/ 0 w 1648494"/>
                    <a:gd name="connsiteY8" fmla="*/ 1456764 h 1648493"/>
                    <a:gd name="connsiteX9" fmla="*/ 191729 w 1648494"/>
                    <a:gd name="connsiteY9" fmla="*/ 1265036 h 1648493"/>
                    <a:gd name="connsiteX10" fmla="*/ 1265036 w 1648494"/>
                    <a:gd name="connsiteY10" fmla="*/ 1265036 h 1648493"/>
                    <a:gd name="connsiteX11" fmla="*/ 1265036 w 1648494"/>
                    <a:gd name="connsiteY11" fmla="*/ 191729 h 1648493"/>
                    <a:gd name="connsiteX12" fmla="*/ 1456765 w 1648494"/>
                    <a:gd name="connsiteY12" fmla="*/ 0 h 1648493"/>
                    <a:gd name="connsiteX13" fmla="*/ 1592338 w 1648494"/>
                    <a:gd name="connsiteY13" fmla="*/ 56156 h 1648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48494" h="1648493">
                      <a:moveTo>
                        <a:pt x="1592338" y="56156"/>
                      </a:moveTo>
                      <a:cubicBezTo>
                        <a:pt x="1627034" y="90852"/>
                        <a:pt x="1648494" y="138785"/>
                        <a:pt x="1648494" y="191729"/>
                      </a:cubicBezTo>
                      <a:lnTo>
                        <a:pt x="1648494" y="1452716"/>
                      </a:lnTo>
                      <a:cubicBezTo>
                        <a:pt x="1648494" y="1505661"/>
                        <a:pt x="1627034" y="1553593"/>
                        <a:pt x="1592338" y="1588289"/>
                      </a:cubicBezTo>
                      <a:lnTo>
                        <a:pt x="1589920" y="1589919"/>
                      </a:lnTo>
                      <a:lnTo>
                        <a:pt x="1588289" y="1592338"/>
                      </a:lnTo>
                      <a:cubicBezTo>
                        <a:pt x="1553593" y="1627034"/>
                        <a:pt x="1505661" y="1648493"/>
                        <a:pt x="1452717" y="1648493"/>
                      </a:cubicBezTo>
                      <a:lnTo>
                        <a:pt x="191729" y="1648493"/>
                      </a:lnTo>
                      <a:cubicBezTo>
                        <a:pt x="85840" y="1648494"/>
                        <a:pt x="0" y="1562654"/>
                        <a:pt x="0" y="1456764"/>
                      </a:cubicBezTo>
                      <a:cubicBezTo>
                        <a:pt x="0" y="1350876"/>
                        <a:pt x="85841" y="1265035"/>
                        <a:pt x="191729" y="1265036"/>
                      </a:cubicBezTo>
                      <a:lnTo>
                        <a:pt x="1265036" y="1265036"/>
                      </a:lnTo>
                      <a:lnTo>
                        <a:pt x="1265036" y="191729"/>
                      </a:lnTo>
                      <a:cubicBezTo>
                        <a:pt x="1265036" y="85840"/>
                        <a:pt x="1350876" y="0"/>
                        <a:pt x="1456765" y="0"/>
                      </a:cubicBezTo>
                      <a:cubicBezTo>
                        <a:pt x="1509710" y="0"/>
                        <a:pt x="1557642" y="21460"/>
                        <a:pt x="1592338" y="56156"/>
                      </a:cubicBezTo>
                      <a:close/>
                    </a:path>
                  </a:pathLst>
                </a:cu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ea typeface="Segoe UI" pitchFamily="34" charset="0"/>
                    <a:cs typeface="Segoe UI" pitchFamily="34" charset="0"/>
                  </a:endParaRPr>
                </a:p>
              </p:txBody>
            </p:sp>
          </p:grpSp>
        </p:grpSp>
      </p:grpSp>
      <p:grpSp>
        <p:nvGrpSpPr>
          <p:cNvPr id="48" name="Group 47">
            <a:extLst>
              <a:ext uri="{FF2B5EF4-FFF2-40B4-BE49-F238E27FC236}">
                <a16:creationId xmlns:a16="http://schemas.microsoft.com/office/drawing/2014/main" id="{451A7141-848D-EC09-2F35-BBEF3A307D78}"/>
              </a:ext>
            </a:extLst>
          </p:cNvPr>
          <p:cNvGrpSpPr/>
          <p:nvPr/>
        </p:nvGrpSpPr>
        <p:grpSpPr>
          <a:xfrm>
            <a:off x="4605675" y="2725904"/>
            <a:ext cx="4272520" cy="574860"/>
            <a:chOff x="940053" y="1773448"/>
            <a:chExt cx="4272520" cy="574860"/>
          </a:xfrm>
        </p:grpSpPr>
        <p:sp>
          <p:nvSpPr>
            <p:cNvPr id="49" name="Rectangle 48">
              <a:extLst>
                <a:ext uri="{FF2B5EF4-FFF2-40B4-BE49-F238E27FC236}">
                  <a16:creationId xmlns:a16="http://schemas.microsoft.com/office/drawing/2014/main" id="{EB08D8F5-6F47-86FC-36CD-B68D68037CA8}"/>
                </a:ext>
              </a:extLst>
            </p:cNvPr>
            <p:cNvSpPr>
              <a:spLocks/>
            </p:cNvSpPr>
            <p:nvPr/>
          </p:nvSpPr>
          <p:spPr>
            <a:xfrm>
              <a:off x="1729682" y="1845434"/>
              <a:ext cx="3482891" cy="4308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00000"/>
                  </a:solidFill>
                  <a:effectLst/>
                  <a:uLnTx/>
                  <a:uFillTx/>
                  <a:ea typeface="+mn-ea"/>
                  <a:cs typeface="Segoe Sans Text" pitchFamily="2" charset="0"/>
                </a:rPr>
                <a:t>Data Steward</a:t>
              </a:r>
            </a:p>
          </p:txBody>
        </p:sp>
        <p:grpSp>
          <p:nvGrpSpPr>
            <p:cNvPr id="50" name="Group 49">
              <a:extLst>
                <a:ext uri="{FF2B5EF4-FFF2-40B4-BE49-F238E27FC236}">
                  <a16:creationId xmlns:a16="http://schemas.microsoft.com/office/drawing/2014/main" id="{07F7DAE5-FFBD-F550-FDEE-B6B0A8A58FB3}"/>
                </a:ext>
              </a:extLst>
            </p:cNvPr>
            <p:cNvGrpSpPr/>
            <p:nvPr/>
          </p:nvGrpSpPr>
          <p:grpSpPr>
            <a:xfrm>
              <a:off x="940053" y="1773448"/>
              <a:ext cx="574860" cy="574860"/>
              <a:chOff x="940053" y="1773448"/>
              <a:chExt cx="574860" cy="574860"/>
            </a:xfrm>
          </p:grpSpPr>
          <p:grpSp>
            <p:nvGrpSpPr>
              <p:cNvPr id="51" name="Group 50">
                <a:extLst>
                  <a:ext uri="{FF2B5EF4-FFF2-40B4-BE49-F238E27FC236}">
                    <a16:creationId xmlns:a16="http://schemas.microsoft.com/office/drawing/2014/main" id="{3588A154-61AC-7741-1CC3-62BBFF8CE9F0}"/>
                  </a:ext>
                  <a:ext uri="{C183D7F6-B498-43B3-948B-1728B52AA6E4}">
                    <adec:decorative xmlns:adec="http://schemas.microsoft.com/office/drawing/2017/decorative" val="1"/>
                  </a:ext>
                </a:extLst>
              </p:cNvPr>
              <p:cNvGrpSpPr/>
              <p:nvPr/>
            </p:nvGrpSpPr>
            <p:grpSpPr>
              <a:xfrm>
                <a:off x="940053" y="1773448"/>
                <a:ext cx="574860" cy="574860"/>
                <a:chOff x="7480115" y="2072241"/>
                <a:chExt cx="574860" cy="574860"/>
              </a:xfrm>
            </p:grpSpPr>
            <p:sp>
              <p:nvSpPr>
                <p:cNvPr id="55" name="Oval 54">
                  <a:extLst>
                    <a:ext uri="{FF2B5EF4-FFF2-40B4-BE49-F238E27FC236}">
                      <a16:creationId xmlns:a16="http://schemas.microsoft.com/office/drawing/2014/main" id="{D105C12A-C3DA-C821-88A0-252C8567F576}"/>
                    </a:ext>
                  </a:extLst>
                </p:cNvPr>
                <p:cNvSpPr/>
                <p:nvPr/>
              </p:nvSpPr>
              <p:spPr>
                <a:xfrm>
                  <a:off x="7480115" y="2072241"/>
                  <a:ext cx="574860" cy="574860"/>
                </a:xfrm>
                <a:prstGeom prst="ellipse">
                  <a:avLst/>
                </a:prstGeom>
                <a:gradFill>
                  <a:gsLst>
                    <a:gs pos="80712">
                      <a:srgbClr val="7A75C1"/>
                    </a:gs>
                    <a:gs pos="18000">
                      <a:schemeClr val="bg2"/>
                    </a:gs>
                    <a:gs pos="96000">
                      <a:schemeClr val="accent3"/>
                    </a:gs>
                  </a:gsLst>
                  <a:lin ang="2700000" scaled="1"/>
                </a:gradFill>
                <a:ln>
                  <a:noFill/>
                </a:ln>
                <a:effectLst>
                  <a:outerShdw blurRad="101600" dist="50800" dir="2700000" algn="tl" rotWithShape="0">
                    <a:schemeClr val="bg1">
                      <a:lumMod val="50000"/>
                      <a:lumOff val="50000"/>
                      <a:alpha val="2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32472" rtl="0" eaLnBrk="1" fontAlgn="base"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225B61"/>
                    </a:solidFill>
                    <a:effectLst/>
                    <a:uLnTx/>
                    <a:uFillTx/>
                    <a:ea typeface="+mn-ea"/>
                    <a:cs typeface="Segoe Sans Display Semibold" pitchFamily="2" charset="0"/>
                  </a:endParaRPr>
                </a:p>
              </p:txBody>
            </p:sp>
            <p:sp>
              <p:nvSpPr>
                <p:cNvPr id="56" name="Oval 55">
                  <a:extLst>
                    <a:ext uri="{FF2B5EF4-FFF2-40B4-BE49-F238E27FC236}">
                      <a16:creationId xmlns:a16="http://schemas.microsoft.com/office/drawing/2014/main" id="{C9E6A286-5263-2455-882C-C4078FC04270}"/>
                    </a:ext>
                  </a:extLst>
                </p:cNvPr>
                <p:cNvSpPr/>
                <p:nvPr/>
              </p:nvSpPr>
              <p:spPr>
                <a:xfrm>
                  <a:off x="7514460" y="2106587"/>
                  <a:ext cx="506171" cy="506171"/>
                </a:xfrm>
                <a:prstGeom prst="ellipse">
                  <a:avLst/>
                </a:prstGeom>
                <a:solidFill>
                  <a:srgbClr val="FFFFFF"/>
                </a:solidFill>
                <a:ln>
                  <a:noFill/>
                </a:ln>
                <a:effectLst>
                  <a:outerShdw blurRad="101600" dist="50800" dir="2700000" algn="tl" rotWithShape="0">
                    <a:schemeClr val="bg1">
                      <a:lumMod val="50000"/>
                      <a:lumOff val="50000"/>
                      <a:alpha val="2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32472" rtl="0" eaLnBrk="1" fontAlgn="base"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dirty="0">
                    <a:ln>
                      <a:noFill/>
                    </a:ln>
                    <a:solidFill>
                      <a:srgbClr val="225B61"/>
                    </a:solidFill>
                    <a:effectLst/>
                    <a:uLnTx/>
                    <a:uFillTx/>
                    <a:ea typeface="+mn-ea"/>
                    <a:cs typeface="Segoe Sans Display Semibold" pitchFamily="2" charset="0"/>
                  </a:endParaRPr>
                </a:p>
              </p:txBody>
            </p:sp>
          </p:grpSp>
          <p:grpSp>
            <p:nvGrpSpPr>
              <p:cNvPr id="52" name="Group 51" descr="Arrow pointing towards the right">
                <a:extLst>
                  <a:ext uri="{FF2B5EF4-FFF2-40B4-BE49-F238E27FC236}">
                    <a16:creationId xmlns:a16="http://schemas.microsoft.com/office/drawing/2014/main" id="{CD21327B-87A8-1AAC-D784-A8ADE50F02FA}"/>
                  </a:ext>
                </a:extLst>
              </p:cNvPr>
              <p:cNvGrpSpPr/>
              <p:nvPr/>
            </p:nvGrpSpPr>
            <p:grpSpPr>
              <a:xfrm>
                <a:off x="1075686" y="1988069"/>
                <a:ext cx="224608" cy="145618"/>
                <a:chOff x="3047591" y="2787258"/>
                <a:chExt cx="303157" cy="196543"/>
              </a:xfrm>
            </p:grpSpPr>
            <p:sp>
              <p:nvSpPr>
                <p:cNvPr id="53" name="Freeform 59">
                  <a:extLst>
                    <a:ext uri="{FF2B5EF4-FFF2-40B4-BE49-F238E27FC236}">
                      <a16:creationId xmlns:a16="http://schemas.microsoft.com/office/drawing/2014/main" id="{37F9D3EF-B832-F01D-2A26-E2C5B8D9F624}"/>
                    </a:ext>
                  </a:extLst>
                </p:cNvPr>
                <p:cNvSpPr/>
                <p:nvPr/>
              </p:nvSpPr>
              <p:spPr bwMode="auto">
                <a:xfrm rot="18900000">
                  <a:off x="3047591" y="2787258"/>
                  <a:ext cx="196547" cy="196543"/>
                </a:xfrm>
                <a:custGeom>
                  <a:avLst/>
                  <a:gdLst>
                    <a:gd name="connsiteX0" fmla="*/ 1592338 w 1648494"/>
                    <a:gd name="connsiteY0" fmla="*/ 56156 h 1648493"/>
                    <a:gd name="connsiteX1" fmla="*/ 1648494 w 1648494"/>
                    <a:gd name="connsiteY1" fmla="*/ 191729 h 1648493"/>
                    <a:gd name="connsiteX2" fmla="*/ 1648494 w 1648494"/>
                    <a:gd name="connsiteY2" fmla="*/ 1452716 h 1648493"/>
                    <a:gd name="connsiteX3" fmla="*/ 1592338 w 1648494"/>
                    <a:gd name="connsiteY3" fmla="*/ 1588289 h 1648493"/>
                    <a:gd name="connsiteX4" fmla="*/ 1589920 w 1648494"/>
                    <a:gd name="connsiteY4" fmla="*/ 1589919 h 1648493"/>
                    <a:gd name="connsiteX5" fmla="*/ 1588289 w 1648494"/>
                    <a:gd name="connsiteY5" fmla="*/ 1592338 h 1648493"/>
                    <a:gd name="connsiteX6" fmla="*/ 1452717 w 1648494"/>
                    <a:gd name="connsiteY6" fmla="*/ 1648493 h 1648493"/>
                    <a:gd name="connsiteX7" fmla="*/ 191729 w 1648494"/>
                    <a:gd name="connsiteY7" fmla="*/ 1648493 h 1648493"/>
                    <a:gd name="connsiteX8" fmla="*/ 0 w 1648494"/>
                    <a:gd name="connsiteY8" fmla="*/ 1456764 h 1648493"/>
                    <a:gd name="connsiteX9" fmla="*/ 191729 w 1648494"/>
                    <a:gd name="connsiteY9" fmla="*/ 1265036 h 1648493"/>
                    <a:gd name="connsiteX10" fmla="*/ 1265036 w 1648494"/>
                    <a:gd name="connsiteY10" fmla="*/ 1265036 h 1648493"/>
                    <a:gd name="connsiteX11" fmla="*/ 1265036 w 1648494"/>
                    <a:gd name="connsiteY11" fmla="*/ 191729 h 1648493"/>
                    <a:gd name="connsiteX12" fmla="*/ 1456765 w 1648494"/>
                    <a:gd name="connsiteY12" fmla="*/ 0 h 1648493"/>
                    <a:gd name="connsiteX13" fmla="*/ 1592338 w 1648494"/>
                    <a:gd name="connsiteY13" fmla="*/ 56156 h 1648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48494" h="1648493">
                      <a:moveTo>
                        <a:pt x="1592338" y="56156"/>
                      </a:moveTo>
                      <a:cubicBezTo>
                        <a:pt x="1627034" y="90852"/>
                        <a:pt x="1648494" y="138785"/>
                        <a:pt x="1648494" y="191729"/>
                      </a:cubicBezTo>
                      <a:lnTo>
                        <a:pt x="1648494" y="1452716"/>
                      </a:lnTo>
                      <a:cubicBezTo>
                        <a:pt x="1648494" y="1505661"/>
                        <a:pt x="1627034" y="1553593"/>
                        <a:pt x="1592338" y="1588289"/>
                      </a:cubicBezTo>
                      <a:lnTo>
                        <a:pt x="1589920" y="1589919"/>
                      </a:lnTo>
                      <a:lnTo>
                        <a:pt x="1588289" y="1592338"/>
                      </a:lnTo>
                      <a:cubicBezTo>
                        <a:pt x="1553593" y="1627034"/>
                        <a:pt x="1505661" y="1648493"/>
                        <a:pt x="1452717" y="1648493"/>
                      </a:cubicBezTo>
                      <a:lnTo>
                        <a:pt x="191729" y="1648493"/>
                      </a:lnTo>
                      <a:cubicBezTo>
                        <a:pt x="85840" y="1648494"/>
                        <a:pt x="0" y="1562654"/>
                        <a:pt x="0" y="1456764"/>
                      </a:cubicBezTo>
                      <a:cubicBezTo>
                        <a:pt x="0" y="1350876"/>
                        <a:pt x="85841" y="1265035"/>
                        <a:pt x="191729" y="1265036"/>
                      </a:cubicBezTo>
                      <a:lnTo>
                        <a:pt x="1265036" y="1265036"/>
                      </a:lnTo>
                      <a:lnTo>
                        <a:pt x="1265036" y="191729"/>
                      </a:lnTo>
                      <a:cubicBezTo>
                        <a:pt x="1265036" y="85840"/>
                        <a:pt x="1350876" y="0"/>
                        <a:pt x="1456765" y="0"/>
                      </a:cubicBezTo>
                      <a:cubicBezTo>
                        <a:pt x="1509710" y="0"/>
                        <a:pt x="1557642" y="21460"/>
                        <a:pt x="1592338" y="56156"/>
                      </a:cubicBezTo>
                      <a:close/>
                    </a:path>
                  </a:pathLst>
                </a:cu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ea typeface="Segoe UI" pitchFamily="34" charset="0"/>
                    <a:cs typeface="Segoe UI" pitchFamily="34" charset="0"/>
                  </a:endParaRPr>
                </a:p>
              </p:txBody>
            </p:sp>
            <p:sp>
              <p:nvSpPr>
                <p:cNvPr id="54" name="Freeform 60">
                  <a:extLst>
                    <a:ext uri="{FF2B5EF4-FFF2-40B4-BE49-F238E27FC236}">
                      <a16:creationId xmlns:a16="http://schemas.microsoft.com/office/drawing/2014/main" id="{226F7228-70F3-01DC-EF57-17A68D103866}"/>
                    </a:ext>
                  </a:extLst>
                </p:cNvPr>
                <p:cNvSpPr/>
                <p:nvPr/>
              </p:nvSpPr>
              <p:spPr bwMode="auto">
                <a:xfrm rot="18900000">
                  <a:off x="3154201" y="2787258"/>
                  <a:ext cx="196547" cy="196543"/>
                </a:xfrm>
                <a:custGeom>
                  <a:avLst/>
                  <a:gdLst>
                    <a:gd name="connsiteX0" fmla="*/ 1592338 w 1648494"/>
                    <a:gd name="connsiteY0" fmla="*/ 56156 h 1648493"/>
                    <a:gd name="connsiteX1" fmla="*/ 1648494 w 1648494"/>
                    <a:gd name="connsiteY1" fmla="*/ 191729 h 1648493"/>
                    <a:gd name="connsiteX2" fmla="*/ 1648494 w 1648494"/>
                    <a:gd name="connsiteY2" fmla="*/ 1452716 h 1648493"/>
                    <a:gd name="connsiteX3" fmla="*/ 1592338 w 1648494"/>
                    <a:gd name="connsiteY3" fmla="*/ 1588289 h 1648493"/>
                    <a:gd name="connsiteX4" fmla="*/ 1589920 w 1648494"/>
                    <a:gd name="connsiteY4" fmla="*/ 1589919 h 1648493"/>
                    <a:gd name="connsiteX5" fmla="*/ 1588289 w 1648494"/>
                    <a:gd name="connsiteY5" fmla="*/ 1592338 h 1648493"/>
                    <a:gd name="connsiteX6" fmla="*/ 1452717 w 1648494"/>
                    <a:gd name="connsiteY6" fmla="*/ 1648493 h 1648493"/>
                    <a:gd name="connsiteX7" fmla="*/ 191729 w 1648494"/>
                    <a:gd name="connsiteY7" fmla="*/ 1648493 h 1648493"/>
                    <a:gd name="connsiteX8" fmla="*/ 0 w 1648494"/>
                    <a:gd name="connsiteY8" fmla="*/ 1456764 h 1648493"/>
                    <a:gd name="connsiteX9" fmla="*/ 191729 w 1648494"/>
                    <a:gd name="connsiteY9" fmla="*/ 1265036 h 1648493"/>
                    <a:gd name="connsiteX10" fmla="*/ 1265036 w 1648494"/>
                    <a:gd name="connsiteY10" fmla="*/ 1265036 h 1648493"/>
                    <a:gd name="connsiteX11" fmla="*/ 1265036 w 1648494"/>
                    <a:gd name="connsiteY11" fmla="*/ 191729 h 1648493"/>
                    <a:gd name="connsiteX12" fmla="*/ 1456765 w 1648494"/>
                    <a:gd name="connsiteY12" fmla="*/ 0 h 1648493"/>
                    <a:gd name="connsiteX13" fmla="*/ 1592338 w 1648494"/>
                    <a:gd name="connsiteY13" fmla="*/ 56156 h 1648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48494" h="1648493">
                      <a:moveTo>
                        <a:pt x="1592338" y="56156"/>
                      </a:moveTo>
                      <a:cubicBezTo>
                        <a:pt x="1627034" y="90852"/>
                        <a:pt x="1648494" y="138785"/>
                        <a:pt x="1648494" y="191729"/>
                      </a:cubicBezTo>
                      <a:lnTo>
                        <a:pt x="1648494" y="1452716"/>
                      </a:lnTo>
                      <a:cubicBezTo>
                        <a:pt x="1648494" y="1505661"/>
                        <a:pt x="1627034" y="1553593"/>
                        <a:pt x="1592338" y="1588289"/>
                      </a:cubicBezTo>
                      <a:lnTo>
                        <a:pt x="1589920" y="1589919"/>
                      </a:lnTo>
                      <a:lnTo>
                        <a:pt x="1588289" y="1592338"/>
                      </a:lnTo>
                      <a:cubicBezTo>
                        <a:pt x="1553593" y="1627034"/>
                        <a:pt x="1505661" y="1648493"/>
                        <a:pt x="1452717" y="1648493"/>
                      </a:cubicBezTo>
                      <a:lnTo>
                        <a:pt x="191729" y="1648493"/>
                      </a:lnTo>
                      <a:cubicBezTo>
                        <a:pt x="85840" y="1648494"/>
                        <a:pt x="0" y="1562654"/>
                        <a:pt x="0" y="1456764"/>
                      </a:cubicBezTo>
                      <a:cubicBezTo>
                        <a:pt x="0" y="1350876"/>
                        <a:pt x="85841" y="1265035"/>
                        <a:pt x="191729" y="1265036"/>
                      </a:cubicBezTo>
                      <a:lnTo>
                        <a:pt x="1265036" y="1265036"/>
                      </a:lnTo>
                      <a:lnTo>
                        <a:pt x="1265036" y="191729"/>
                      </a:lnTo>
                      <a:cubicBezTo>
                        <a:pt x="1265036" y="85840"/>
                        <a:pt x="1350876" y="0"/>
                        <a:pt x="1456765" y="0"/>
                      </a:cubicBezTo>
                      <a:cubicBezTo>
                        <a:pt x="1509710" y="0"/>
                        <a:pt x="1557642" y="21460"/>
                        <a:pt x="1592338" y="56156"/>
                      </a:cubicBezTo>
                      <a:close/>
                    </a:path>
                  </a:pathLst>
                </a:cu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ea typeface="Segoe UI" pitchFamily="34" charset="0"/>
                    <a:cs typeface="Segoe UI" pitchFamily="34" charset="0"/>
                  </a:endParaRPr>
                </a:p>
              </p:txBody>
            </p:sp>
          </p:grpSp>
        </p:grpSp>
      </p:grpSp>
      <p:grpSp>
        <p:nvGrpSpPr>
          <p:cNvPr id="58" name="Group 57">
            <a:extLst>
              <a:ext uri="{FF2B5EF4-FFF2-40B4-BE49-F238E27FC236}">
                <a16:creationId xmlns:a16="http://schemas.microsoft.com/office/drawing/2014/main" id="{A206F131-065D-ADC8-AF23-619B5B1CC5DC}"/>
              </a:ext>
            </a:extLst>
          </p:cNvPr>
          <p:cNvGrpSpPr/>
          <p:nvPr/>
        </p:nvGrpSpPr>
        <p:grpSpPr>
          <a:xfrm>
            <a:off x="4605675" y="3620258"/>
            <a:ext cx="4272520" cy="574860"/>
            <a:chOff x="940053" y="1773448"/>
            <a:chExt cx="4272520" cy="574860"/>
          </a:xfrm>
        </p:grpSpPr>
        <p:sp>
          <p:nvSpPr>
            <p:cNvPr id="59" name="Rectangle 58">
              <a:extLst>
                <a:ext uri="{FF2B5EF4-FFF2-40B4-BE49-F238E27FC236}">
                  <a16:creationId xmlns:a16="http://schemas.microsoft.com/office/drawing/2014/main" id="{FC654AEB-BF86-17A7-0997-BA151E85205C}"/>
                </a:ext>
              </a:extLst>
            </p:cNvPr>
            <p:cNvSpPr>
              <a:spLocks/>
            </p:cNvSpPr>
            <p:nvPr/>
          </p:nvSpPr>
          <p:spPr>
            <a:xfrm>
              <a:off x="1729682" y="1845434"/>
              <a:ext cx="3482891" cy="4308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00000"/>
                  </a:solidFill>
                  <a:effectLst/>
                  <a:uLnTx/>
                  <a:uFillTx/>
                  <a:ea typeface="+mn-ea"/>
                  <a:cs typeface="Segoe Sans Text" pitchFamily="2" charset="0"/>
                </a:rPr>
                <a:t>BI Analyst</a:t>
              </a:r>
            </a:p>
          </p:txBody>
        </p:sp>
        <p:grpSp>
          <p:nvGrpSpPr>
            <p:cNvPr id="60" name="Group 59">
              <a:extLst>
                <a:ext uri="{FF2B5EF4-FFF2-40B4-BE49-F238E27FC236}">
                  <a16:creationId xmlns:a16="http://schemas.microsoft.com/office/drawing/2014/main" id="{61008D1F-A3C1-8FAE-422D-5A440AA03C1C}"/>
                </a:ext>
              </a:extLst>
            </p:cNvPr>
            <p:cNvGrpSpPr/>
            <p:nvPr/>
          </p:nvGrpSpPr>
          <p:grpSpPr>
            <a:xfrm>
              <a:off x="940053" y="1773448"/>
              <a:ext cx="574860" cy="574860"/>
              <a:chOff x="940053" y="1773448"/>
              <a:chExt cx="574860" cy="574860"/>
            </a:xfrm>
          </p:grpSpPr>
          <p:grpSp>
            <p:nvGrpSpPr>
              <p:cNvPr id="61" name="Group 60">
                <a:extLst>
                  <a:ext uri="{FF2B5EF4-FFF2-40B4-BE49-F238E27FC236}">
                    <a16:creationId xmlns:a16="http://schemas.microsoft.com/office/drawing/2014/main" id="{8D5D8611-CC00-4F23-4AE7-6397D0D3198A}"/>
                  </a:ext>
                  <a:ext uri="{C183D7F6-B498-43B3-948B-1728B52AA6E4}">
                    <adec:decorative xmlns:adec="http://schemas.microsoft.com/office/drawing/2017/decorative" val="1"/>
                  </a:ext>
                </a:extLst>
              </p:cNvPr>
              <p:cNvGrpSpPr/>
              <p:nvPr/>
            </p:nvGrpSpPr>
            <p:grpSpPr>
              <a:xfrm>
                <a:off x="940053" y="1773448"/>
                <a:ext cx="574860" cy="574860"/>
                <a:chOff x="7480115" y="2072241"/>
                <a:chExt cx="574860" cy="574860"/>
              </a:xfrm>
            </p:grpSpPr>
            <p:sp>
              <p:nvSpPr>
                <p:cNvPr id="65" name="Oval 64">
                  <a:extLst>
                    <a:ext uri="{FF2B5EF4-FFF2-40B4-BE49-F238E27FC236}">
                      <a16:creationId xmlns:a16="http://schemas.microsoft.com/office/drawing/2014/main" id="{B3AD189D-EA3F-EEDC-7547-3E9F69D5A4DA}"/>
                    </a:ext>
                  </a:extLst>
                </p:cNvPr>
                <p:cNvSpPr/>
                <p:nvPr/>
              </p:nvSpPr>
              <p:spPr>
                <a:xfrm>
                  <a:off x="7480115" y="2072241"/>
                  <a:ext cx="574860" cy="574860"/>
                </a:xfrm>
                <a:prstGeom prst="ellipse">
                  <a:avLst/>
                </a:prstGeom>
                <a:gradFill>
                  <a:gsLst>
                    <a:gs pos="80712">
                      <a:srgbClr val="7A75C1"/>
                    </a:gs>
                    <a:gs pos="18000">
                      <a:schemeClr val="bg2"/>
                    </a:gs>
                    <a:gs pos="96000">
                      <a:schemeClr val="accent3"/>
                    </a:gs>
                  </a:gsLst>
                  <a:lin ang="2700000" scaled="1"/>
                </a:gradFill>
                <a:ln>
                  <a:noFill/>
                </a:ln>
                <a:effectLst>
                  <a:outerShdw blurRad="101600" dist="50800" dir="2700000" algn="tl" rotWithShape="0">
                    <a:schemeClr val="bg1">
                      <a:lumMod val="50000"/>
                      <a:lumOff val="50000"/>
                      <a:alpha val="2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32472" rtl="0" eaLnBrk="1" fontAlgn="base"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225B61"/>
                    </a:solidFill>
                    <a:effectLst/>
                    <a:uLnTx/>
                    <a:uFillTx/>
                    <a:ea typeface="+mn-ea"/>
                    <a:cs typeface="Segoe Sans Display Semibold" pitchFamily="2" charset="0"/>
                  </a:endParaRPr>
                </a:p>
              </p:txBody>
            </p:sp>
            <p:sp>
              <p:nvSpPr>
                <p:cNvPr id="66" name="Oval 65">
                  <a:extLst>
                    <a:ext uri="{FF2B5EF4-FFF2-40B4-BE49-F238E27FC236}">
                      <a16:creationId xmlns:a16="http://schemas.microsoft.com/office/drawing/2014/main" id="{A5062C2B-FB01-B96A-B850-783BBE453546}"/>
                    </a:ext>
                  </a:extLst>
                </p:cNvPr>
                <p:cNvSpPr/>
                <p:nvPr/>
              </p:nvSpPr>
              <p:spPr>
                <a:xfrm>
                  <a:off x="7514460" y="2106587"/>
                  <a:ext cx="506171" cy="506171"/>
                </a:xfrm>
                <a:prstGeom prst="ellipse">
                  <a:avLst/>
                </a:prstGeom>
                <a:solidFill>
                  <a:srgbClr val="FFFFFF"/>
                </a:solidFill>
                <a:ln>
                  <a:noFill/>
                </a:ln>
                <a:effectLst>
                  <a:outerShdw blurRad="101600" dist="50800" dir="2700000" algn="tl" rotWithShape="0">
                    <a:schemeClr val="bg1">
                      <a:lumMod val="50000"/>
                      <a:lumOff val="50000"/>
                      <a:alpha val="2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32472" rtl="0" eaLnBrk="1" fontAlgn="base"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dirty="0">
                    <a:ln>
                      <a:noFill/>
                    </a:ln>
                    <a:solidFill>
                      <a:srgbClr val="225B61"/>
                    </a:solidFill>
                    <a:effectLst/>
                    <a:uLnTx/>
                    <a:uFillTx/>
                    <a:ea typeface="+mn-ea"/>
                    <a:cs typeface="Segoe Sans Display Semibold" pitchFamily="2" charset="0"/>
                  </a:endParaRPr>
                </a:p>
              </p:txBody>
            </p:sp>
          </p:grpSp>
          <p:grpSp>
            <p:nvGrpSpPr>
              <p:cNvPr id="62" name="Group 61" descr="Arrow pointing towards the right">
                <a:extLst>
                  <a:ext uri="{FF2B5EF4-FFF2-40B4-BE49-F238E27FC236}">
                    <a16:creationId xmlns:a16="http://schemas.microsoft.com/office/drawing/2014/main" id="{4FCCA255-302F-9A0E-72D4-6FB9CD8E12FB}"/>
                  </a:ext>
                </a:extLst>
              </p:cNvPr>
              <p:cNvGrpSpPr/>
              <p:nvPr/>
            </p:nvGrpSpPr>
            <p:grpSpPr>
              <a:xfrm>
                <a:off x="1075686" y="1988069"/>
                <a:ext cx="224608" cy="145618"/>
                <a:chOff x="3047591" y="2787258"/>
                <a:chExt cx="303157" cy="196543"/>
              </a:xfrm>
            </p:grpSpPr>
            <p:sp>
              <p:nvSpPr>
                <p:cNvPr id="63" name="Freeform 59">
                  <a:extLst>
                    <a:ext uri="{FF2B5EF4-FFF2-40B4-BE49-F238E27FC236}">
                      <a16:creationId xmlns:a16="http://schemas.microsoft.com/office/drawing/2014/main" id="{53FCABB1-D900-AE9B-D231-C7D2B9E97606}"/>
                    </a:ext>
                  </a:extLst>
                </p:cNvPr>
                <p:cNvSpPr/>
                <p:nvPr/>
              </p:nvSpPr>
              <p:spPr bwMode="auto">
                <a:xfrm rot="18900000">
                  <a:off x="3047591" y="2787258"/>
                  <a:ext cx="196547" cy="196543"/>
                </a:xfrm>
                <a:custGeom>
                  <a:avLst/>
                  <a:gdLst>
                    <a:gd name="connsiteX0" fmla="*/ 1592338 w 1648494"/>
                    <a:gd name="connsiteY0" fmla="*/ 56156 h 1648493"/>
                    <a:gd name="connsiteX1" fmla="*/ 1648494 w 1648494"/>
                    <a:gd name="connsiteY1" fmla="*/ 191729 h 1648493"/>
                    <a:gd name="connsiteX2" fmla="*/ 1648494 w 1648494"/>
                    <a:gd name="connsiteY2" fmla="*/ 1452716 h 1648493"/>
                    <a:gd name="connsiteX3" fmla="*/ 1592338 w 1648494"/>
                    <a:gd name="connsiteY3" fmla="*/ 1588289 h 1648493"/>
                    <a:gd name="connsiteX4" fmla="*/ 1589920 w 1648494"/>
                    <a:gd name="connsiteY4" fmla="*/ 1589919 h 1648493"/>
                    <a:gd name="connsiteX5" fmla="*/ 1588289 w 1648494"/>
                    <a:gd name="connsiteY5" fmla="*/ 1592338 h 1648493"/>
                    <a:gd name="connsiteX6" fmla="*/ 1452717 w 1648494"/>
                    <a:gd name="connsiteY6" fmla="*/ 1648493 h 1648493"/>
                    <a:gd name="connsiteX7" fmla="*/ 191729 w 1648494"/>
                    <a:gd name="connsiteY7" fmla="*/ 1648493 h 1648493"/>
                    <a:gd name="connsiteX8" fmla="*/ 0 w 1648494"/>
                    <a:gd name="connsiteY8" fmla="*/ 1456764 h 1648493"/>
                    <a:gd name="connsiteX9" fmla="*/ 191729 w 1648494"/>
                    <a:gd name="connsiteY9" fmla="*/ 1265036 h 1648493"/>
                    <a:gd name="connsiteX10" fmla="*/ 1265036 w 1648494"/>
                    <a:gd name="connsiteY10" fmla="*/ 1265036 h 1648493"/>
                    <a:gd name="connsiteX11" fmla="*/ 1265036 w 1648494"/>
                    <a:gd name="connsiteY11" fmla="*/ 191729 h 1648493"/>
                    <a:gd name="connsiteX12" fmla="*/ 1456765 w 1648494"/>
                    <a:gd name="connsiteY12" fmla="*/ 0 h 1648493"/>
                    <a:gd name="connsiteX13" fmla="*/ 1592338 w 1648494"/>
                    <a:gd name="connsiteY13" fmla="*/ 56156 h 1648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48494" h="1648493">
                      <a:moveTo>
                        <a:pt x="1592338" y="56156"/>
                      </a:moveTo>
                      <a:cubicBezTo>
                        <a:pt x="1627034" y="90852"/>
                        <a:pt x="1648494" y="138785"/>
                        <a:pt x="1648494" y="191729"/>
                      </a:cubicBezTo>
                      <a:lnTo>
                        <a:pt x="1648494" y="1452716"/>
                      </a:lnTo>
                      <a:cubicBezTo>
                        <a:pt x="1648494" y="1505661"/>
                        <a:pt x="1627034" y="1553593"/>
                        <a:pt x="1592338" y="1588289"/>
                      </a:cubicBezTo>
                      <a:lnTo>
                        <a:pt x="1589920" y="1589919"/>
                      </a:lnTo>
                      <a:lnTo>
                        <a:pt x="1588289" y="1592338"/>
                      </a:lnTo>
                      <a:cubicBezTo>
                        <a:pt x="1553593" y="1627034"/>
                        <a:pt x="1505661" y="1648493"/>
                        <a:pt x="1452717" y="1648493"/>
                      </a:cubicBezTo>
                      <a:lnTo>
                        <a:pt x="191729" y="1648493"/>
                      </a:lnTo>
                      <a:cubicBezTo>
                        <a:pt x="85840" y="1648494"/>
                        <a:pt x="0" y="1562654"/>
                        <a:pt x="0" y="1456764"/>
                      </a:cubicBezTo>
                      <a:cubicBezTo>
                        <a:pt x="0" y="1350876"/>
                        <a:pt x="85841" y="1265035"/>
                        <a:pt x="191729" y="1265036"/>
                      </a:cubicBezTo>
                      <a:lnTo>
                        <a:pt x="1265036" y="1265036"/>
                      </a:lnTo>
                      <a:lnTo>
                        <a:pt x="1265036" y="191729"/>
                      </a:lnTo>
                      <a:cubicBezTo>
                        <a:pt x="1265036" y="85840"/>
                        <a:pt x="1350876" y="0"/>
                        <a:pt x="1456765" y="0"/>
                      </a:cubicBezTo>
                      <a:cubicBezTo>
                        <a:pt x="1509710" y="0"/>
                        <a:pt x="1557642" y="21460"/>
                        <a:pt x="1592338" y="56156"/>
                      </a:cubicBezTo>
                      <a:close/>
                    </a:path>
                  </a:pathLst>
                </a:cu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ea typeface="Segoe UI" pitchFamily="34" charset="0"/>
                    <a:cs typeface="Segoe UI" pitchFamily="34" charset="0"/>
                  </a:endParaRPr>
                </a:p>
              </p:txBody>
            </p:sp>
            <p:sp>
              <p:nvSpPr>
                <p:cNvPr id="64" name="Freeform 60">
                  <a:extLst>
                    <a:ext uri="{FF2B5EF4-FFF2-40B4-BE49-F238E27FC236}">
                      <a16:creationId xmlns:a16="http://schemas.microsoft.com/office/drawing/2014/main" id="{7DC1D270-CFAF-1862-0157-A856B08644B9}"/>
                    </a:ext>
                  </a:extLst>
                </p:cNvPr>
                <p:cNvSpPr/>
                <p:nvPr/>
              </p:nvSpPr>
              <p:spPr bwMode="auto">
                <a:xfrm rot="18900000">
                  <a:off x="3154201" y="2787258"/>
                  <a:ext cx="196547" cy="196543"/>
                </a:xfrm>
                <a:custGeom>
                  <a:avLst/>
                  <a:gdLst>
                    <a:gd name="connsiteX0" fmla="*/ 1592338 w 1648494"/>
                    <a:gd name="connsiteY0" fmla="*/ 56156 h 1648493"/>
                    <a:gd name="connsiteX1" fmla="*/ 1648494 w 1648494"/>
                    <a:gd name="connsiteY1" fmla="*/ 191729 h 1648493"/>
                    <a:gd name="connsiteX2" fmla="*/ 1648494 w 1648494"/>
                    <a:gd name="connsiteY2" fmla="*/ 1452716 h 1648493"/>
                    <a:gd name="connsiteX3" fmla="*/ 1592338 w 1648494"/>
                    <a:gd name="connsiteY3" fmla="*/ 1588289 h 1648493"/>
                    <a:gd name="connsiteX4" fmla="*/ 1589920 w 1648494"/>
                    <a:gd name="connsiteY4" fmla="*/ 1589919 h 1648493"/>
                    <a:gd name="connsiteX5" fmla="*/ 1588289 w 1648494"/>
                    <a:gd name="connsiteY5" fmla="*/ 1592338 h 1648493"/>
                    <a:gd name="connsiteX6" fmla="*/ 1452717 w 1648494"/>
                    <a:gd name="connsiteY6" fmla="*/ 1648493 h 1648493"/>
                    <a:gd name="connsiteX7" fmla="*/ 191729 w 1648494"/>
                    <a:gd name="connsiteY7" fmla="*/ 1648493 h 1648493"/>
                    <a:gd name="connsiteX8" fmla="*/ 0 w 1648494"/>
                    <a:gd name="connsiteY8" fmla="*/ 1456764 h 1648493"/>
                    <a:gd name="connsiteX9" fmla="*/ 191729 w 1648494"/>
                    <a:gd name="connsiteY9" fmla="*/ 1265036 h 1648493"/>
                    <a:gd name="connsiteX10" fmla="*/ 1265036 w 1648494"/>
                    <a:gd name="connsiteY10" fmla="*/ 1265036 h 1648493"/>
                    <a:gd name="connsiteX11" fmla="*/ 1265036 w 1648494"/>
                    <a:gd name="connsiteY11" fmla="*/ 191729 h 1648493"/>
                    <a:gd name="connsiteX12" fmla="*/ 1456765 w 1648494"/>
                    <a:gd name="connsiteY12" fmla="*/ 0 h 1648493"/>
                    <a:gd name="connsiteX13" fmla="*/ 1592338 w 1648494"/>
                    <a:gd name="connsiteY13" fmla="*/ 56156 h 1648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48494" h="1648493">
                      <a:moveTo>
                        <a:pt x="1592338" y="56156"/>
                      </a:moveTo>
                      <a:cubicBezTo>
                        <a:pt x="1627034" y="90852"/>
                        <a:pt x="1648494" y="138785"/>
                        <a:pt x="1648494" y="191729"/>
                      </a:cubicBezTo>
                      <a:lnTo>
                        <a:pt x="1648494" y="1452716"/>
                      </a:lnTo>
                      <a:cubicBezTo>
                        <a:pt x="1648494" y="1505661"/>
                        <a:pt x="1627034" y="1553593"/>
                        <a:pt x="1592338" y="1588289"/>
                      </a:cubicBezTo>
                      <a:lnTo>
                        <a:pt x="1589920" y="1589919"/>
                      </a:lnTo>
                      <a:lnTo>
                        <a:pt x="1588289" y="1592338"/>
                      </a:lnTo>
                      <a:cubicBezTo>
                        <a:pt x="1553593" y="1627034"/>
                        <a:pt x="1505661" y="1648493"/>
                        <a:pt x="1452717" y="1648493"/>
                      </a:cubicBezTo>
                      <a:lnTo>
                        <a:pt x="191729" y="1648493"/>
                      </a:lnTo>
                      <a:cubicBezTo>
                        <a:pt x="85840" y="1648494"/>
                        <a:pt x="0" y="1562654"/>
                        <a:pt x="0" y="1456764"/>
                      </a:cubicBezTo>
                      <a:cubicBezTo>
                        <a:pt x="0" y="1350876"/>
                        <a:pt x="85841" y="1265035"/>
                        <a:pt x="191729" y="1265036"/>
                      </a:cubicBezTo>
                      <a:lnTo>
                        <a:pt x="1265036" y="1265036"/>
                      </a:lnTo>
                      <a:lnTo>
                        <a:pt x="1265036" y="191729"/>
                      </a:lnTo>
                      <a:cubicBezTo>
                        <a:pt x="1265036" y="85840"/>
                        <a:pt x="1350876" y="0"/>
                        <a:pt x="1456765" y="0"/>
                      </a:cubicBezTo>
                      <a:cubicBezTo>
                        <a:pt x="1509710" y="0"/>
                        <a:pt x="1557642" y="21460"/>
                        <a:pt x="1592338" y="56156"/>
                      </a:cubicBezTo>
                      <a:close/>
                    </a:path>
                  </a:pathLst>
                </a:cu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ea typeface="Segoe UI" pitchFamily="34" charset="0"/>
                    <a:cs typeface="Segoe UI" pitchFamily="34" charset="0"/>
                  </a:endParaRPr>
                </a:p>
              </p:txBody>
            </p:sp>
          </p:grpSp>
        </p:grpSp>
      </p:grpSp>
      <p:grpSp>
        <p:nvGrpSpPr>
          <p:cNvPr id="67" name="Group 66">
            <a:extLst>
              <a:ext uri="{FF2B5EF4-FFF2-40B4-BE49-F238E27FC236}">
                <a16:creationId xmlns:a16="http://schemas.microsoft.com/office/drawing/2014/main" id="{08DD9FF8-DBF4-3516-5D1C-2B8DD6323C36}"/>
              </a:ext>
            </a:extLst>
          </p:cNvPr>
          <p:cNvGrpSpPr/>
          <p:nvPr/>
        </p:nvGrpSpPr>
        <p:grpSpPr>
          <a:xfrm>
            <a:off x="4605675" y="4453475"/>
            <a:ext cx="4272520" cy="574860"/>
            <a:chOff x="940053" y="1773448"/>
            <a:chExt cx="4272520" cy="574860"/>
          </a:xfrm>
        </p:grpSpPr>
        <p:sp>
          <p:nvSpPr>
            <p:cNvPr id="68" name="Rectangle 67">
              <a:extLst>
                <a:ext uri="{FF2B5EF4-FFF2-40B4-BE49-F238E27FC236}">
                  <a16:creationId xmlns:a16="http://schemas.microsoft.com/office/drawing/2014/main" id="{F57549D2-6BEF-2538-ECF9-918CB47091A8}"/>
                </a:ext>
              </a:extLst>
            </p:cNvPr>
            <p:cNvSpPr>
              <a:spLocks/>
            </p:cNvSpPr>
            <p:nvPr/>
          </p:nvSpPr>
          <p:spPr>
            <a:xfrm>
              <a:off x="1729682" y="1845434"/>
              <a:ext cx="3482891" cy="4308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00000"/>
                  </a:solidFill>
                  <a:effectLst/>
                  <a:uLnTx/>
                  <a:uFillTx/>
                  <a:ea typeface="+mn-ea"/>
                  <a:cs typeface="Segoe Sans Text" pitchFamily="2" charset="0"/>
                </a:rPr>
                <a:t>Data Consumer</a:t>
              </a:r>
            </a:p>
          </p:txBody>
        </p:sp>
        <p:grpSp>
          <p:nvGrpSpPr>
            <p:cNvPr id="69" name="Group 68">
              <a:extLst>
                <a:ext uri="{FF2B5EF4-FFF2-40B4-BE49-F238E27FC236}">
                  <a16:creationId xmlns:a16="http://schemas.microsoft.com/office/drawing/2014/main" id="{68240313-5F88-50E7-6CE4-4E1720C8F1BE}"/>
                </a:ext>
              </a:extLst>
            </p:cNvPr>
            <p:cNvGrpSpPr/>
            <p:nvPr/>
          </p:nvGrpSpPr>
          <p:grpSpPr>
            <a:xfrm>
              <a:off x="940053" y="1773448"/>
              <a:ext cx="574860" cy="574860"/>
              <a:chOff x="940053" y="1773448"/>
              <a:chExt cx="574860" cy="574860"/>
            </a:xfrm>
          </p:grpSpPr>
          <p:grpSp>
            <p:nvGrpSpPr>
              <p:cNvPr id="70" name="Group 69">
                <a:extLst>
                  <a:ext uri="{FF2B5EF4-FFF2-40B4-BE49-F238E27FC236}">
                    <a16:creationId xmlns:a16="http://schemas.microsoft.com/office/drawing/2014/main" id="{13DAB363-9F51-B0D6-FAD3-BC7A3EAADFF3}"/>
                  </a:ext>
                  <a:ext uri="{C183D7F6-B498-43B3-948B-1728B52AA6E4}">
                    <adec:decorative xmlns:adec="http://schemas.microsoft.com/office/drawing/2017/decorative" val="1"/>
                  </a:ext>
                </a:extLst>
              </p:cNvPr>
              <p:cNvGrpSpPr/>
              <p:nvPr/>
            </p:nvGrpSpPr>
            <p:grpSpPr>
              <a:xfrm>
                <a:off x="940053" y="1773448"/>
                <a:ext cx="574860" cy="574860"/>
                <a:chOff x="7480115" y="2072241"/>
                <a:chExt cx="574860" cy="574860"/>
              </a:xfrm>
            </p:grpSpPr>
            <p:sp>
              <p:nvSpPr>
                <p:cNvPr id="74" name="Oval 73">
                  <a:extLst>
                    <a:ext uri="{FF2B5EF4-FFF2-40B4-BE49-F238E27FC236}">
                      <a16:creationId xmlns:a16="http://schemas.microsoft.com/office/drawing/2014/main" id="{1535C036-F709-CF64-1530-419C52C5100C}"/>
                    </a:ext>
                  </a:extLst>
                </p:cNvPr>
                <p:cNvSpPr/>
                <p:nvPr/>
              </p:nvSpPr>
              <p:spPr>
                <a:xfrm>
                  <a:off x="7480115" y="2072241"/>
                  <a:ext cx="574860" cy="574860"/>
                </a:xfrm>
                <a:prstGeom prst="ellipse">
                  <a:avLst/>
                </a:prstGeom>
                <a:gradFill>
                  <a:gsLst>
                    <a:gs pos="80712">
                      <a:srgbClr val="7A75C1"/>
                    </a:gs>
                    <a:gs pos="18000">
                      <a:schemeClr val="bg2"/>
                    </a:gs>
                    <a:gs pos="96000">
                      <a:schemeClr val="accent3"/>
                    </a:gs>
                  </a:gsLst>
                  <a:lin ang="2700000" scaled="1"/>
                </a:gradFill>
                <a:ln>
                  <a:noFill/>
                </a:ln>
                <a:effectLst>
                  <a:outerShdw blurRad="101600" dist="50800" dir="2700000" algn="tl" rotWithShape="0">
                    <a:schemeClr val="bg1">
                      <a:lumMod val="50000"/>
                      <a:lumOff val="50000"/>
                      <a:alpha val="2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32472" rtl="0" eaLnBrk="1" fontAlgn="base"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225B61"/>
                    </a:solidFill>
                    <a:effectLst/>
                    <a:uLnTx/>
                    <a:uFillTx/>
                    <a:ea typeface="+mn-ea"/>
                    <a:cs typeface="Segoe Sans Display Semibold" pitchFamily="2" charset="0"/>
                  </a:endParaRPr>
                </a:p>
              </p:txBody>
            </p:sp>
            <p:sp>
              <p:nvSpPr>
                <p:cNvPr id="75" name="Oval 74">
                  <a:extLst>
                    <a:ext uri="{FF2B5EF4-FFF2-40B4-BE49-F238E27FC236}">
                      <a16:creationId xmlns:a16="http://schemas.microsoft.com/office/drawing/2014/main" id="{BF9CD8CC-3BDE-C1A6-1585-82B111421609}"/>
                    </a:ext>
                  </a:extLst>
                </p:cNvPr>
                <p:cNvSpPr/>
                <p:nvPr/>
              </p:nvSpPr>
              <p:spPr>
                <a:xfrm>
                  <a:off x="7514460" y="2106587"/>
                  <a:ext cx="506171" cy="506171"/>
                </a:xfrm>
                <a:prstGeom prst="ellipse">
                  <a:avLst/>
                </a:prstGeom>
                <a:solidFill>
                  <a:srgbClr val="FFFFFF"/>
                </a:solidFill>
                <a:ln>
                  <a:noFill/>
                </a:ln>
                <a:effectLst>
                  <a:outerShdw blurRad="101600" dist="50800" dir="2700000" algn="tl" rotWithShape="0">
                    <a:schemeClr val="bg1">
                      <a:lumMod val="50000"/>
                      <a:lumOff val="50000"/>
                      <a:alpha val="2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32472" rtl="0" eaLnBrk="1" fontAlgn="base"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dirty="0">
                    <a:ln>
                      <a:noFill/>
                    </a:ln>
                    <a:solidFill>
                      <a:srgbClr val="225B61"/>
                    </a:solidFill>
                    <a:effectLst/>
                    <a:uLnTx/>
                    <a:uFillTx/>
                    <a:ea typeface="+mn-ea"/>
                    <a:cs typeface="Segoe Sans Display Semibold" pitchFamily="2" charset="0"/>
                  </a:endParaRPr>
                </a:p>
              </p:txBody>
            </p:sp>
          </p:grpSp>
          <p:grpSp>
            <p:nvGrpSpPr>
              <p:cNvPr id="71" name="Group 70" descr="Arrow pointing towards the right">
                <a:extLst>
                  <a:ext uri="{FF2B5EF4-FFF2-40B4-BE49-F238E27FC236}">
                    <a16:creationId xmlns:a16="http://schemas.microsoft.com/office/drawing/2014/main" id="{E3FF27EB-213E-32F3-7F30-78467FFA6498}"/>
                  </a:ext>
                </a:extLst>
              </p:cNvPr>
              <p:cNvGrpSpPr/>
              <p:nvPr/>
            </p:nvGrpSpPr>
            <p:grpSpPr>
              <a:xfrm>
                <a:off x="1075686" y="1988069"/>
                <a:ext cx="224608" cy="145618"/>
                <a:chOff x="3047591" y="2787258"/>
                <a:chExt cx="303157" cy="196543"/>
              </a:xfrm>
            </p:grpSpPr>
            <p:sp>
              <p:nvSpPr>
                <p:cNvPr id="72" name="Freeform 59">
                  <a:extLst>
                    <a:ext uri="{FF2B5EF4-FFF2-40B4-BE49-F238E27FC236}">
                      <a16:creationId xmlns:a16="http://schemas.microsoft.com/office/drawing/2014/main" id="{1D04B967-5851-AFEA-D6CA-5350FB1AFF71}"/>
                    </a:ext>
                  </a:extLst>
                </p:cNvPr>
                <p:cNvSpPr/>
                <p:nvPr/>
              </p:nvSpPr>
              <p:spPr bwMode="auto">
                <a:xfrm rot="18900000">
                  <a:off x="3047591" y="2787258"/>
                  <a:ext cx="196547" cy="196543"/>
                </a:xfrm>
                <a:custGeom>
                  <a:avLst/>
                  <a:gdLst>
                    <a:gd name="connsiteX0" fmla="*/ 1592338 w 1648494"/>
                    <a:gd name="connsiteY0" fmla="*/ 56156 h 1648493"/>
                    <a:gd name="connsiteX1" fmla="*/ 1648494 w 1648494"/>
                    <a:gd name="connsiteY1" fmla="*/ 191729 h 1648493"/>
                    <a:gd name="connsiteX2" fmla="*/ 1648494 w 1648494"/>
                    <a:gd name="connsiteY2" fmla="*/ 1452716 h 1648493"/>
                    <a:gd name="connsiteX3" fmla="*/ 1592338 w 1648494"/>
                    <a:gd name="connsiteY3" fmla="*/ 1588289 h 1648493"/>
                    <a:gd name="connsiteX4" fmla="*/ 1589920 w 1648494"/>
                    <a:gd name="connsiteY4" fmla="*/ 1589919 h 1648493"/>
                    <a:gd name="connsiteX5" fmla="*/ 1588289 w 1648494"/>
                    <a:gd name="connsiteY5" fmla="*/ 1592338 h 1648493"/>
                    <a:gd name="connsiteX6" fmla="*/ 1452717 w 1648494"/>
                    <a:gd name="connsiteY6" fmla="*/ 1648493 h 1648493"/>
                    <a:gd name="connsiteX7" fmla="*/ 191729 w 1648494"/>
                    <a:gd name="connsiteY7" fmla="*/ 1648493 h 1648493"/>
                    <a:gd name="connsiteX8" fmla="*/ 0 w 1648494"/>
                    <a:gd name="connsiteY8" fmla="*/ 1456764 h 1648493"/>
                    <a:gd name="connsiteX9" fmla="*/ 191729 w 1648494"/>
                    <a:gd name="connsiteY9" fmla="*/ 1265036 h 1648493"/>
                    <a:gd name="connsiteX10" fmla="*/ 1265036 w 1648494"/>
                    <a:gd name="connsiteY10" fmla="*/ 1265036 h 1648493"/>
                    <a:gd name="connsiteX11" fmla="*/ 1265036 w 1648494"/>
                    <a:gd name="connsiteY11" fmla="*/ 191729 h 1648493"/>
                    <a:gd name="connsiteX12" fmla="*/ 1456765 w 1648494"/>
                    <a:gd name="connsiteY12" fmla="*/ 0 h 1648493"/>
                    <a:gd name="connsiteX13" fmla="*/ 1592338 w 1648494"/>
                    <a:gd name="connsiteY13" fmla="*/ 56156 h 1648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48494" h="1648493">
                      <a:moveTo>
                        <a:pt x="1592338" y="56156"/>
                      </a:moveTo>
                      <a:cubicBezTo>
                        <a:pt x="1627034" y="90852"/>
                        <a:pt x="1648494" y="138785"/>
                        <a:pt x="1648494" y="191729"/>
                      </a:cubicBezTo>
                      <a:lnTo>
                        <a:pt x="1648494" y="1452716"/>
                      </a:lnTo>
                      <a:cubicBezTo>
                        <a:pt x="1648494" y="1505661"/>
                        <a:pt x="1627034" y="1553593"/>
                        <a:pt x="1592338" y="1588289"/>
                      </a:cubicBezTo>
                      <a:lnTo>
                        <a:pt x="1589920" y="1589919"/>
                      </a:lnTo>
                      <a:lnTo>
                        <a:pt x="1588289" y="1592338"/>
                      </a:lnTo>
                      <a:cubicBezTo>
                        <a:pt x="1553593" y="1627034"/>
                        <a:pt x="1505661" y="1648493"/>
                        <a:pt x="1452717" y="1648493"/>
                      </a:cubicBezTo>
                      <a:lnTo>
                        <a:pt x="191729" y="1648493"/>
                      </a:lnTo>
                      <a:cubicBezTo>
                        <a:pt x="85840" y="1648494"/>
                        <a:pt x="0" y="1562654"/>
                        <a:pt x="0" y="1456764"/>
                      </a:cubicBezTo>
                      <a:cubicBezTo>
                        <a:pt x="0" y="1350876"/>
                        <a:pt x="85841" y="1265035"/>
                        <a:pt x="191729" y="1265036"/>
                      </a:cubicBezTo>
                      <a:lnTo>
                        <a:pt x="1265036" y="1265036"/>
                      </a:lnTo>
                      <a:lnTo>
                        <a:pt x="1265036" y="191729"/>
                      </a:lnTo>
                      <a:cubicBezTo>
                        <a:pt x="1265036" y="85840"/>
                        <a:pt x="1350876" y="0"/>
                        <a:pt x="1456765" y="0"/>
                      </a:cubicBezTo>
                      <a:cubicBezTo>
                        <a:pt x="1509710" y="0"/>
                        <a:pt x="1557642" y="21460"/>
                        <a:pt x="1592338" y="56156"/>
                      </a:cubicBezTo>
                      <a:close/>
                    </a:path>
                  </a:pathLst>
                </a:cu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ea typeface="Segoe UI" pitchFamily="34" charset="0"/>
                    <a:cs typeface="Segoe UI" pitchFamily="34" charset="0"/>
                  </a:endParaRPr>
                </a:p>
              </p:txBody>
            </p:sp>
            <p:sp>
              <p:nvSpPr>
                <p:cNvPr id="73" name="Freeform 60">
                  <a:extLst>
                    <a:ext uri="{FF2B5EF4-FFF2-40B4-BE49-F238E27FC236}">
                      <a16:creationId xmlns:a16="http://schemas.microsoft.com/office/drawing/2014/main" id="{83F0B46A-CE85-F089-1D15-B1C817AD85A2}"/>
                    </a:ext>
                  </a:extLst>
                </p:cNvPr>
                <p:cNvSpPr/>
                <p:nvPr/>
              </p:nvSpPr>
              <p:spPr bwMode="auto">
                <a:xfrm rot="18900000">
                  <a:off x="3154201" y="2787258"/>
                  <a:ext cx="196547" cy="196543"/>
                </a:xfrm>
                <a:custGeom>
                  <a:avLst/>
                  <a:gdLst>
                    <a:gd name="connsiteX0" fmla="*/ 1592338 w 1648494"/>
                    <a:gd name="connsiteY0" fmla="*/ 56156 h 1648493"/>
                    <a:gd name="connsiteX1" fmla="*/ 1648494 w 1648494"/>
                    <a:gd name="connsiteY1" fmla="*/ 191729 h 1648493"/>
                    <a:gd name="connsiteX2" fmla="*/ 1648494 w 1648494"/>
                    <a:gd name="connsiteY2" fmla="*/ 1452716 h 1648493"/>
                    <a:gd name="connsiteX3" fmla="*/ 1592338 w 1648494"/>
                    <a:gd name="connsiteY3" fmla="*/ 1588289 h 1648493"/>
                    <a:gd name="connsiteX4" fmla="*/ 1589920 w 1648494"/>
                    <a:gd name="connsiteY4" fmla="*/ 1589919 h 1648493"/>
                    <a:gd name="connsiteX5" fmla="*/ 1588289 w 1648494"/>
                    <a:gd name="connsiteY5" fmla="*/ 1592338 h 1648493"/>
                    <a:gd name="connsiteX6" fmla="*/ 1452717 w 1648494"/>
                    <a:gd name="connsiteY6" fmla="*/ 1648493 h 1648493"/>
                    <a:gd name="connsiteX7" fmla="*/ 191729 w 1648494"/>
                    <a:gd name="connsiteY7" fmla="*/ 1648493 h 1648493"/>
                    <a:gd name="connsiteX8" fmla="*/ 0 w 1648494"/>
                    <a:gd name="connsiteY8" fmla="*/ 1456764 h 1648493"/>
                    <a:gd name="connsiteX9" fmla="*/ 191729 w 1648494"/>
                    <a:gd name="connsiteY9" fmla="*/ 1265036 h 1648493"/>
                    <a:gd name="connsiteX10" fmla="*/ 1265036 w 1648494"/>
                    <a:gd name="connsiteY10" fmla="*/ 1265036 h 1648493"/>
                    <a:gd name="connsiteX11" fmla="*/ 1265036 w 1648494"/>
                    <a:gd name="connsiteY11" fmla="*/ 191729 h 1648493"/>
                    <a:gd name="connsiteX12" fmla="*/ 1456765 w 1648494"/>
                    <a:gd name="connsiteY12" fmla="*/ 0 h 1648493"/>
                    <a:gd name="connsiteX13" fmla="*/ 1592338 w 1648494"/>
                    <a:gd name="connsiteY13" fmla="*/ 56156 h 1648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48494" h="1648493">
                      <a:moveTo>
                        <a:pt x="1592338" y="56156"/>
                      </a:moveTo>
                      <a:cubicBezTo>
                        <a:pt x="1627034" y="90852"/>
                        <a:pt x="1648494" y="138785"/>
                        <a:pt x="1648494" y="191729"/>
                      </a:cubicBezTo>
                      <a:lnTo>
                        <a:pt x="1648494" y="1452716"/>
                      </a:lnTo>
                      <a:cubicBezTo>
                        <a:pt x="1648494" y="1505661"/>
                        <a:pt x="1627034" y="1553593"/>
                        <a:pt x="1592338" y="1588289"/>
                      </a:cubicBezTo>
                      <a:lnTo>
                        <a:pt x="1589920" y="1589919"/>
                      </a:lnTo>
                      <a:lnTo>
                        <a:pt x="1588289" y="1592338"/>
                      </a:lnTo>
                      <a:cubicBezTo>
                        <a:pt x="1553593" y="1627034"/>
                        <a:pt x="1505661" y="1648493"/>
                        <a:pt x="1452717" y="1648493"/>
                      </a:cubicBezTo>
                      <a:lnTo>
                        <a:pt x="191729" y="1648493"/>
                      </a:lnTo>
                      <a:cubicBezTo>
                        <a:pt x="85840" y="1648494"/>
                        <a:pt x="0" y="1562654"/>
                        <a:pt x="0" y="1456764"/>
                      </a:cubicBezTo>
                      <a:cubicBezTo>
                        <a:pt x="0" y="1350876"/>
                        <a:pt x="85841" y="1265035"/>
                        <a:pt x="191729" y="1265036"/>
                      </a:cubicBezTo>
                      <a:lnTo>
                        <a:pt x="1265036" y="1265036"/>
                      </a:lnTo>
                      <a:lnTo>
                        <a:pt x="1265036" y="191729"/>
                      </a:lnTo>
                      <a:cubicBezTo>
                        <a:pt x="1265036" y="85840"/>
                        <a:pt x="1350876" y="0"/>
                        <a:pt x="1456765" y="0"/>
                      </a:cubicBezTo>
                      <a:cubicBezTo>
                        <a:pt x="1509710" y="0"/>
                        <a:pt x="1557642" y="21460"/>
                        <a:pt x="1592338" y="56156"/>
                      </a:cubicBezTo>
                      <a:close/>
                    </a:path>
                  </a:pathLst>
                </a:cu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ea typeface="Segoe UI" pitchFamily="34" charset="0"/>
                    <a:cs typeface="Segoe UI" pitchFamily="34" charset="0"/>
                  </a:endParaRPr>
                </a:p>
              </p:txBody>
            </p:sp>
          </p:grpSp>
        </p:grpSp>
      </p:grpSp>
    </p:spTree>
    <p:extLst>
      <p:ext uri="{BB962C8B-B14F-4D97-AF65-F5344CB8AC3E}">
        <p14:creationId xmlns:p14="http://schemas.microsoft.com/office/powerpoint/2010/main" val="2301350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anim calcmode="lin" valueType="num">
                                      <p:cBhvr additive="base">
                                        <p:cTn id="7" dur="500" fill="hold"/>
                                        <p:tgtEl>
                                          <p:spTgt spid="38"/>
                                        </p:tgtEl>
                                        <p:attrNameLst>
                                          <p:attrName>ppt_x</p:attrName>
                                        </p:attrNameLst>
                                      </p:cBhvr>
                                      <p:tavLst>
                                        <p:tav tm="0">
                                          <p:val>
                                            <p:strVal val="#ppt_x"/>
                                          </p:val>
                                        </p:tav>
                                        <p:tav tm="100000">
                                          <p:val>
                                            <p:strVal val="#ppt_x"/>
                                          </p:val>
                                        </p:tav>
                                      </p:tavLst>
                                    </p:anim>
                                    <p:anim calcmode="lin" valueType="num">
                                      <p:cBhvr additive="base">
                                        <p:cTn id="8" dur="500" fill="hold"/>
                                        <p:tgtEl>
                                          <p:spTgt spid="3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6"/>
                                        </p:tgtEl>
                                        <p:attrNameLst>
                                          <p:attrName>style.visibility</p:attrName>
                                        </p:attrNameLst>
                                      </p:cBhvr>
                                      <p:to>
                                        <p:strVal val="visible"/>
                                      </p:to>
                                    </p:set>
                                    <p:anim calcmode="lin" valueType="num">
                                      <p:cBhvr additive="base">
                                        <p:cTn id="13" dur="500" fill="hold"/>
                                        <p:tgtEl>
                                          <p:spTgt spid="76"/>
                                        </p:tgtEl>
                                        <p:attrNameLst>
                                          <p:attrName>ppt_x</p:attrName>
                                        </p:attrNameLst>
                                      </p:cBhvr>
                                      <p:tavLst>
                                        <p:tav tm="0">
                                          <p:val>
                                            <p:strVal val="#ppt_x"/>
                                          </p:val>
                                        </p:tav>
                                        <p:tav tm="100000">
                                          <p:val>
                                            <p:strVal val="#ppt_x"/>
                                          </p:val>
                                        </p:tav>
                                      </p:tavLst>
                                    </p:anim>
                                    <p:anim calcmode="lin" valueType="num">
                                      <p:cBhvr additive="base">
                                        <p:cTn id="14" dur="500" fill="hold"/>
                                        <p:tgtEl>
                                          <p:spTgt spid="7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77"/>
                                        </p:tgtEl>
                                        <p:attrNameLst>
                                          <p:attrName>style.visibility</p:attrName>
                                        </p:attrNameLst>
                                      </p:cBhvr>
                                      <p:to>
                                        <p:strVal val="visible"/>
                                      </p:to>
                                    </p:set>
                                    <p:anim calcmode="lin" valueType="num">
                                      <p:cBhvr additive="base">
                                        <p:cTn id="19" dur="500" fill="hold"/>
                                        <p:tgtEl>
                                          <p:spTgt spid="77"/>
                                        </p:tgtEl>
                                        <p:attrNameLst>
                                          <p:attrName>ppt_x</p:attrName>
                                        </p:attrNameLst>
                                      </p:cBhvr>
                                      <p:tavLst>
                                        <p:tav tm="0">
                                          <p:val>
                                            <p:strVal val="#ppt_x"/>
                                          </p:val>
                                        </p:tav>
                                        <p:tav tm="100000">
                                          <p:val>
                                            <p:strVal val="#ppt_x"/>
                                          </p:val>
                                        </p:tav>
                                      </p:tavLst>
                                    </p:anim>
                                    <p:anim calcmode="lin" valueType="num">
                                      <p:cBhvr additive="base">
                                        <p:cTn id="20" dur="500" fill="hold"/>
                                        <p:tgtEl>
                                          <p:spTgt spid="77"/>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78"/>
                                        </p:tgtEl>
                                        <p:attrNameLst>
                                          <p:attrName>style.visibility</p:attrName>
                                        </p:attrNameLst>
                                      </p:cBhvr>
                                      <p:to>
                                        <p:strVal val="visible"/>
                                      </p:to>
                                    </p:set>
                                    <p:anim calcmode="lin" valueType="num">
                                      <p:cBhvr additive="base">
                                        <p:cTn id="25" dur="500" fill="hold"/>
                                        <p:tgtEl>
                                          <p:spTgt spid="78"/>
                                        </p:tgtEl>
                                        <p:attrNameLst>
                                          <p:attrName>ppt_x</p:attrName>
                                        </p:attrNameLst>
                                      </p:cBhvr>
                                      <p:tavLst>
                                        <p:tav tm="0">
                                          <p:val>
                                            <p:strVal val="#ppt_x"/>
                                          </p:val>
                                        </p:tav>
                                        <p:tav tm="100000">
                                          <p:val>
                                            <p:strVal val="#ppt_x"/>
                                          </p:val>
                                        </p:tav>
                                      </p:tavLst>
                                    </p:anim>
                                    <p:anim calcmode="lin" valueType="num">
                                      <p:cBhvr additive="base">
                                        <p:cTn id="26" dur="500" fill="hold"/>
                                        <p:tgtEl>
                                          <p:spTgt spid="78"/>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9"/>
                                        </p:tgtEl>
                                        <p:attrNameLst>
                                          <p:attrName>style.visibility</p:attrName>
                                        </p:attrNameLst>
                                      </p:cBhvr>
                                      <p:to>
                                        <p:strVal val="visible"/>
                                      </p:to>
                                    </p:set>
                                    <p:anim calcmode="lin" valueType="num">
                                      <p:cBhvr additive="base">
                                        <p:cTn id="31" dur="500" fill="hold"/>
                                        <p:tgtEl>
                                          <p:spTgt spid="39"/>
                                        </p:tgtEl>
                                        <p:attrNameLst>
                                          <p:attrName>ppt_x</p:attrName>
                                        </p:attrNameLst>
                                      </p:cBhvr>
                                      <p:tavLst>
                                        <p:tav tm="0">
                                          <p:val>
                                            <p:strVal val="#ppt_x"/>
                                          </p:val>
                                        </p:tav>
                                        <p:tav tm="100000">
                                          <p:val>
                                            <p:strVal val="#ppt_x"/>
                                          </p:val>
                                        </p:tav>
                                      </p:tavLst>
                                    </p:anim>
                                    <p:anim calcmode="lin" valueType="num">
                                      <p:cBhvr additive="base">
                                        <p:cTn id="32" dur="500" fill="hold"/>
                                        <p:tgtEl>
                                          <p:spTgt spid="39"/>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48"/>
                                        </p:tgtEl>
                                        <p:attrNameLst>
                                          <p:attrName>style.visibility</p:attrName>
                                        </p:attrNameLst>
                                      </p:cBhvr>
                                      <p:to>
                                        <p:strVal val="visible"/>
                                      </p:to>
                                    </p:set>
                                    <p:anim calcmode="lin" valueType="num">
                                      <p:cBhvr additive="base">
                                        <p:cTn id="37" dur="500" fill="hold"/>
                                        <p:tgtEl>
                                          <p:spTgt spid="48"/>
                                        </p:tgtEl>
                                        <p:attrNameLst>
                                          <p:attrName>ppt_x</p:attrName>
                                        </p:attrNameLst>
                                      </p:cBhvr>
                                      <p:tavLst>
                                        <p:tav tm="0">
                                          <p:val>
                                            <p:strVal val="#ppt_x"/>
                                          </p:val>
                                        </p:tav>
                                        <p:tav tm="100000">
                                          <p:val>
                                            <p:strVal val="#ppt_x"/>
                                          </p:val>
                                        </p:tav>
                                      </p:tavLst>
                                    </p:anim>
                                    <p:anim calcmode="lin" valueType="num">
                                      <p:cBhvr additive="base">
                                        <p:cTn id="38" dur="500" fill="hold"/>
                                        <p:tgtEl>
                                          <p:spTgt spid="48"/>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58"/>
                                        </p:tgtEl>
                                        <p:attrNameLst>
                                          <p:attrName>style.visibility</p:attrName>
                                        </p:attrNameLst>
                                      </p:cBhvr>
                                      <p:to>
                                        <p:strVal val="visible"/>
                                      </p:to>
                                    </p:set>
                                    <p:anim calcmode="lin" valueType="num">
                                      <p:cBhvr additive="base">
                                        <p:cTn id="43" dur="500" fill="hold"/>
                                        <p:tgtEl>
                                          <p:spTgt spid="58"/>
                                        </p:tgtEl>
                                        <p:attrNameLst>
                                          <p:attrName>ppt_x</p:attrName>
                                        </p:attrNameLst>
                                      </p:cBhvr>
                                      <p:tavLst>
                                        <p:tav tm="0">
                                          <p:val>
                                            <p:strVal val="#ppt_x"/>
                                          </p:val>
                                        </p:tav>
                                        <p:tav tm="100000">
                                          <p:val>
                                            <p:strVal val="#ppt_x"/>
                                          </p:val>
                                        </p:tav>
                                      </p:tavLst>
                                    </p:anim>
                                    <p:anim calcmode="lin" valueType="num">
                                      <p:cBhvr additive="base">
                                        <p:cTn id="44" dur="500" fill="hold"/>
                                        <p:tgtEl>
                                          <p:spTgt spid="58"/>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67"/>
                                        </p:tgtEl>
                                        <p:attrNameLst>
                                          <p:attrName>style.visibility</p:attrName>
                                        </p:attrNameLst>
                                      </p:cBhvr>
                                      <p:to>
                                        <p:strVal val="visible"/>
                                      </p:to>
                                    </p:set>
                                    <p:anim calcmode="lin" valueType="num">
                                      <p:cBhvr additive="base">
                                        <p:cTn id="49" dur="500" fill="hold"/>
                                        <p:tgtEl>
                                          <p:spTgt spid="67"/>
                                        </p:tgtEl>
                                        <p:attrNameLst>
                                          <p:attrName>ppt_x</p:attrName>
                                        </p:attrNameLst>
                                      </p:cBhvr>
                                      <p:tavLst>
                                        <p:tav tm="0">
                                          <p:val>
                                            <p:strVal val="#ppt_x"/>
                                          </p:val>
                                        </p:tav>
                                        <p:tav tm="100000">
                                          <p:val>
                                            <p:strVal val="#ppt_x"/>
                                          </p:val>
                                        </p:tav>
                                      </p:tavLst>
                                    </p:anim>
                                    <p:anim calcmode="lin" valueType="num">
                                      <p:cBhvr additive="base">
                                        <p:cTn id="50" dur="500" fill="hold"/>
                                        <p:tgtEl>
                                          <p:spTgt spid="6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C7D238-133D-7D4A-331B-11E75657AB6C}"/>
            </a:ext>
          </a:extLst>
        </p:cNvPr>
        <p:cNvGrpSpPr/>
        <p:nvPr/>
      </p:nvGrpSpPr>
      <p:grpSpPr>
        <a:xfrm>
          <a:off x="0" y="0"/>
          <a:ext cx="0" cy="0"/>
          <a:chOff x="0" y="0"/>
          <a:chExt cx="0" cy="0"/>
        </a:xfrm>
      </p:grpSpPr>
      <p:pic>
        <p:nvPicPr>
          <p:cNvPr id="4" name="Picture 3" descr="Professional working on a computer">
            <a:extLst>
              <a:ext uri="{FF2B5EF4-FFF2-40B4-BE49-F238E27FC236}">
                <a16:creationId xmlns:a16="http://schemas.microsoft.com/office/drawing/2014/main" id="{37D4287A-60DC-8268-7E03-D2B706C59A54}"/>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rcRect t="1321" b="1321"/>
          <a:stretch/>
        </p:blipFill>
        <p:spPr>
          <a:xfrm>
            <a:off x="6980460" y="0"/>
            <a:ext cx="5211540" cy="6857996"/>
          </a:xfrm>
          <a:prstGeom prst="rect">
            <a:avLst/>
          </a:prstGeom>
        </p:spPr>
      </p:pic>
      <p:sp>
        <p:nvSpPr>
          <p:cNvPr id="3" name="Title 1">
            <a:extLst>
              <a:ext uri="{FF2B5EF4-FFF2-40B4-BE49-F238E27FC236}">
                <a16:creationId xmlns:a16="http://schemas.microsoft.com/office/drawing/2014/main" id="{CECF0BF9-7B6B-0AF4-232C-97295B6396C6}"/>
              </a:ext>
            </a:extLst>
          </p:cNvPr>
          <p:cNvSpPr>
            <a:spLocks noGrp="1"/>
          </p:cNvSpPr>
          <p:nvPr>
            <p:ph type="title"/>
          </p:nvPr>
        </p:nvSpPr>
        <p:spPr>
          <a:xfrm>
            <a:off x="600258" y="284424"/>
            <a:ext cx="10271539" cy="369332"/>
          </a:xfrm>
        </p:spPr>
        <p:txBody>
          <a:bodyPr/>
          <a:lstStyle/>
          <a:p>
            <a:r>
              <a:rPr lang="en-IN">
                <a:latin typeface="+mn-lt"/>
              </a:rPr>
              <a:t>Today’s data value creation challenges</a:t>
            </a:r>
            <a:endParaRPr lang="en-IN">
              <a:solidFill>
                <a:schemeClr val="tx2"/>
              </a:solidFill>
              <a:latin typeface="+mn-lt"/>
            </a:endParaRPr>
          </a:p>
        </p:txBody>
      </p:sp>
      <p:sp>
        <p:nvSpPr>
          <p:cNvPr id="5" name="Freeform: Shape 4">
            <a:extLst>
              <a:ext uri="{FF2B5EF4-FFF2-40B4-BE49-F238E27FC236}">
                <a16:creationId xmlns:a16="http://schemas.microsoft.com/office/drawing/2014/main" id="{4F841AF4-A0A5-090E-F430-67EDE5320F61}"/>
              </a:ext>
              <a:ext uri="{C183D7F6-B498-43B3-948B-1728B52AA6E4}">
                <adec:decorative xmlns:adec="http://schemas.microsoft.com/office/drawing/2017/decorative" val="1"/>
              </a:ext>
            </a:extLst>
          </p:cNvPr>
          <p:cNvSpPr>
            <a:spLocks/>
          </p:cNvSpPr>
          <p:nvPr/>
        </p:nvSpPr>
        <p:spPr>
          <a:xfrm>
            <a:off x="794657" y="1523996"/>
            <a:ext cx="5699274" cy="4692386"/>
          </a:xfrm>
          <a:custGeom>
            <a:avLst/>
            <a:gdLst>
              <a:gd name="connsiteX0" fmla="*/ 180938 w 5699274"/>
              <a:gd name="connsiteY0" fmla="*/ 0 h 4692386"/>
              <a:gd name="connsiteX1" fmla="*/ 5518336 w 5699274"/>
              <a:gd name="connsiteY1" fmla="*/ 0 h 4692386"/>
              <a:gd name="connsiteX2" fmla="*/ 5699274 w 5699274"/>
              <a:gd name="connsiteY2" fmla="*/ 180938 h 4692386"/>
              <a:gd name="connsiteX3" fmla="*/ 5699274 w 5699274"/>
              <a:gd name="connsiteY3" fmla="*/ 4511448 h 4692386"/>
              <a:gd name="connsiteX4" fmla="*/ 5518336 w 5699274"/>
              <a:gd name="connsiteY4" fmla="*/ 4692386 h 4692386"/>
              <a:gd name="connsiteX5" fmla="*/ 180938 w 5699274"/>
              <a:gd name="connsiteY5" fmla="*/ 4692386 h 4692386"/>
              <a:gd name="connsiteX6" fmla="*/ 0 w 5699274"/>
              <a:gd name="connsiteY6" fmla="*/ 4511448 h 4692386"/>
              <a:gd name="connsiteX7" fmla="*/ 0 w 5699274"/>
              <a:gd name="connsiteY7" fmla="*/ 4470495 h 4692386"/>
              <a:gd name="connsiteX8" fmla="*/ 67931 w 5699274"/>
              <a:gd name="connsiteY8" fmla="*/ 4463646 h 4692386"/>
              <a:gd name="connsiteX9" fmla="*/ 352577 w 5699274"/>
              <a:gd name="connsiteY9" fmla="*/ 4114399 h 4692386"/>
              <a:gd name="connsiteX10" fmla="*/ 67931 w 5699274"/>
              <a:gd name="connsiteY10" fmla="*/ 3765152 h 4692386"/>
              <a:gd name="connsiteX11" fmla="*/ 0 w 5699274"/>
              <a:gd name="connsiteY11" fmla="*/ 3758304 h 4692386"/>
              <a:gd name="connsiteX12" fmla="*/ 0 w 5699274"/>
              <a:gd name="connsiteY12" fmla="*/ 3545757 h 4692386"/>
              <a:gd name="connsiteX13" fmla="*/ 67931 w 5699274"/>
              <a:gd name="connsiteY13" fmla="*/ 3538908 h 4692386"/>
              <a:gd name="connsiteX14" fmla="*/ 352577 w 5699274"/>
              <a:gd name="connsiteY14" fmla="*/ 3189661 h 4692386"/>
              <a:gd name="connsiteX15" fmla="*/ 67931 w 5699274"/>
              <a:gd name="connsiteY15" fmla="*/ 2840414 h 4692386"/>
              <a:gd name="connsiteX16" fmla="*/ 0 w 5699274"/>
              <a:gd name="connsiteY16" fmla="*/ 2833566 h 4692386"/>
              <a:gd name="connsiteX17" fmla="*/ 0 w 5699274"/>
              <a:gd name="connsiteY17" fmla="*/ 2621019 h 4692386"/>
              <a:gd name="connsiteX18" fmla="*/ 67931 w 5699274"/>
              <a:gd name="connsiteY18" fmla="*/ 2614171 h 4692386"/>
              <a:gd name="connsiteX19" fmla="*/ 352577 w 5699274"/>
              <a:gd name="connsiteY19" fmla="*/ 2264924 h 4692386"/>
              <a:gd name="connsiteX20" fmla="*/ 67931 w 5699274"/>
              <a:gd name="connsiteY20" fmla="*/ 1915677 h 4692386"/>
              <a:gd name="connsiteX21" fmla="*/ 0 w 5699274"/>
              <a:gd name="connsiteY21" fmla="*/ 1908829 h 4692386"/>
              <a:gd name="connsiteX22" fmla="*/ 0 w 5699274"/>
              <a:gd name="connsiteY22" fmla="*/ 1795973 h 4692386"/>
              <a:gd name="connsiteX23" fmla="*/ 67931 w 5699274"/>
              <a:gd name="connsiteY23" fmla="*/ 1789125 h 4692386"/>
              <a:gd name="connsiteX24" fmla="*/ 352577 w 5699274"/>
              <a:gd name="connsiteY24" fmla="*/ 1439878 h 4692386"/>
              <a:gd name="connsiteX25" fmla="*/ 67931 w 5699274"/>
              <a:gd name="connsiteY25" fmla="*/ 1090631 h 4692386"/>
              <a:gd name="connsiteX26" fmla="*/ 0 w 5699274"/>
              <a:gd name="connsiteY26" fmla="*/ 1083783 h 4692386"/>
              <a:gd name="connsiteX27" fmla="*/ 0 w 5699274"/>
              <a:gd name="connsiteY27" fmla="*/ 912695 h 4692386"/>
              <a:gd name="connsiteX28" fmla="*/ 67931 w 5699274"/>
              <a:gd name="connsiteY28" fmla="*/ 905847 h 4692386"/>
              <a:gd name="connsiteX29" fmla="*/ 352577 w 5699274"/>
              <a:gd name="connsiteY29" fmla="*/ 556600 h 4692386"/>
              <a:gd name="connsiteX30" fmla="*/ 67931 w 5699274"/>
              <a:gd name="connsiteY30" fmla="*/ 207353 h 4692386"/>
              <a:gd name="connsiteX31" fmla="*/ 0 w 5699274"/>
              <a:gd name="connsiteY31" fmla="*/ 200505 h 4692386"/>
              <a:gd name="connsiteX32" fmla="*/ 0 w 5699274"/>
              <a:gd name="connsiteY32" fmla="*/ 180938 h 4692386"/>
              <a:gd name="connsiteX33" fmla="*/ 180938 w 5699274"/>
              <a:gd name="connsiteY33" fmla="*/ 0 h 4692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5699274" h="4692386">
                <a:moveTo>
                  <a:pt x="180938" y="0"/>
                </a:moveTo>
                <a:lnTo>
                  <a:pt x="5518336" y="0"/>
                </a:lnTo>
                <a:cubicBezTo>
                  <a:pt x="5618265" y="0"/>
                  <a:pt x="5699274" y="81009"/>
                  <a:pt x="5699274" y="180938"/>
                </a:cubicBezTo>
                <a:lnTo>
                  <a:pt x="5699274" y="4511448"/>
                </a:lnTo>
                <a:cubicBezTo>
                  <a:pt x="5699274" y="4611377"/>
                  <a:pt x="5618265" y="4692386"/>
                  <a:pt x="5518336" y="4692386"/>
                </a:cubicBezTo>
                <a:lnTo>
                  <a:pt x="180938" y="4692386"/>
                </a:lnTo>
                <a:cubicBezTo>
                  <a:pt x="81009" y="4692386"/>
                  <a:pt x="0" y="4611377"/>
                  <a:pt x="0" y="4511448"/>
                </a:cubicBezTo>
                <a:lnTo>
                  <a:pt x="0" y="4470495"/>
                </a:lnTo>
                <a:lnTo>
                  <a:pt x="67931" y="4463646"/>
                </a:lnTo>
                <a:cubicBezTo>
                  <a:pt x="230378" y="4430405"/>
                  <a:pt x="352577" y="4286673"/>
                  <a:pt x="352577" y="4114399"/>
                </a:cubicBezTo>
                <a:cubicBezTo>
                  <a:pt x="352577" y="3942126"/>
                  <a:pt x="230378" y="3798393"/>
                  <a:pt x="67931" y="3765152"/>
                </a:cubicBezTo>
                <a:lnTo>
                  <a:pt x="0" y="3758304"/>
                </a:lnTo>
                <a:lnTo>
                  <a:pt x="0" y="3545757"/>
                </a:lnTo>
                <a:lnTo>
                  <a:pt x="67931" y="3538908"/>
                </a:lnTo>
                <a:cubicBezTo>
                  <a:pt x="230378" y="3505667"/>
                  <a:pt x="352577" y="3361935"/>
                  <a:pt x="352577" y="3189661"/>
                </a:cubicBezTo>
                <a:cubicBezTo>
                  <a:pt x="352577" y="3017388"/>
                  <a:pt x="230378" y="2873655"/>
                  <a:pt x="67931" y="2840414"/>
                </a:cubicBezTo>
                <a:lnTo>
                  <a:pt x="0" y="2833566"/>
                </a:lnTo>
                <a:lnTo>
                  <a:pt x="0" y="2621019"/>
                </a:lnTo>
                <a:lnTo>
                  <a:pt x="67931" y="2614171"/>
                </a:lnTo>
                <a:cubicBezTo>
                  <a:pt x="230378" y="2580930"/>
                  <a:pt x="352577" y="2437198"/>
                  <a:pt x="352577" y="2264924"/>
                </a:cubicBezTo>
                <a:cubicBezTo>
                  <a:pt x="352577" y="2092651"/>
                  <a:pt x="230378" y="1948918"/>
                  <a:pt x="67931" y="1915677"/>
                </a:cubicBezTo>
                <a:lnTo>
                  <a:pt x="0" y="1908829"/>
                </a:lnTo>
                <a:lnTo>
                  <a:pt x="0" y="1795973"/>
                </a:lnTo>
                <a:lnTo>
                  <a:pt x="67931" y="1789125"/>
                </a:lnTo>
                <a:cubicBezTo>
                  <a:pt x="230378" y="1755884"/>
                  <a:pt x="352577" y="1612152"/>
                  <a:pt x="352577" y="1439878"/>
                </a:cubicBezTo>
                <a:cubicBezTo>
                  <a:pt x="352577" y="1267605"/>
                  <a:pt x="230378" y="1123872"/>
                  <a:pt x="67931" y="1090631"/>
                </a:cubicBezTo>
                <a:lnTo>
                  <a:pt x="0" y="1083783"/>
                </a:lnTo>
                <a:lnTo>
                  <a:pt x="0" y="912695"/>
                </a:lnTo>
                <a:lnTo>
                  <a:pt x="67931" y="905847"/>
                </a:lnTo>
                <a:cubicBezTo>
                  <a:pt x="230378" y="872606"/>
                  <a:pt x="352577" y="728874"/>
                  <a:pt x="352577" y="556600"/>
                </a:cubicBezTo>
                <a:cubicBezTo>
                  <a:pt x="352577" y="384327"/>
                  <a:pt x="230378" y="240594"/>
                  <a:pt x="67931" y="207353"/>
                </a:cubicBezTo>
                <a:lnTo>
                  <a:pt x="0" y="200505"/>
                </a:lnTo>
                <a:lnTo>
                  <a:pt x="0" y="180938"/>
                </a:lnTo>
                <a:cubicBezTo>
                  <a:pt x="0" y="81009"/>
                  <a:pt x="81009" y="0"/>
                  <a:pt x="180938" y="0"/>
                </a:cubicBezTo>
                <a:close/>
              </a:path>
            </a:pathLst>
          </a:custGeom>
          <a:solidFill>
            <a:srgbClr val="FFFFFF">
              <a:alpha val="85000"/>
            </a:srgbClr>
          </a:solidFill>
          <a:ln>
            <a:noFill/>
          </a:ln>
          <a:effectLst>
            <a:outerShdw blurRad="50800" dist="38100" dir="2700000" algn="tl"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32472" rtl="0" eaLnBrk="1" fontAlgn="base"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a:ln>
                <a:noFill/>
              </a:ln>
              <a:solidFill>
                <a:srgbClr val="225B61"/>
              </a:solidFill>
              <a:effectLst/>
              <a:uLnTx/>
              <a:uFillTx/>
              <a:ea typeface="+mn-ea"/>
              <a:cs typeface="Segoe Sans Display Semibold" pitchFamily="2" charset="0"/>
            </a:endParaRPr>
          </a:p>
        </p:txBody>
      </p:sp>
      <p:grpSp>
        <p:nvGrpSpPr>
          <p:cNvPr id="6" name="Group 5">
            <a:extLst>
              <a:ext uri="{FF2B5EF4-FFF2-40B4-BE49-F238E27FC236}">
                <a16:creationId xmlns:a16="http://schemas.microsoft.com/office/drawing/2014/main" id="{F702B38E-0231-A787-835B-B89565E173CF}"/>
              </a:ext>
              <a:ext uri="{C183D7F6-B498-43B3-948B-1728B52AA6E4}">
                <adec:decorative xmlns:adec="http://schemas.microsoft.com/office/drawing/2017/decorative" val="1"/>
              </a:ext>
            </a:extLst>
          </p:cNvPr>
          <p:cNvGrpSpPr>
            <a:grpSpLocks/>
          </p:cNvGrpSpPr>
          <p:nvPr/>
        </p:nvGrpSpPr>
        <p:grpSpPr>
          <a:xfrm>
            <a:off x="504825" y="1799249"/>
            <a:ext cx="571832" cy="571830"/>
            <a:chOff x="1563209" y="2895932"/>
            <a:chExt cx="963836" cy="963834"/>
          </a:xfrm>
        </p:grpSpPr>
        <p:sp>
          <p:nvSpPr>
            <p:cNvPr id="7" name="Oval 6">
              <a:extLst>
                <a:ext uri="{FF2B5EF4-FFF2-40B4-BE49-F238E27FC236}">
                  <a16:creationId xmlns:a16="http://schemas.microsoft.com/office/drawing/2014/main" id="{228D6C8F-5234-CFD3-3909-F83E86751E72}"/>
                </a:ext>
              </a:extLst>
            </p:cNvPr>
            <p:cNvSpPr>
              <a:spLocks/>
            </p:cNvSpPr>
            <p:nvPr/>
          </p:nvSpPr>
          <p:spPr>
            <a:xfrm>
              <a:off x="1563209" y="2895932"/>
              <a:ext cx="963836" cy="963834"/>
            </a:xfrm>
            <a:prstGeom prst="ellipse">
              <a:avLst/>
            </a:prstGeom>
            <a:gradFill>
              <a:gsLst>
                <a:gs pos="80712">
                  <a:srgbClr val="7A75C1"/>
                </a:gs>
                <a:gs pos="18000">
                  <a:schemeClr val="bg2"/>
                </a:gs>
                <a:gs pos="96000">
                  <a:schemeClr val="accent3"/>
                </a:gs>
              </a:gsLst>
              <a:lin ang="2700000" scaled="1"/>
            </a:gradFill>
            <a:ln>
              <a:noFill/>
            </a:ln>
            <a:effectLst>
              <a:outerShdw blurRad="50800" dist="38100" dir="2700000" algn="tl"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32472" rtl="0" eaLnBrk="1" fontAlgn="base"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225B61"/>
                </a:solidFill>
                <a:effectLst/>
                <a:uLnTx/>
                <a:uFillTx/>
                <a:ea typeface="+mn-ea"/>
                <a:cs typeface="Segoe Sans Display Semibold" pitchFamily="2" charset="0"/>
              </a:endParaRPr>
            </a:p>
          </p:txBody>
        </p:sp>
        <p:sp>
          <p:nvSpPr>
            <p:cNvPr id="8" name="Oval 7">
              <a:extLst>
                <a:ext uri="{FF2B5EF4-FFF2-40B4-BE49-F238E27FC236}">
                  <a16:creationId xmlns:a16="http://schemas.microsoft.com/office/drawing/2014/main" id="{A6FB13B1-F709-3936-FFFF-6A50D93585C6}"/>
                </a:ext>
              </a:extLst>
            </p:cNvPr>
            <p:cNvSpPr>
              <a:spLocks/>
            </p:cNvSpPr>
            <p:nvPr/>
          </p:nvSpPr>
          <p:spPr>
            <a:xfrm>
              <a:off x="1607373" y="2940097"/>
              <a:ext cx="875508" cy="875506"/>
            </a:xfrm>
            <a:prstGeom prst="ellipse">
              <a:avLst/>
            </a:prstGeom>
            <a:solidFill>
              <a:srgbClr val="FFFFFF"/>
            </a:solidFill>
            <a:ln>
              <a:noFill/>
            </a:ln>
            <a:effectLst>
              <a:outerShdw blurRad="101600" dist="50800" dir="2700000" algn="tl" rotWithShape="0">
                <a:schemeClr val="bg1">
                  <a:lumMod val="50000"/>
                  <a:lumOff val="50000"/>
                  <a:alpha val="2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32472" rtl="0" eaLnBrk="1" fontAlgn="base"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a:ln>
                  <a:noFill/>
                </a:ln>
                <a:solidFill>
                  <a:srgbClr val="225B61"/>
                </a:solidFill>
                <a:effectLst/>
                <a:uLnTx/>
                <a:uFillTx/>
                <a:ea typeface="+mn-ea"/>
                <a:cs typeface="Segoe Sans Display Semibold" pitchFamily="2" charset="0"/>
              </a:endParaRPr>
            </a:p>
          </p:txBody>
        </p:sp>
      </p:grpSp>
      <p:cxnSp>
        <p:nvCxnSpPr>
          <p:cNvPr id="9" name="Straight Connector 8">
            <a:extLst>
              <a:ext uri="{FF2B5EF4-FFF2-40B4-BE49-F238E27FC236}">
                <a16:creationId xmlns:a16="http://schemas.microsoft.com/office/drawing/2014/main" id="{C3585B87-7E93-8865-2956-E2DFB5C5B368}"/>
              </a:ext>
              <a:ext uri="{C183D7F6-B498-43B3-948B-1728B52AA6E4}">
                <adec:decorative xmlns:adec="http://schemas.microsoft.com/office/drawing/2017/decorative" val="1"/>
              </a:ext>
            </a:extLst>
          </p:cNvPr>
          <p:cNvCxnSpPr>
            <a:cxnSpLocks/>
          </p:cNvCxnSpPr>
          <p:nvPr/>
        </p:nvCxnSpPr>
        <p:spPr>
          <a:xfrm>
            <a:off x="1219201" y="2523183"/>
            <a:ext cx="5154391" cy="0"/>
          </a:xfrm>
          <a:prstGeom prst="line">
            <a:avLst/>
          </a:prstGeom>
          <a:ln>
            <a:solidFill>
              <a:srgbClr val="E6E6E6"/>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80755E8-2BBA-541D-9D54-0AF5973E0C45}"/>
              </a:ext>
              <a:ext uri="{C183D7F6-B498-43B3-948B-1728B52AA6E4}">
                <adec:decorative xmlns:adec="http://schemas.microsoft.com/office/drawing/2017/decorative" val="1"/>
              </a:ext>
            </a:extLst>
          </p:cNvPr>
          <p:cNvCxnSpPr>
            <a:cxnSpLocks/>
          </p:cNvCxnSpPr>
          <p:nvPr/>
        </p:nvCxnSpPr>
        <p:spPr>
          <a:xfrm>
            <a:off x="1219201" y="4275259"/>
            <a:ext cx="5154391" cy="0"/>
          </a:xfrm>
          <a:prstGeom prst="line">
            <a:avLst/>
          </a:prstGeom>
          <a:ln>
            <a:solidFill>
              <a:srgbClr val="E6E6E6"/>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C66FE5BA-CA8D-1A07-02A3-149BC182BA2E}"/>
              </a:ext>
              <a:ext uri="{C183D7F6-B498-43B3-948B-1728B52AA6E4}">
                <adec:decorative xmlns:adec="http://schemas.microsoft.com/office/drawing/2017/decorative" val="1"/>
              </a:ext>
            </a:extLst>
          </p:cNvPr>
          <p:cNvCxnSpPr>
            <a:cxnSpLocks/>
          </p:cNvCxnSpPr>
          <p:nvPr/>
        </p:nvCxnSpPr>
        <p:spPr>
          <a:xfrm>
            <a:off x="1219201" y="5151297"/>
            <a:ext cx="5154391" cy="0"/>
          </a:xfrm>
          <a:prstGeom prst="line">
            <a:avLst/>
          </a:prstGeom>
          <a:ln>
            <a:solidFill>
              <a:srgbClr val="E6E6E6"/>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1CB45F0B-760A-EF3C-AB4F-FB30046E5AEF}"/>
              </a:ext>
              <a:ext uri="{C183D7F6-B498-43B3-948B-1728B52AA6E4}">
                <adec:decorative xmlns:adec="http://schemas.microsoft.com/office/drawing/2017/decorative" val="1"/>
              </a:ext>
            </a:extLst>
          </p:cNvPr>
          <p:cNvCxnSpPr>
            <a:cxnSpLocks/>
          </p:cNvCxnSpPr>
          <p:nvPr/>
        </p:nvCxnSpPr>
        <p:spPr>
          <a:xfrm>
            <a:off x="1219201" y="3399221"/>
            <a:ext cx="5154391" cy="0"/>
          </a:xfrm>
          <a:prstGeom prst="line">
            <a:avLst/>
          </a:prstGeom>
          <a:ln>
            <a:solidFill>
              <a:srgbClr val="E6E6E6"/>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CE858C71-F657-CF1C-C261-BAD17D609F42}"/>
              </a:ext>
              <a:ext uri="{C183D7F6-B498-43B3-948B-1728B52AA6E4}">
                <adec:decorative xmlns:adec="http://schemas.microsoft.com/office/drawing/2017/decorative" val="1"/>
              </a:ext>
            </a:extLst>
          </p:cNvPr>
          <p:cNvGrpSpPr>
            <a:grpSpLocks/>
          </p:cNvGrpSpPr>
          <p:nvPr/>
        </p:nvGrpSpPr>
        <p:grpSpPr>
          <a:xfrm>
            <a:off x="504825" y="2680479"/>
            <a:ext cx="571832" cy="571830"/>
            <a:chOff x="1563209" y="2895932"/>
            <a:chExt cx="963836" cy="963834"/>
          </a:xfrm>
        </p:grpSpPr>
        <p:sp>
          <p:nvSpPr>
            <p:cNvPr id="14" name="Oval 13">
              <a:extLst>
                <a:ext uri="{FF2B5EF4-FFF2-40B4-BE49-F238E27FC236}">
                  <a16:creationId xmlns:a16="http://schemas.microsoft.com/office/drawing/2014/main" id="{9F33A53E-4607-D907-CADA-CE49F4614996}"/>
                </a:ext>
              </a:extLst>
            </p:cNvPr>
            <p:cNvSpPr>
              <a:spLocks/>
            </p:cNvSpPr>
            <p:nvPr/>
          </p:nvSpPr>
          <p:spPr>
            <a:xfrm>
              <a:off x="1563209" y="2895932"/>
              <a:ext cx="963836" cy="963834"/>
            </a:xfrm>
            <a:prstGeom prst="ellipse">
              <a:avLst/>
            </a:prstGeom>
            <a:gradFill>
              <a:gsLst>
                <a:gs pos="80712">
                  <a:srgbClr val="7A75C1"/>
                </a:gs>
                <a:gs pos="18000">
                  <a:schemeClr val="bg2"/>
                </a:gs>
                <a:gs pos="96000">
                  <a:schemeClr val="accent3"/>
                </a:gs>
              </a:gsLst>
              <a:lin ang="2700000" scaled="1"/>
            </a:gradFill>
            <a:ln>
              <a:noFill/>
            </a:ln>
            <a:effectLst>
              <a:outerShdw blurRad="50800" dist="38100" dir="2700000" algn="tl"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32472" rtl="0" eaLnBrk="1" fontAlgn="base"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225B61"/>
                </a:solidFill>
                <a:effectLst/>
                <a:uLnTx/>
                <a:uFillTx/>
                <a:ea typeface="+mn-ea"/>
                <a:cs typeface="Segoe Sans Display Semibold" pitchFamily="2" charset="0"/>
              </a:endParaRPr>
            </a:p>
          </p:txBody>
        </p:sp>
        <p:sp>
          <p:nvSpPr>
            <p:cNvPr id="15" name="Oval 14">
              <a:extLst>
                <a:ext uri="{FF2B5EF4-FFF2-40B4-BE49-F238E27FC236}">
                  <a16:creationId xmlns:a16="http://schemas.microsoft.com/office/drawing/2014/main" id="{7A9A067A-743E-C95E-240C-16540224DE9B}"/>
                </a:ext>
              </a:extLst>
            </p:cNvPr>
            <p:cNvSpPr>
              <a:spLocks/>
            </p:cNvSpPr>
            <p:nvPr/>
          </p:nvSpPr>
          <p:spPr>
            <a:xfrm>
              <a:off x="1607373" y="2940097"/>
              <a:ext cx="875508" cy="875506"/>
            </a:xfrm>
            <a:prstGeom prst="ellipse">
              <a:avLst/>
            </a:prstGeom>
            <a:solidFill>
              <a:srgbClr val="FFFFFF"/>
            </a:solidFill>
            <a:ln>
              <a:noFill/>
            </a:ln>
            <a:effectLst>
              <a:outerShdw blurRad="101600" dist="50800" dir="2700000" algn="tl" rotWithShape="0">
                <a:schemeClr val="bg1">
                  <a:lumMod val="50000"/>
                  <a:lumOff val="50000"/>
                  <a:alpha val="2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32472" rtl="0" eaLnBrk="1" fontAlgn="base"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a:ln>
                  <a:noFill/>
                </a:ln>
                <a:solidFill>
                  <a:srgbClr val="225B61"/>
                </a:solidFill>
                <a:effectLst/>
                <a:uLnTx/>
                <a:uFillTx/>
                <a:ea typeface="+mn-ea"/>
                <a:cs typeface="Segoe Sans Display Semibold" pitchFamily="2" charset="0"/>
              </a:endParaRPr>
            </a:p>
          </p:txBody>
        </p:sp>
      </p:grpSp>
      <p:grpSp>
        <p:nvGrpSpPr>
          <p:cNvPr id="16" name="Group 15">
            <a:extLst>
              <a:ext uri="{FF2B5EF4-FFF2-40B4-BE49-F238E27FC236}">
                <a16:creationId xmlns:a16="http://schemas.microsoft.com/office/drawing/2014/main" id="{BEA8F6D5-5893-0DA1-A28F-F88705F32365}"/>
              </a:ext>
              <a:ext uri="{C183D7F6-B498-43B3-948B-1728B52AA6E4}">
                <adec:decorative xmlns:adec="http://schemas.microsoft.com/office/drawing/2017/decorative" val="1"/>
              </a:ext>
            </a:extLst>
          </p:cNvPr>
          <p:cNvGrpSpPr>
            <a:grpSpLocks/>
          </p:cNvGrpSpPr>
          <p:nvPr/>
        </p:nvGrpSpPr>
        <p:grpSpPr>
          <a:xfrm>
            <a:off x="504825" y="3501858"/>
            <a:ext cx="571832" cy="571830"/>
            <a:chOff x="1563209" y="2895932"/>
            <a:chExt cx="963836" cy="963834"/>
          </a:xfrm>
        </p:grpSpPr>
        <p:sp>
          <p:nvSpPr>
            <p:cNvPr id="17" name="Oval 16">
              <a:extLst>
                <a:ext uri="{FF2B5EF4-FFF2-40B4-BE49-F238E27FC236}">
                  <a16:creationId xmlns:a16="http://schemas.microsoft.com/office/drawing/2014/main" id="{B197D26C-75F1-274F-9427-D210DF5941D1}"/>
                </a:ext>
              </a:extLst>
            </p:cNvPr>
            <p:cNvSpPr>
              <a:spLocks/>
            </p:cNvSpPr>
            <p:nvPr/>
          </p:nvSpPr>
          <p:spPr>
            <a:xfrm>
              <a:off x="1563209" y="2895932"/>
              <a:ext cx="963836" cy="963834"/>
            </a:xfrm>
            <a:prstGeom prst="ellipse">
              <a:avLst/>
            </a:prstGeom>
            <a:gradFill>
              <a:gsLst>
                <a:gs pos="80712">
                  <a:srgbClr val="7A75C1"/>
                </a:gs>
                <a:gs pos="18000">
                  <a:schemeClr val="bg2"/>
                </a:gs>
                <a:gs pos="96000">
                  <a:schemeClr val="accent3"/>
                </a:gs>
              </a:gsLst>
              <a:lin ang="2700000" scaled="1"/>
            </a:gradFill>
            <a:ln>
              <a:noFill/>
            </a:ln>
            <a:effectLst>
              <a:outerShdw blurRad="50800" dist="38100" dir="2700000" algn="tl"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32472" rtl="0" eaLnBrk="1" fontAlgn="base"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225B61"/>
                </a:solidFill>
                <a:effectLst/>
                <a:uLnTx/>
                <a:uFillTx/>
                <a:ea typeface="+mn-ea"/>
                <a:cs typeface="Segoe Sans Display Semibold" pitchFamily="2" charset="0"/>
              </a:endParaRPr>
            </a:p>
          </p:txBody>
        </p:sp>
        <p:sp>
          <p:nvSpPr>
            <p:cNvPr id="18" name="Oval 17">
              <a:extLst>
                <a:ext uri="{FF2B5EF4-FFF2-40B4-BE49-F238E27FC236}">
                  <a16:creationId xmlns:a16="http://schemas.microsoft.com/office/drawing/2014/main" id="{F8640D5A-DC30-CA07-B231-4BD0C8C34404}"/>
                </a:ext>
              </a:extLst>
            </p:cNvPr>
            <p:cNvSpPr>
              <a:spLocks/>
            </p:cNvSpPr>
            <p:nvPr/>
          </p:nvSpPr>
          <p:spPr>
            <a:xfrm>
              <a:off x="1607373" y="2940097"/>
              <a:ext cx="875508" cy="875506"/>
            </a:xfrm>
            <a:prstGeom prst="ellipse">
              <a:avLst/>
            </a:prstGeom>
            <a:solidFill>
              <a:srgbClr val="FFFFFF"/>
            </a:solidFill>
            <a:ln>
              <a:noFill/>
            </a:ln>
            <a:effectLst>
              <a:outerShdw blurRad="101600" dist="50800" dir="2700000" algn="tl" rotWithShape="0">
                <a:schemeClr val="bg1">
                  <a:lumMod val="50000"/>
                  <a:lumOff val="50000"/>
                  <a:alpha val="2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32472" rtl="0" eaLnBrk="1" fontAlgn="base"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a:ln>
                  <a:noFill/>
                </a:ln>
                <a:solidFill>
                  <a:srgbClr val="225B61"/>
                </a:solidFill>
                <a:effectLst/>
                <a:uLnTx/>
                <a:uFillTx/>
                <a:ea typeface="+mn-ea"/>
                <a:cs typeface="Segoe Sans Display Semibold" pitchFamily="2" charset="0"/>
              </a:endParaRPr>
            </a:p>
          </p:txBody>
        </p:sp>
      </p:grpSp>
      <p:grpSp>
        <p:nvGrpSpPr>
          <p:cNvPr id="19" name="Group 18">
            <a:extLst>
              <a:ext uri="{FF2B5EF4-FFF2-40B4-BE49-F238E27FC236}">
                <a16:creationId xmlns:a16="http://schemas.microsoft.com/office/drawing/2014/main" id="{9B0809E1-9BC7-A88C-6951-37505FD00F16}"/>
              </a:ext>
              <a:ext uri="{C183D7F6-B498-43B3-948B-1728B52AA6E4}">
                <adec:decorative xmlns:adec="http://schemas.microsoft.com/office/drawing/2017/decorative" val="1"/>
              </a:ext>
            </a:extLst>
          </p:cNvPr>
          <p:cNvGrpSpPr>
            <a:grpSpLocks/>
          </p:cNvGrpSpPr>
          <p:nvPr/>
        </p:nvGrpSpPr>
        <p:grpSpPr>
          <a:xfrm>
            <a:off x="504825" y="4427363"/>
            <a:ext cx="571832" cy="571830"/>
            <a:chOff x="1563209" y="2895932"/>
            <a:chExt cx="963836" cy="963834"/>
          </a:xfrm>
        </p:grpSpPr>
        <p:sp>
          <p:nvSpPr>
            <p:cNvPr id="20" name="Oval 19">
              <a:extLst>
                <a:ext uri="{FF2B5EF4-FFF2-40B4-BE49-F238E27FC236}">
                  <a16:creationId xmlns:a16="http://schemas.microsoft.com/office/drawing/2014/main" id="{0B96E661-7A4E-71B8-B592-9C66975A3F59}"/>
                </a:ext>
              </a:extLst>
            </p:cNvPr>
            <p:cNvSpPr>
              <a:spLocks/>
            </p:cNvSpPr>
            <p:nvPr/>
          </p:nvSpPr>
          <p:spPr>
            <a:xfrm>
              <a:off x="1563209" y="2895932"/>
              <a:ext cx="963836" cy="963834"/>
            </a:xfrm>
            <a:prstGeom prst="ellipse">
              <a:avLst/>
            </a:prstGeom>
            <a:gradFill>
              <a:gsLst>
                <a:gs pos="80712">
                  <a:srgbClr val="7A75C1"/>
                </a:gs>
                <a:gs pos="18000">
                  <a:schemeClr val="bg2"/>
                </a:gs>
                <a:gs pos="96000">
                  <a:schemeClr val="accent3"/>
                </a:gs>
              </a:gsLst>
              <a:lin ang="2700000" scaled="1"/>
            </a:gradFill>
            <a:ln>
              <a:noFill/>
            </a:ln>
            <a:effectLst>
              <a:outerShdw blurRad="50800" dist="38100" dir="2700000" algn="tl"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32472" rtl="0" eaLnBrk="1" fontAlgn="base"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225B61"/>
                </a:solidFill>
                <a:effectLst/>
                <a:uLnTx/>
                <a:uFillTx/>
                <a:ea typeface="+mn-ea"/>
                <a:cs typeface="Segoe Sans Display Semibold" pitchFamily="2" charset="0"/>
              </a:endParaRPr>
            </a:p>
          </p:txBody>
        </p:sp>
        <p:sp>
          <p:nvSpPr>
            <p:cNvPr id="21" name="Oval 20">
              <a:extLst>
                <a:ext uri="{FF2B5EF4-FFF2-40B4-BE49-F238E27FC236}">
                  <a16:creationId xmlns:a16="http://schemas.microsoft.com/office/drawing/2014/main" id="{6DDDE9D0-947E-FAF7-6440-64229DCC4C66}"/>
                </a:ext>
              </a:extLst>
            </p:cNvPr>
            <p:cNvSpPr>
              <a:spLocks/>
            </p:cNvSpPr>
            <p:nvPr/>
          </p:nvSpPr>
          <p:spPr>
            <a:xfrm>
              <a:off x="1607373" y="2940097"/>
              <a:ext cx="875508" cy="875506"/>
            </a:xfrm>
            <a:prstGeom prst="ellipse">
              <a:avLst/>
            </a:prstGeom>
            <a:solidFill>
              <a:srgbClr val="FFFFFF"/>
            </a:solidFill>
            <a:ln>
              <a:noFill/>
            </a:ln>
            <a:effectLst>
              <a:outerShdw blurRad="101600" dist="50800" dir="2700000" algn="tl" rotWithShape="0">
                <a:schemeClr val="bg1">
                  <a:lumMod val="50000"/>
                  <a:lumOff val="50000"/>
                  <a:alpha val="2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32472" rtl="0" eaLnBrk="1" fontAlgn="base"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a:ln>
                  <a:noFill/>
                </a:ln>
                <a:solidFill>
                  <a:srgbClr val="225B61"/>
                </a:solidFill>
                <a:effectLst/>
                <a:uLnTx/>
                <a:uFillTx/>
                <a:ea typeface="+mn-ea"/>
                <a:cs typeface="Segoe Sans Display Semibold" pitchFamily="2" charset="0"/>
              </a:endParaRPr>
            </a:p>
          </p:txBody>
        </p:sp>
      </p:grpSp>
      <p:grpSp>
        <p:nvGrpSpPr>
          <p:cNvPr id="22" name="Group 21">
            <a:extLst>
              <a:ext uri="{FF2B5EF4-FFF2-40B4-BE49-F238E27FC236}">
                <a16:creationId xmlns:a16="http://schemas.microsoft.com/office/drawing/2014/main" id="{E1CBC040-48B8-46B7-86D4-9B241FD2D38E}"/>
              </a:ext>
              <a:ext uri="{C183D7F6-B498-43B3-948B-1728B52AA6E4}">
                <adec:decorative xmlns:adec="http://schemas.microsoft.com/office/drawing/2017/decorative" val="1"/>
              </a:ext>
            </a:extLst>
          </p:cNvPr>
          <p:cNvGrpSpPr>
            <a:grpSpLocks/>
          </p:cNvGrpSpPr>
          <p:nvPr/>
        </p:nvGrpSpPr>
        <p:grpSpPr>
          <a:xfrm>
            <a:off x="504825" y="5354166"/>
            <a:ext cx="571832" cy="571830"/>
            <a:chOff x="1563209" y="2895932"/>
            <a:chExt cx="963836" cy="963834"/>
          </a:xfrm>
        </p:grpSpPr>
        <p:sp>
          <p:nvSpPr>
            <p:cNvPr id="23" name="Oval 22">
              <a:extLst>
                <a:ext uri="{FF2B5EF4-FFF2-40B4-BE49-F238E27FC236}">
                  <a16:creationId xmlns:a16="http://schemas.microsoft.com/office/drawing/2014/main" id="{427364EF-F0DA-7008-942B-73E91125DB36}"/>
                </a:ext>
              </a:extLst>
            </p:cNvPr>
            <p:cNvSpPr>
              <a:spLocks/>
            </p:cNvSpPr>
            <p:nvPr/>
          </p:nvSpPr>
          <p:spPr>
            <a:xfrm>
              <a:off x="1563209" y="2895932"/>
              <a:ext cx="963836" cy="963834"/>
            </a:xfrm>
            <a:prstGeom prst="ellipse">
              <a:avLst/>
            </a:prstGeom>
            <a:gradFill>
              <a:gsLst>
                <a:gs pos="80712">
                  <a:srgbClr val="7A75C1"/>
                </a:gs>
                <a:gs pos="18000">
                  <a:schemeClr val="bg2"/>
                </a:gs>
                <a:gs pos="96000">
                  <a:schemeClr val="accent3"/>
                </a:gs>
              </a:gsLst>
              <a:lin ang="2700000" scaled="1"/>
            </a:gradFill>
            <a:ln>
              <a:noFill/>
            </a:ln>
            <a:effectLst>
              <a:outerShdw blurRad="50800" dist="38100" dir="2700000" algn="tl"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32472" rtl="0" eaLnBrk="1" fontAlgn="base"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225B61"/>
                </a:solidFill>
                <a:effectLst/>
                <a:uLnTx/>
                <a:uFillTx/>
                <a:ea typeface="+mn-ea"/>
                <a:cs typeface="Segoe Sans Display Semibold" pitchFamily="2" charset="0"/>
              </a:endParaRPr>
            </a:p>
          </p:txBody>
        </p:sp>
        <p:sp>
          <p:nvSpPr>
            <p:cNvPr id="24" name="Oval 23">
              <a:extLst>
                <a:ext uri="{FF2B5EF4-FFF2-40B4-BE49-F238E27FC236}">
                  <a16:creationId xmlns:a16="http://schemas.microsoft.com/office/drawing/2014/main" id="{24064823-596C-7100-71BA-F2DB77DBDCD5}"/>
                </a:ext>
              </a:extLst>
            </p:cNvPr>
            <p:cNvSpPr>
              <a:spLocks/>
            </p:cNvSpPr>
            <p:nvPr/>
          </p:nvSpPr>
          <p:spPr>
            <a:xfrm>
              <a:off x="1607373" y="2940097"/>
              <a:ext cx="875508" cy="875506"/>
            </a:xfrm>
            <a:prstGeom prst="ellipse">
              <a:avLst/>
            </a:prstGeom>
            <a:solidFill>
              <a:srgbClr val="FFFFFF"/>
            </a:solidFill>
            <a:ln>
              <a:noFill/>
            </a:ln>
            <a:effectLst>
              <a:outerShdw blurRad="101600" dist="50800" dir="2700000" algn="tl" rotWithShape="0">
                <a:schemeClr val="bg1">
                  <a:lumMod val="50000"/>
                  <a:lumOff val="50000"/>
                  <a:alpha val="2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32472" rtl="0" eaLnBrk="1" fontAlgn="base"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a:ln>
                  <a:noFill/>
                </a:ln>
                <a:solidFill>
                  <a:srgbClr val="225B61"/>
                </a:solidFill>
                <a:effectLst/>
                <a:uLnTx/>
                <a:uFillTx/>
                <a:ea typeface="+mn-ea"/>
                <a:cs typeface="Segoe Sans Display Semibold" pitchFamily="2" charset="0"/>
              </a:endParaRPr>
            </a:p>
          </p:txBody>
        </p:sp>
      </p:grpSp>
      <p:sp>
        <p:nvSpPr>
          <p:cNvPr id="25" name="TextBox 24">
            <a:extLst>
              <a:ext uri="{FF2B5EF4-FFF2-40B4-BE49-F238E27FC236}">
                <a16:creationId xmlns:a16="http://schemas.microsoft.com/office/drawing/2014/main" id="{943B9B45-2CFA-4507-89C9-9979283E1CF4}"/>
              </a:ext>
            </a:extLst>
          </p:cNvPr>
          <p:cNvSpPr txBox="1"/>
          <p:nvPr/>
        </p:nvSpPr>
        <p:spPr>
          <a:xfrm>
            <a:off x="1355837" y="1931276"/>
            <a:ext cx="5017753" cy="307777"/>
          </a:xfrm>
          <a:prstGeom prst="rect">
            <a:avLst/>
          </a:prstGeom>
          <a:noFill/>
        </p:spPr>
        <p:txBody>
          <a:bodyPr wrap="square" lIns="0" tIns="0" rIns="0" bIns="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ea typeface="+mn-ea"/>
                <a:cs typeface="+mn-cs"/>
              </a:rPr>
              <a:t>Siloed systems and poor-quality data</a:t>
            </a:r>
          </a:p>
        </p:txBody>
      </p:sp>
      <p:sp>
        <p:nvSpPr>
          <p:cNvPr id="26" name="TextBox 25">
            <a:extLst>
              <a:ext uri="{FF2B5EF4-FFF2-40B4-BE49-F238E27FC236}">
                <a16:creationId xmlns:a16="http://schemas.microsoft.com/office/drawing/2014/main" id="{9BBCCC57-E1D3-4EF1-3AE4-EC7CAEB399E4}"/>
              </a:ext>
            </a:extLst>
          </p:cNvPr>
          <p:cNvSpPr txBox="1"/>
          <p:nvPr/>
        </p:nvSpPr>
        <p:spPr>
          <a:xfrm>
            <a:off x="1355837" y="2807314"/>
            <a:ext cx="5017753" cy="615553"/>
          </a:xfrm>
          <a:prstGeom prst="rect">
            <a:avLst/>
          </a:prstGeom>
          <a:noFill/>
        </p:spPr>
        <p:txBody>
          <a:bodyPr wrap="square" lIns="0" tIns="0" rIns="0" bIns="0" anchor="t">
            <a:spAutoFit/>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ea typeface="+mn-ea"/>
                <a:cs typeface="+mn-cs"/>
              </a:rPr>
              <a:t>Costly integration and ongoing maintenance</a:t>
            </a:r>
          </a:p>
        </p:txBody>
      </p:sp>
      <p:sp>
        <p:nvSpPr>
          <p:cNvPr id="27" name="TextBox 26">
            <a:extLst>
              <a:ext uri="{FF2B5EF4-FFF2-40B4-BE49-F238E27FC236}">
                <a16:creationId xmlns:a16="http://schemas.microsoft.com/office/drawing/2014/main" id="{44AEAF6E-F093-9750-A234-C78AB96F0568}"/>
              </a:ext>
            </a:extLst>
          </p:cNvPr>
          <p:cNvSpPr txBox="1"/>
          <p:nvPr/>
        </p:nvSpPr>
        <p:spPr>
          <a:xfrm>
            <a:off x="1355838" y="3635031"/>
            <a:ext cx="5017753" cy="307777"/>
          </a:xfrm>
          <a:prstGeom prst="rect">
            <a:avLst/>
          </a:prstGeom>
          <a:noFill/>
        </p:spPr>
        <p:txBody>
          <a:bodyPr wrap="square" lIns="0" tIns="0" rIns="0" bIns="0" anchor="t">
            <a:spAutoFit/>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ea typeface="+mn-ea"/>
                <a:cs typeface="+mn-cs"/>
              </a:rPr>
              <a:t>Lagging BI and AI adoption</a:t>
            </a:r>
          </a:p>
        </p:txBody>
      </p:sp>
      <p:sp>
        <p:nvSpPr>
          <p:cNvPr id="28" name="TextBox 27">
            <a:extLst>
              <a:ext uri="{FF2B5EF4-FFF2-40B4-BE49-F238E27FC236}">
                <a16:creationId xmlns:a16="http://schemas.microsoft.com/office/drawing/2014/main" id="{E9304E07-111F-40A7-1750-DB0901DEB436}"/>
              </a:ext>
            </a:extLst>
          </p:cNvPr>
          <p:cNvSpPr txBox="1"/>
          <p:nvPr/>
        </p:nvSpPr>
        <p:spPr>
          <a:xfrm>
            <a:off x="1355838" y="4551981"/>
            <a:ext cx="5017753" cy="307777"/>
          </a:xfrm>
          <a:prstGeom prst="rect">
            <a:avLst/>
          </a:prstGeom>
          <a:noFill/>
        </p:spPr>
        <p:txBody>
          <a:bodyPr wrap="square" lIns="0" tIns="0" rIns="0" bIns="0" anchor="t">
            <a:spAutoFit/>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ea typeface="+mn-ea"/>
                <a:cs typeface="+mn-cs"/>
              </a:rPr>
              <a:t>Data governance and security risks</a:t>
            </a:r>
          </a:p>
        </p:txBody>
      </p:sp>
      <p:sp>
        <p:nvSpPr>
          <p:cNvPr id="29" name="TextBox 28">
            <a:extLst>
              <a:ext uri="{FF2B5EF4-FFF2-40B4-BE49-F238E27FC236}">
                <a16:creationId xmlns:a16="http://schemas.microsoft.com/office/drawing/2014/main" id="{F1266C29-A5B9-20C8-1A2C-E50D40477E2B}"/>
              </a:ext>
            </a:extLst>
          </p:cNvPr>
          <p:cNvSpPr txBox="1"/>
          <p:nvPr/>
        </p:nvSpPr>
        <p:spPr>
          <a:xfrm>
            <a:off x="1355838" y="5330618"/>
            <a:ext cx="5017753" cy="615553"/>
          </a:xfrm>
          <a:prstGeom prst="rect">
            <a:avLst/>
          </a:prstGeom>
          <a:noFill/>
        </p:spPr>
        <p:txBody>
          <a:bodyPr wrap="square" lIns="0" tIns="0" rIns="0" bIns="0" anchor="t">
            <a:spAutoFit/>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ea typeface="+mn-ea"/>
                <a:cs typeface="+mn-cs"/>
              </a:rPr>
              <a:t>Technical platforms requiring advanced skills and limited resources</a:t>
            </a:r>
          </a:p>
        </p:txBody>
      </p:sp>
      <p:sp>
        <p:nvSpPr>
          <p:cNvPr id="30" name="Market_EAFC">
            <a:extLst>
              <a:ext uri="{FF2B5EF4-FFF2-40B4-BE49-F238E27FC236}">
                <a16:creationId xmlns:a16="http://schemas.microsoft.com/office/drawing/2014/main" id="{597C4949-199F-624A-01B0-E940263109F6}"/>
              </a:ext>
              <a:ext uri="{C183D7F6-B498-43B3-948B-1728B52AA6E4}">
                <adec:decorative xmlns:adec="http://schemas.microsoft.com/office/drawing/2017/decorative" val="1"/>
              </a:ext>
            </a:extLst>
          </p:cNvPr>
          <p:cNvSpPr>
            <a:spLocks noChangeAspect="1" noEditPoints="1"/>
          </p:cNvSpPr>
          <p:nvPr/>
        </p:nvSpPr>
        <p:spPr bwMode="auto">
          <a:xfrm rot="5400000">
            <a:off x="630268" y="1994608"/>
            <a:ext cx="296483" cy="179796"/>
          </a:xfrm>
          <a:custGeom>
            <a:avLst/>
            <a:gdLst>
              <a:gd name="T0" fmla="*/ 4688 w 6657"/>
              <a:gd name="T1" fmla="*/ 0 h 4037"/>
              <a:gd name="T2" fmla="*/ 6657 w 6657"/>
              <a:gd name="T3" fmla="*/ 0 h 4037"/>
              <a:gd name="T4" fmla="*/ 6657 w 6657"/>
              <a:gd name="T5" fmla="*/ 1970 h 4037"/>
              <a:gd name="T6" fmla="*/ 0 w 6657"/>
              <a:gd name="T7" fmla="*/ 4037 h 4037"/>
              <a:gd name="T8" fmla="*/ 2501 w 6657"/>
              <a:gd name="T9" fmla="*/ 1532 h 4037"/>
              <a:gd name="T10" fmla="*/ 3813 w 6657"/>
              <a:gd name="T11" fmla="*/ 2846 h 4037"/>
              <a:gd name="T12" fmla="*/ 6657 w 6657"/>
              <a:gd name="T13" fmla="*/ 0 h 4037"/>
            </a:gdLst>
            <a:ahLst/>
            <a:cxnLst>
              <a:cxn ang="0">
                <a:pos x="T0" y="T1"/>
              </a:cxn>
              <a:cxn ang="0">
                <a:pos x="T2" y="T3"/>
              </a:cxn>
              <a:cxn ang="0">
                <a:pos x="T4" y="T5"/>
              </a:cxn>
              <a:cxn ang="0">
                <a:pos x="T6" y="T7"/>
              </a:cxn>
              <a:cxn ang="0">
                <a:pos x="T8" y="T9"/>
              </a:cxn>
              <a:cxn ang="0">
                <a:pos x="T10" y="T11"/>
              </a:cxn>
              <a:cxn ang="0">
                <a:pos x="T12" y="T13"/>
              </a:cxn>
            </a:cxnLst>
            <a:rect l="0" t="0" r="r" b="b"/>
            <a:pathLst>
              <a:path w="6657" h="4037">
                <a:moveTo>
                  <a:pt x="4688" y="0"/>
                </a:moveTo>
                <a:lnTo>
                  <a:pt x="6657" y="0"/>
                </a:lnTo>
                <a:lnTo>
                  <a:pt x="6657" y="1970"/>
                </a:lnTo>
                <a:moveTo>
                  <a:pt x="0" y="4037"/>
                </a:moveTo>
                <a:lnTo>
                  <a:pt x="2501" y="1532"/>
                </a:lnTo>
                <a:lnTo>
                  <a:pt x="3813" y="2846"/>
                </a:lnTo>
                <a:lnTo>
                  <a:pt x="6657" y="0"/>
                </a:lnTo>
              </a:path>
            </a:pathLst>
          </a:custGeom>
          <a:noFill/>
          <a:ln w="15875" cap="flat">
            <a:solidFill>
              <a:schemeClr val="accent2"/>
            </a:solidFill>
            <a:prstDash val="solid"/>
            <a:miter lim="800000"/>
            <a:headEnd/>
            <a:tailEnd/>
          </a:ln>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endParaRPr lang="en-US" sz="900">
              <a:gradFill>
                <a:gsLst>
                  <a:gs pos="0">
                    <a:srgbClr val="505050"/>
                  </a:gs>
                  <a:gs pos="100000">
                    <a:srgbClr val="505050"/>
                  </a:gs>
                </a:gsLst>
                <a:lin ang="5400000" scaled="1"/>
              </a:gradFill>
            </a:endParaRPr>
          </a:p>
        </p:txBody>
      </p:sp>
      <p:sp>
        <p:nvSpPr>
          <p:cNvPr id="31" name="Money_3">
            <a:extLst>
              <a:ext uri="{FF2B5EF4-FFF2-40B4-BE49-F238E27FC236}">
                <a16:creationId xmlns:a16="http://schemas.microsoft.com/office/drawing/2014/main" id="{9AE5E0CE-4A54-7D51-24F7-4D409C38BC83}"/>
              </a:ext>
              <a:ext uri="{C183D7F6-B498-43B3-948B-1728B52AA6E4}">
                <adec:decorative xmlns:adec="http://schemas.microsoft.com/office/drawing/2017/decorative" val="1"/>
              </a:ext>
            </a:extLst>
          </p:cNvPr>
          <p:cNvSpPr>
            <a:spLocks noChangeAspect="1" noEditPoints="1"/>
          </p:cNvSpPr>
          <p:nvPr/>
        </p:nvSpPr>
        <p:spPr bwMode="auto">
          <a:xfrm>
            <a:off x="711360" y="2823244"/>
            <a:ext cx="150698" cy="272797"/>
          </a:xfrm>
          <a:custGeom>
            <a:avLst/>
            <a:gdLst>
              <a:gd name="T0" fmla="*/ 0 w 153"/>
              <a:gd name="T1" fmla="*/ 223 h 279"/>
              <a:gd name="T2" fmla="*/ 111 w 153"/>
              <a:gd name="T3" fmla="*/ 223 h 279"/>
              <a:gd name="T4" fmla="*/ 153 w 153"/>
              <a:gd name="T5" fmla="*/ 182 h 279"/>
              <a:gd name="T6" fmla="*/ 111 w 153"/>
              <a:gd name="T7" fmla="*/ 141 h 279"/>
              <a:gd name="T8" fmla="*/ 41 w 153"/>
              <a:gd name="T9" fmla="*/ 139 h 279"/>
              <a:gd name="T10" fmla="*/ 0 w 153"/>
              <a:gd name="T11" fmla="*/ 98 h 279"/>
              <a:gd name="T12" fmla="*/ 41 w 153"/>
              <a:gd name="T13" fmla="*/ 56 h 279"/>
              <a:gd name="T14" fmla="*/ 150 w 153"/>
              <a:gd name="T15" fmla="*/ 56 h 279"/>
              <a:gd name="T16" fmla="*/ 76 w 153"/>
              <a:gd name="T17" fmla="*/ 0 h 279"/>
              <a:gd name="T18" fmla="*/ 76 w 153"/>
              <a:gd name="T19" fmla="*/ 279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3" h="279">
                <a:moveTo>
                  <a:pt x="0" y="223"/>
                </a:moveTo>
                <a:cubicBezTo>
                  <a:pt x="111" y="223"/>
                  <a:pt x="111" y="223"/>
                  <a:pt x="111" y="223"/>
                </a:cubicBezTo>
                <a:cubicBezTo>
                  <a:pt x="134" y="223"/>
                  <a:pt x="153" y="205"/>
                  <a:pt x="153" y="182"/>
                </a:cubicBezTo>
                <a:cubicBezTo>
                  <a:pt x="153" y="159"/>
                  <a:pt x="134" y="141"/>
                  <a:pt x="111" y="141"/>
                </a:cubicBezTo>
                <a:cubicBezTo>
                  <a:pt x="41" y="139"/>
                  <a:pt x="41" y="139"/>
                  <a:pt x="41" y="139"/>
                </a:cubicBezTo>
                <a:cubicBezTo>
                  <a:pt x="19" y="139"/>
                  <a:pt x="0" y="120"/>
                  <a:pt x="0" y="98"/>
                </a:cubicBezTo>
                <a:cubicBezTo>
                  <a:pt x="0" y="75"/>
                  <a:pt x="19" y="56"/>
                  <a:pt x="41" y="56"/>
                </a:cubicBezTo>
                <a:cubicBezTo>
                  <a:pt x="150" y="56"/>
                  <a:pt x="150" y="56"/>
                  <a:pt x="150" y="56"/>
                </a:cubicBezTo>
                <a:moveTo>
                  <a:pt x="76" y="0"/>
                </a:moveTo>
                <a:cubicBezTo>
                  <a:pt x="76" y="279"/>
                  <a:pt x="76" y="279"/>
                  <a:pt x="76" y="279"/>
                </a:cubicBezTo>
              </a:path>
            </a:pathLst>
          </a:custGeom>
          <a:noFill/>
          <a:ln w="15875" cap="sq">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endParaRPr lang="en-US">
              <a:gradFill>
                <a:gsLst>
                  <a:gs pos="0">
                    <a:srgbClr val="505050"/>
                  </a:gs>
                  <a:gs pos="100000">
                    <a:srgbClr val="505050"/>
                  </a:gs>
                </a:gsLst>
              </a:gradFill>
            </a:endParaRPr>
          </a:p>
        </p:txBody>
      </p:sp>
      <p:sp>
        <p:nvSpPr>
          <p:cNvPr id="32" name="brain_2">
            <a:extLst>
              <a:ext uri="{FF2B5EF4-FFF2-40B4-BE49-F238E27FC236}">
                <a16:creationId xmlns:a16="http://schemas.microsoft.com/office/drawing/2014/main" id="{6F9FF7D9-ED4F-6955-6B07-35CA67381CC9}"/>
              </a:ext>
              <a:ext uri="{C183D7F6-B498-43B3-948B-1728B52AA6E4}">
                <adec:decorative xmlns:adec="http://schemas.microsoft.com/office/drawing/2017/decorative" val="1"/>
              </a:ext>
            </a:extLst>
          </p:cNvPr>
          <p:cNvSpPr>
            <a:spLocks noChangeAspect="1" noEditPoints="1"/>
          </p:cNvSpPr>
          <p:nvPr/>
        </p:nvSpPr>
        <p:spPr bwMode="auto">
          <a:xfrm>
            <a:off x="602917" y="3650186"/>
            <a:ext cx="383480" cy="257135"/>
          </a:xfrm>
          <a:custGeom>
            <a:avLst/>
            <a:gdLst>
              <a:gd name="T0" fmla="*/ 379 w 440"/>
              <a:gd name="T1" fmla="*/ 133 h 295"/>
              <a:gd name="T2" fmla="*/ 379 w 440"/>
              <a:gd name="T3" fmla="*/ 169 h 295"/>
              <a:gd name="T4" fmla="*/ 259 w 440"/>
              <a:gd name="T5" fmla="*/ 181 h 295"/>
              <a:gd name="T6" fmla="*/ 295 w 440"/>
              <a:gd name="T7" fmla="*/ 181 h 295"/>
              <a:gd name="T8" fmla="*/ 259 w 440"/>
              <a:gd name="T9" fmla="*/ 181 h 295"/>
              <a:gd name="T10" fmla="*/ 114 w 440"/>
              <a:gd name="T11" fmla="*/ 179 h 295"/>
              <a:gd name="T12" fmla="*/ 78 w 440"/>
              <a:gd name="T13" fmla="*/ 169 h 295"/>
              <a:gd name="T14" fmla="*/ 235 w 440"/>
              <a:gd name="T15" fmla="*/ 88 h 295"/>
              <a:gd name="T16" fmla="*/ 192 w 440"/>
              <a:gd name="T17" fmla="*/ 79 h 295"/>
              <a:gd name="T18" fmla="*/ 174 w 440"/>
              <a:gd name="T19" fmla="*/ 97 h 295"/>
              <a:gd name="T20" fmla="*/ 174 w 440"/>
              <a:gd name="T21" fmla="*/ 61 h 295"/>
              <a:gd name="T22" fmla="*/ 277 w 440"/>
              <a:gd name="T23" fmla="*/ 85 h 295"/>
              <a:gd name="T24" fmla="*/ 313 w 440"/>
              <a:gd name="T25" fmla="*/ 85 h 295"/>
              <a:gd name="T26" fmla="*/ 277 w 440"/>
              <a:gd name="T27" fmla="*/ 85 h 295"/>
              <a:gd name="T28" fmla="*/ 168 w 440"/>
              <a:gd name="T29" fmla="*/ 205 h 295"/>
              <a:gd name="T30" fmla="*/ 168 w 440"/>
              <a:gd name="T31" fmla="*/ 169 h 295"/>
              <a:gd name="T32" fmla="*/ 42 w 440"/>
              <a:gd name="T33" fmla="*/ 169 h 295"/>
              <a:gd name="T34" fmla="*/ 78 w 440"/>
              <a:gd name="T35" fmla="*/ 169 h 295"/>
              <a:gd name="T36" fmla="*/ 42 w 440"/>
              <a:gd name="T37" fmla="*/ 169 h 295"/>
              <a:gd name="T38" fmla="*/ 284 w 440"/>
              <a:gd name="T39" fmla="*/ 121 h 295"/>
              <a:gd name="T40" fmla="*/ 295 w 440"/>
              <a:gd name="T41" fmla="*/ 103 h 295"/>
              <a:gd name="T42" fmla="*/ 114 w 440"/>
              <a:gd name="T43" fmla="*/ 125 h 295"/>
              <a:gd name="T44" fmla="*/ 143 w 440"/>
              <a:gd name="T45" fmla="*/ 133 h 295"/>
              <a:gd name="T46" fmla="*/ 168 w 440"/>
              <a:gd name="T47" fmla="*/ 144 h 295"/>
              <a:gd name="T48" fmla="*/ 361 w 440"/>
              <a:gd name="T49" fmla="*/ 151 h 295"/>
              <a:gd name="T50" fmla="*/ 331 w 440"/>
              <a:gd name="T51" fmla="*/ 160 h 295"/>
              <a:gd name="T52" fmla="*/ 331 w 440"/>
              <a:gd name="T53" fmla="*/ 243 h 295"/>
              <a:gd name="T54" fmla="*/ 321 w 440"/>
              <a:gd name="T55" fmla="*/ 181 h 295"/>
              <a:gd name="T56" fmla="*/ 358 w 440"/>
              <a:gd name="T57" fmla="*/ 206 h 295"/>
              <a:gd name="T58" fmla="*/ 440 w 440"/>
              <a:gd name="T59" fmla="*/ 163 h 295"/>
              <a:gd name="T60" fmla="*/ 388 w 440"/>
              <a:gd name="T61" fmla="*/ 110 h 295"/>
              <a:gd name="T62" fmla="*/ 227 w 440"/>
              <a:gd name="T63" fmla="*/ 30 h 295"/>
              <a:gd name="T64" fmla="*/ 68 w 440"/>
              <a:gd name="T65" fmla="*/ 103 h 295"/>
              <a:gd name="T66" fmla="*/ 4 w 440"/>
              <a:gd name="T67" fmla="*/ 165 h 295"/>
              <a:gd name="T68" fmla="*/ 164 w 440"/>
              <a:gd name="T69" fmla="*/ 237 h 295"/>
              <a:gd name="T70" fmla="*/ 358 w 440"/>
              <a:gd name="T71"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40" h="295">
                <a:moveTo>
                  <a:pt x="361" y="151"/>
                </a:moveTo>
                <a:cubicBezTo>
                  <a:pt x="361" y="141"/>
                  <a:pt x="369" y="133"/>
                  <a:pt x="379" y="133"/>
                </a:cubicBezTo>
                <a:cubicBezTo>
                  <a:pt x="389" y="133"/>
                  <a:pt x="397" y="141"/>
                  <a:pt x="397" y="151"/>
                </a:cubicBezTo>
                <a:cubicBezTo>
                  <a:pt x="397" y="161"/>
                  <a:pt x="389" y="169"/>
                  <a:pt x="379" y="169"/>
                </a:cubicBezTo>
                <a:cubicBezTo>
                  <a:pt x="369" y="169"/>
                  <a:pt x="361" y="161"/>
                  <a:pt x="361" y="151"/>
                </a:cubicBezTo>
                <a:close/>
                <a:moveTo>
                  <a:pt x="259" y="181"/>
                </a:moveTo>
                <a:cubicBezTo>
                  <a:pt x="259" y="191"/>
                  <a:pt x="267" y="199"/>
                  <a:pt x="277" y="199"/>
                </a:cubicBezTo>
                <a:cubicBezTo>
                  <a:pt x="287" y="199"/>
                  <a:pt x="295" y="191"/>
                  <a:pt x="295" y="181"/>
                </a:cubicBezTo>
                <a:cubicBezTo>
                  <a:pt x="295" y="171"/>
                  <a:pt x="287" y="163"/>
                  <a:pt x="277" y="163"/>
                </a:cubicBezTo>
                <a:cubicBezTo>
                  <a:pt x="267" y="163"/>
                  <a:pt x="259" y="171"/>
                  <a:pt x="259" y="181"/>
                </a:cubicBezTo>
                <a:close/>
                <a:moveTo>
                  <a:pt x="114" y="239"/>
                </a:moveTo>
                <a:cubicBezTo>
                  <a:pt x="114" y="179"/>
                  <a:pt x="114" y="179"/>
                  <a:pt x="114" y="179"/>
                </a:cubicBezTo>
                <a:cubicBezTo>
                  <a:pt x="114" y="179"/>
                  <a:pt x="109" y="169"/>
                  <a:pt x="104" y="169"/>
                </a:cubicBezTo>
                <a:cubicBezTo>
                  <a:pt x="104" y="169"/>
                  <a:pt x="104" y="169"/>
                  <a:pt x="78" y="169"/>
                </a:cubicBezTo>
                <a:moveTo>
                  <a:pt x="235" y="260"/>
                </a:moveTo>
                <a:cubicBezTo>
                  <a:pt x="235" y="260"/>
                  <a:pt x="235" y="260"/>
                  <a:pt x="235" y="88"/>
                </a:cubicBezTo>
                <a:cubicBezTo>
                  <a:pt x="235" y="82"/>
                  <a:pt x="231" y="79"/>
                  <a:pt x="225" y="79"/>
                </a:cubicBezTo>
                <a:cubicBezTo>
                  <a:pt x="225" y="79"/>
                  <a:pt x="225" y="79"/>
                  <a:pt x="192" y="79"/>
                </a:cubicBezTo>
                <a:moveTo>
                  <a:pt x="156" y="79"/>
                </a:moveTo>
                <a:cubicBezTo>
                  <a:pt x="156" y="89"/>
                  <a:pt x="164" y="97"/>
                  <a:pt x="174" y="97"/>
                </a:cubicBezTo>
                <a:cubicBezTo>
                  <a:pt x="184" y="97"/>
                  <a:pt x="192" y="89"/>
                  <a:pt x="192" y="79"/>
                </a:cubicBezTo>
                <a:cubicBezTo>
                  <a:pt x="192" y="69"/>
                  <a:pt x="184" y="61"/>
                  <a:pt x="174" y="61"/>
                </a:cubicBezTo>
                <a:cubicBezTo>
                  <a:pt x="164" y="61"/>
                  <a:pt x="156" y="69"/>
                  <a:pt x="156" y="79"/>
                </a:cubicBezTo>
                <a:close/>
                <a:moveTo>
                  <a:pt x="277" y="85"/>
                </a:moveTo>
                <a:cubicBezTo>
                  <a:pt x="277" y="95"/>
                  <a:pt x="285" y="103"/>
                  <a:pt x="295" y="103"/>
                </a:cubicBezTo>
                <a:cubicBezTo>
                  <a:pt x="305" y="103"/>
                  <a:pt x="313" y="95"/>
                  <a:pt x="313" y="85"/>
                </a:cubicBezTo>
                <a:cubicBezTo>
                  <a:pt x="313" y="75"/>
                  <a:pt x="305" y="67"/>
                  <a:pt x="295" y="67"/>
                </a:cubicBezTo>
                <a:cubicBezTo>
                  <a:pt x="285" y="67"/>
                  <a:pt x="277" y="75"/>
                  <a:pt x="277" y="85"/>
                </a:cubicBezTo>
                <a:close/>
                <a:moveTo>
                  <a:pt x="150" y="187"/>
                </a:moveTo>
                <a:cubicBezTo>
                  <a:pt x="150" y="197"/>
                  <a:pt x="158" y="205"/>
                  <a:pt x="168" y="205"/>
                </a:cubicBezTo>
                <a:cubicBezTo>
                  <a:pt x="178" y="205"/>
                  <a:pt x="186" y="197"/>
                  <a:pt x="186" y="187"/>
                </a:cubicBezTo>
                <a:cubicBezTo>
                  <a:pt x="186" y="177"/>
                  <a:pt x="178" y="169"/>
                  <a:pt x="168" y="169"/>
                </a:cubicBezTo>
                <a:cubicBezTo>
                  <a:pt x="158" y="169"/>
                  <a:pt x="150" y="177"/>
                  <a:pt x="150" y="187"/>
                </a:cubicBezTo>
                <a:close/>
                <a:moveTo>
                  <a:pt x="42" y="169"/>
                </a:moveTo>
                <a:cubicBezTo>
                  <a:pt x="42" y="179"/>
                  <a:pt x="50" y="187"/>
                  <a:pt x="60" y="187"/>
                </a:cubicBezTo>
                <a:cubicBezTo>
                  <a:pt x="70" y="187"/>
                  <a:pt x="78" y="179"/>
                  <a:pt x="78" y="169"/>
                </a:cubicBezTo>
                <a:cubicBezTo>
                  <a:pt x="78" y="159"/>
                  <a:pt x="70" y="151"/>
                  <a:pt x="60" y="151"/>
                </a:cubicBezTo>
                <a:cubicBezTo>
                  <a:pt x="50" y="151"/>
                  <a:pt x="42" y="159"/>
                  <a:pt x="42" y="169"/>
                </a:cubicBezTo>
                <a:close/>
                <a:moveTo>
                  <a:pt x="235" y="121"/>
                </a:moveTo>
                <a:cubicBezTo>
                  <a:pt x="235" y="121"/>
                  <a:pt x="235" y="121"/>
                  <a:pt x="284" y="121"/>
                </a:cubicBezTo>
                <a:cubicBezTo>
                  <a:pt x="290" y="121"/>
                  <a:pt x="295" y="117"/>
                  <a:pt x="295" y="112"/>
                </a:cubicBezTo>
                <a:cubicBezTo>
                  <a:pt x="295" y="112"/>
                  <a:pt x="295" y="112"/>
                  <a:pt x="295" y="103"/>
                </a:cubicBezTo>
                <a:moveTo>
                  <a:pt x="114" y="49"/>
                </a:moveTo>
                <a:cubicBezTo>
                  <a:pt x="114" y="49"/>
                  <a:pt x="114" y="51"/>
                  <a:pt x="114" y="125"/>
                </a:cubicBezTo>
                <a:cubicBezTo>
                  <a:pt x="114" y="130"/>
                  <a:pt x="118" y="133"/>
                  <a:pt x="123" y="133"/>
                </a:cubicBezTo>
                <a:cubicBezTo>
                  <a:pt x="123" y="133"/>
                  <a:pt x="123" y="133"/>
                  <a:pt x="143" y="133"/>
                </a:cubicBezTo>
                <a:cubicBezTo>
                  <a:pt x="143" y="133"/>
                  <a:pt x="143" y="133"/>
                  <a:pt x="158" y="133"/>
                </a:cubicBezTo>
                <a:cubicBezTo>
                  <a:pt x="163" y="133"/>
                  <a:pt x="168" y="139"/>
                  <a:pt x="168" y="144"/>
                </a:cubicBezTo>
                <a:cubicBezTo>
                  <a:pt x="168" y="144"/>
                  <a:pt x="168" y="144"/>
                  <a:pt x="168" y="169"/>
                </a:cubicBezTo>
                <a:moveTo>
                  <a:pt x="361" y="151"/>
                </a:moveTo>
                <a:cubicBezTo>
                  <a:pt x="361" y="151"/>
                  <a:pt x="361" y="151"/>
                  <a:pt x="340" y="151"/>
                </a:cubicBezTo>
                <a:cubicBezTo>
                  <a:pt x="335" y="151"/>
                  <a:pt x="331" y="155"/>
                  <a:pt x="331" y="160"/>
                </a:cubicBezTo>
                <a:cubicBezTo>
                  <a:pt x="331" y="160"/>
                  <a:pt x="331" y="160"/>
                  <a:pt x="331" y="205"/>
                </a:cubicBezTo>
                <a:moveTo>
                  <a:pt x="331" y="243"/>
                </a:moveTo>
                <a:cubicBezTo>
                  <a:pt x="331" y="243"/>
                  <a:pt x="331" y="243"/>
                  <a:pt x="331" y="190"/>
                </a:cubicBezTo>
                <a:cubicBezTo>
                  <a:pt x="331" y="185"/>
                  <a:pt x="327" y="181"/>
                  <a:pt x="321" y="181"/>
                </a:cubicBezTo>
                <a:cubicBezTo>
                  <a:pt x="321" y="181"/>
                  <a:pt x="321" y="181"/>
                  <a:pt x="295" y="181"/>
                </a:cubicBezTo>
                <a:moveTo>
                  <a:pt x="358" y="206"/>
                </a:moveTo>
                <a:cubicBezTo>
                  <a:pt x="367" y="212"/>
                  <a:pt x="377" y="215"/>
                  <a:pt x="388" y="215"/>
                </a:cubicBezTo>
                <a:cubicBezTo>
                  <a:pt x="417" y="215"/>
                  <a:pt x="440" y="192"/>
                  <a:pt x="440" y="163"/>
                </a:cubicBezTo>
                <a:cubicBezTo>
                  <a:pt x="440" y="134"/>
                  <a:pt x="417" y="111"/>
                  <a:pt x="388" y="111"/>
                </a:cubicBezTo>
                <a:cubicBezTo>
                  <a:pt x="388" y="110"/>
                  <a:pt x="388" y="110"/>
                  <a:pt x="388" y="110"/>
                </a:cubicBezTo>
                <a:cubicBezTo>
                  <a:pt x="388" y="110"/>
                  <a:pt x="379" y="38"/>
                  <a:pt x="310" y="41"/>
                </a:cubicBezTo>
                <a:cubicBezTo>
                  <a:pt x="310" y="41"/>
                  <a:pt x="275" y="4"/>
                  <a:pt x="227" y="30"/>
                </a:cubicBezTo>
                <a:cubicBezTo>
                  <a:pt x="227" y="30"/>
                  <a:pt x="183" y="0"/>
                  <a:pt x="146" y="53"/>
                </a:cubicBezTo>
                <a:cubicBezTo>
                  <a:pt x="146" y="53"/>
                  <a:pt x="79" y="26"/>
                  <a:pt x="68" y="103"/>
                </a:cubicBezTo>
                <a:cubicBezTo>
                  <a:pt x="68" y="103"/>
                  <a:pt x="68" y="103"/>
                  <a:pt x="68" y="103"/>
                </a:cubicBezTo>
                <a:cubicBezTo>
                  <a:pt x="68" y="103"/>
                  <a:pt x="7" y="116"/>
                  <a:pt x="4" y="165"/>
                </a:cubicBezTo>
                <a:cubicBezTo>
                  <a:pt x="0" y="213"/>
                  <a:pt x="42" y="247"/>
                  <a:pt x="87" y="215"/>
                </a:cubicBezTo>
                <a:cubicBezTo>
                  <a:pt x="87" y="215"/>
                  <a:pt x="120" y="263"/>
                  <a:pt x="164" y="237"/>
                </a:cubicBezTo>
                <a:cubicBezTo>
                  <a:pt x="164" y="237"/>
                  <a:pt x="222" y="295"/>
                  <a:pt x="270" y="235"/>
                </a:cubicBezTo>
                <a:cubicBezTo>
                  <a:pt x="270" y="235"/>
                  <a:pt x="329" y="282"/>
                  <a:pt x="358" y="206"/>
                </a:cubicBezTo>
                <a:close/>
              </a:path>
            </a:pathLst>
          </a:custGeom>
          <a:noFill/>
          <a:ln w="15875" cap="sq">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endParaRPr lang="en-US">
              <a:gradFill>
                <a:gsLst>
                  <a:gs pos="0">
                    <a:srgbClr val="505050"/>
                  </a:gs>
                  <a:gs pos="100000">
                    <a:srgbClr val="505050"/>
                  </a:gs>
                </a:gsLst>
              </a:gradFill>
            </a:endParaRPr>
          </a:p>
        </p:txBody>
      </p:sp>
      <p:sp>
        <p:nvSpPr>
          <p:cNvPr id="33" name="Warning_E7BA">
            <a:extLst>
              <a:ext uri="{FF2B5EF4-FFF2-40B4-BE49-F238E27FC236}">
                <a16:creationId xmlns:a16="http://schemas.microsoft.com/office/drawing/2014/main" id="{008A367C-BE1B-3037-32E6-688597AE2E2D}"/>
              </a:ext>
              <a:ext uri="{C183D7F6-B498-43B3-948B-1728B52AA6E4}">
                <adec:decorative xmlns:adec="http://schemas.microsoft.com/office/drawing/2017/decorative" val="1"/>
              </a:ext>
            </a:extLst>
          </p:cNvPr>
          <p:cNvSpPr>
            <a:spLocks noChangeAspect="1" noEditPoints="1"/>
          </p:cNvSpPr>
          <p:nvPr/>
        </p:nvSpPr>
        <p:spPr bwMode="auto">
          <a:xfrm>
            <a:off x="661137" y="4551981"/>
            <a:ext cx="267040" cy="267176"/>
          </a:xfrm>
          <a:custGeom>
            <a:avLst/>
            <a:gdLst>
              <a:gd name="T0" fmla="*/ 0 w 3939"/>
              <a:gd name="T1" fmla="*/ 3941 h 3941"/>
              <a:gd name="T2" fmla="*/ 1970 w 3939"/>
              <a:gd name="T3" fmla="*/ 0 h 3941"/>
              <a:gd name="T4" fmla="*/ 3939 w 3939"/>
              <a:gd name="T5" fmla="*/ 3941 h 3941"/>
              <a:gd name="T6" fmla="*/ 0 w 3939"/>
              <a:gd name="T7" fmla="*/ 3941 h 3941"/>
              <a:gd name="T8" fmla="*/ 1970 w 3939"/>
              <a:gd name="T9" fmla="*/ 1144 h 3941"/>
              <a:gd name="T10" fmla="*/ 1970 w 3939"/>
              <a:gd name="T11" fmla="*/ 2911 h 3941"/>
              <a:gd name="T12" fmla="*/ 1970 w 3939"/>
              <a:gd name="T13" fmla="*/ 3205 h 3941"/>
              <a:gd name="T14" fmla="*/ 1970 w 3939"/>
              <a:gd name="T15" fmla="*/ 3500 h 39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39" h="3941">
                <a:moveTo>
                  <a:pt x="0" y="3941"/>
                </a:moveTo>
                <a:lnTo>
                  <a:pt x="1970" y="0"/>
                </a:lnTo>
                <a:lnTo>
                  <a:pt x="3939" y="3941"/>
                </a:lnTo>
                <a:lnTo>
                  <a:pt x="0" y="3941"/>
                </a:lnTo>
                <a:moveTo>
                  <a:pt x="1970" y="1144"/>
                </a:moveTo>
                <a:lnTo>
                  <a:pt x="1970" y="2911"/>
                </a:lnTo>
                <a:moveTo>
                  <a:pt x="1970" y="3205"/>
                </a:moveTo>
                <a:lnTo>
                  <a:pt x="1970" y="3500"/>
                </a:lnTo>
              </a:path>
            </a:pathLst>
          </a:custGeom>
          <a:noFill/>
          <a:ln w="15875" cap="sq">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endParaRPr lang="en-US">
              <a:gradFill>
                <a:gsLst>
                  <a:gs pos="0">
                    <a:srgbClr val="505050"/>
                  </a:gs>
                  <a:gs pos="100000">
                    <a:srgbClr val="505050"/>
                  </a:gs>
                </a:gsLst>
                <a:lin ang="5400000" scaled="1"/>
              </a:gradFill>
            </a:endParaRPr>
          </a:p>
        </p:txBody>
      </p:sp>
      <p:sp>
        <p:nvSpPr>
          <p:cNvPr id="34" name="Financial_E7BB">
            <a:extLst>
              <a:ext uri="{FF2B5EF4-FFF2-40B4-BE49-F238E27FC236}">
                <a16:creationId xmlns:a16="http://schemas.microsoft.com/office/drawing/2014/main" id="{41E02878-5D11-4F03-296B-33279894AEC1}"/>
              </a:ext>
              <a:ext uri="{C183D7F6-B498-43B3-948B-1728B52AA6E4}">
                <adec:decorative xmlns:adec="http://schemas.microsoft.com/office/drawing/2017/decorative" val="1"/>
              </a:ext>
            </a:extLst>
          </p:cNvPr>
          <p:cNvSpPr>
            <a:spLocks noChangeAspect="1" noEditPoints="1"/>
          </p:cNvSpPr>
          <p:nvPr/>
        </p:nvSpPr>
        <p:spPr bwMode="auto">
          <a:xfrm>
            <a:off x="653125" y="5524499"/>
            <a:ext cx="255777" cy="228161"/>
          </a:xfrm>
          <a:custGeom>
            <a:avLst/>
            <a:gdLst>
              <a:gd name="T0" fmla="*/ 47 w 4770"/>
              <a:gd name="T1" fmla="*/ 4255 h 4255"/>
              <a:gd name="T2" fmla="*/ 47 w 4770"/>
              <a:gd name="T3" fmla="*/ 3626 h 4255"/>
              <a:gd name="T4" fmla="*/ 676 w 4770"/>
              <a:gd name="T5" fmla="*/ 4255 h 4255"/>
              <a:gd name="T6" fmla="*/ 676 w 4770"/>
              <a:gd name="T7" fmla="*/ 2996 h 4255"/>
              <a:gd name="T8" fmla="*/ 1306 w 4770"/>
              <a:gd name="T9" fmla="*/ 4255 h 4255"/>
              <a:gd name="T10" fmla="*/ 1306 w 4770"/>
              <a:gd name="T11" fmla="*/ 2366 h 4255"/>
              <a:gd name="T12" fmla="*/ 1935 w 4770"/>
              <a:gd name="T13" fmla="*/ 4255 h 4255"/>
              <a:gd name="T14" fmla="*/ 1935 w 4770"/>
              <a:gd name="T15" fmla="*/ 1736 h 4255"/>
              <a:gd name="T16" fmla="*/ 2564 w 4770"/>
              <a:gd name="T17" fmla="*/ 4255 h 4255"/>
              <a:gd name="T18" fmla="*/ 2564 w 4770"/>
              <a:gd name="T19" fmla="*/ 1736 h 4255"/>
              <a:gd name="T20" fmla="*/ 3194 w 4770"/>
              <a:gd name="T21" fmla="*/ 4255 h 4255"/>
              <a:gd name="T22" fmla="*/ 3194 w 4770"/>
              <a:gd name="T23" fmla="*/ 2361 h 4255"/>
              <a:gd name="T24" fmla="*/ 3823 w 4770"/>
              <a:gd name="T25" fmla="*/ 4255 h 4255"/>
              <a:gd name="T26" fmla="*/ 3823 w 4770"/>
              <a:gd name="T27" fmla="*/ 1736 h 4255"/>
              <a:gd name="T28" fmla="*/ 4453 w 4770"/>
              <a:gd name="T29" fmla="*/ 4255 h 4255"/>
              <a:gd name="T30" fmla="*/ 4453 w 4770"/>
              <a:gd name="T31" fmla="*/ 1424 h 4255"/>
              <a:gd name="T32" fmla="*/ 4760 w 4770"/>
              <a:gd name="T33" fmla="*/ 5 h 4255"/>
              <a:gd name="T34" fmla="*/ 3191 w 4770"/>
              <a:gd name="T35" fmla="*/ 1575 h 4255"/>
              <a:gd name="T36" fmla="*/ 2247 w 4770"/>
              <a:gd name="T37" fmla="*/ 630 h 4255"/>
              <a:gd name="T38" fmla="*/ 0 w 4770"/>
              <a:gd name="T39" fmla="*/ 2879 h 4255"/>
              <a:gd name="T40" fmla="*/ 4770 w 4770"/>
              <a:gd name="T41" fmla="*/ 948 h 4255"/>
              <a:gd name="T42" fmla="*/ 4770 w 4770"/>
              <a:gd name="T43" fmla="*/ 0 h 4255"/>
              <a:gd name="T44" fmla="*/ 3818 w 4770"/>
              <a:gd name="T45" fmla="*/ 0 h 4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70" h="4255">
                <a:moveTo>
                  <a:pt x="47" y="4255"/>
                </a:moveTo>
                <a:lnTo>
                  <a:pt x="47" y="3626"/>
                </a:lnTo>
                <a:moveTo>
                  <a:pt x="676" y="4255"/>
                </a:moveTo>
                <a:lnTo>
                  <a:pt x="676" y="2996"/>
                </a:lnTo>
                <a:moveTo>
                  <a:pt x="1306" y="4255"/>
                </a:moveTo>
                <a:lnTo>
                  <a:pt x="1306" y="2366"/>
                </a:lnTo>
                <a:moveTo>
                  <a:pt x="1935" y="4255"/>
                </a:moveTo>
                <a:lnTo>
                  <a:pt x="1935" y="1736"/>
                </a:lnTo>
                <a:moveTo>
                  <a:pt x="2564" y="4255"/>
                </a:moveTo>
                <a:lnTo>
                  <a:pt x="2564" y="1736"/>
                </a:lnTo>
                <a:moveTo>
                  <a:pt x="3194" y="4255"/>
                </a:moveTo>
                <a:lnTo>
                  <a:pt x="3194" y="2361"/>
                </a:lnTo>
                <a:moveTo>
                  <a:pt x="3823" y="4255"/>
                </a:moveTo>
                <a:lnTo>
                  <a:pt x="3823" y="1736"/>
                </a:lnTo>
                <a:moveTo>
                  <a:pt x="4453" y="4255"/>
                </a:moveTo>
                <a:lnTo>
                  <a:pt x="4453" y="1424"/>
                </a:lnTo>
                <a:moveTo>
                  <a:pt x="4760" y="5"/>
                </a:moveTo>
                <a:lnTo>
                  <a:pt x="3191" y="1575"/>
                </a:lnTo>
                <a:lnTo>
                  <a:pt x="2247" y="630"/>
                </a:lnTo>
                <a:lnTo>
                  <a:pt x="0" y="2879"/>
                </a:lnTo>
                <a:moveTo>
                  <a:pt x="4770" y="948"/>
                </a:moveTo>
                <a:lnTo>
                  <a:pt x="4770" y="0"/>
                </a:lnTo>
                <a:lnTo>
                  <a:pt x="3818" y="0"/>
                </a:lnTo>
              </a:path>
            </a:pathLst>
          </a:custGeom>
          <a:noFill/>
          <a:ln w="15875" cap="sq">
            <a:solidFill>
              <a:schemeClr val="accent2"/>
            </a:solidFill>
            <a:prstDash val="solid"/>
            <a:miter lim="800000"/>
            <a:headEnd/>
            <a:tailEnd/>
          </a:ln>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endParaRPr lang="en-US" sz="900">
              <a:gradFill>
                <a:gsLst>
                  <a:gs pos="0">
                    <a:srgbClr val="505050"/>
                  </a:gs>
                  <a:gs pos="100000">
                    <a:srgbClr val="505050"/>
                  </a:gs>
                </a:gsLst>
                <a:lin ang="5400000" scaled="1"/>
              </a:gradFill>
            </a:endParaRPr>
          </a:p>
        </p:txBody>
      </p:sp>
    </p:spTree>
    <p:extLst>
      <p:ext uri="{BB962C8B-B14F-4D97-AF65-F5344CB8AC3E}">
        <p14:creationId xmlns:p14="http://schemas.microsoft.com/office/powerpoint/2010/main" val="27388901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A68614-111C-8581-6111-B5C617F28A71}"/>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7B0955D4-D24E-02E7-390B-294AA9B24AD6}"/>
              </a:ext>
            </a:extLst>
          </p:cNvPr>
          <p:cNvSpPr>
            <a:spLocks noGrp="1"/>
          </p:cNvSpPr>
          <p:nvPr>
            <p:ph type="title"/>
          </p:nvPr>
        </p:nvSpPr>
        <p:spPr>
          <a:xfrm>
            <a:off x="600258" y="284424"/>
            <a:ext cx="10271539" cy="369332"/>
          </a:xfrm>
        </p:spPr>
        <p:txBody>
          <a:bodyPr/>
          <a:lstStyle/>
          <a:p>
            <a:r>
              <a:rPr lang="en-IN" dirty="0">
                <a:solidFill>
                  <a:schemeClr val="accent2">
                    <a:lumMod val="20000"/>
                    <a:lumOff val="80000"/>
                  </a:schemeClr>
                </a:solidFill>
                <a:latin typeface="+mn-lt"/>
              </a:rPr>
              <a:t>The starting line: </a:t>
            </a:r>
            <a:r>
              <a:rPr lang="en-IN" dirty="0">
                <a:latin typeface="+mn-lt"/>
              </a:rPr>
              <a:t>A complex, organically evolved data estate</a:t>
            </a:r>
            <a:endParaRPr lang="en-IN" dirty="0">
              <a:solidFill>
                <a:schemeClr val="tx2"/>
              </a:solidFill>
              <a:latin typeface="+mn-lt"/>
            </a:endParaRPr>
          </a:p>
        </p:txBody>
      </p:sp>
      <p:grpSp>
        <p:nvGrpSpPr>
          <p:cNvPr id="2" name="Group 1">
            <a:extLst>
              <a:ext uri="{FF2B5EF4-FFF2-40B4-BE49-F238E27FC236}">
                <a16:creationId xmlns:a16="http://schemas.microsoft.com/office/drawing/2014/main" id="{4A16BFFE-82B1-9289-20E5-45EBE14682BA}"/>
              </a:ext>
              <a:ext uri="{C183D7F6-B498-43B3-948B-1728B52AA6E4}">
                <adec:decorative xmlns:adec="http://schemas.microsoft.com/office/drawing/2017/decorative" val="1"/>
              </a:ext>
            </a:extLst>
          </p:cNvPr>
          <p:cNvGrpSpPr/>
          <p:nvPr/>
        </p:nvGrpSpPr>
        <p:grpSpPr>
          <a:xfrm>
            <a:off x="754280" y="1204120"/>
            <a:ext cx="6604000" cy="4932248"/>
            <a:chOff x="581025" y="1204120"/>
            <a:chExt cx="6604000" cy="4932248"/>
          </a:xfrm>
        </p:grpSpPr>
        <p:sp>
          <p:nvSpPr>
            <p:cNvPr id="4" name="Rounded Rectangle 8">
              <a:extLst>
                <a:ext uri="{FF2B5EF4-FFF2-40B4-BE49-F238E27FC236}">
                  <a16:creationId xmlns:a16="http://schemas.microsoft.com/office/drawing/2014/main" id="{73315EBC-0423-81BD-45B0-FBA3317C3BC1}"/>
                </a:ext>
                <a:ext uri="{C183D7F6-B498-43B3-948B-1728B52AA6E4}">
                  <adec:decorative xmlns:adec="http://schemas.microsoft.com/office/drawing/2017/decorative" val="1"/>
                </a:ext>
              </a:extLst>
            </p:cNvPr>
            <p:cNvSpPr/>
            <p:nvPr/>
          </p:nvSpPr>
          <p:spPr bwMode="auto">
            <a:xfrm>
              <a:off x="581025" y="1204120"/>
              <a:ext cx="6604000" cy="4932248"/>
            </a:xfrm>
            <a:prstGeom prst="roundRect">
              <a:avLst>
                <a:gd name="adj" fmla="val 3302"/>
              </a:avLst>
            </a:prstGeom>
            <a:solidFill>
              <a:srgbClr val="FFFFFF">
                <a:alpha val="94098"/>
              </a:srgbClr>
            </a:solidFill>
            <a:ln>
              <a:noFill/>
              <a:headEnd type="none" w="med" len="med"/>
              <a:tailEnd type="none" w="med" len="med"/>
            </a:ln>
            <a:effectLst>
              <a:outerShdw blurRad="508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srgbClr val="49C5B1"/>
                </a:solidFill>
                <a:effectLst/>
                <a:uLnTx/>
                <a:uFillTx/>
                <a:ea typeface="Segoe UI" pitchFamily="34" charset="0"/>
                <a:cs typeface="Segoe UI" pitchFamily="34" charset="0"/>
              </a:endParaRPr>
            </a:p>
          </p:txBody>
        </p:sp>
        <p:sp>
          <p:nvSpPr>
            <p:cNvPr id="5" name="Rounded Rectangle 7">
              <a:extLst>
                <a:ext uri="{FF2B5EF4-FFF2-40B4-BE49-F238E27FC236}">
                  <a16:creationId xmlns:a16="http://schemas.microsoft.com/office/drawing/2014/main" id="{5D585DA1-AB3B-E4C6-9A41-97FFE020956C}"/>
                </a:ext>
              </a:extLst>
            </p:cNvPr>
            <p:cNvSpPr/>
            <p:nvPr/>
          </p:nvSpPr>
          <p:spPr bwMode="auto">
            <a:xfrm>
              <a:off x="978394" y="1931930"/>
              <a:ext cx="1836525" cy="407361"/>
            </a:xfrm>
            <a:prstGeom prst="roundRect">
              <a:avLst>
                <a:gd name="adj" fmla="val 14039"/>
              </a:avLst>
            </a:prstGeom>
            <a:solidFill>
              <a:schemeClr val="bg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36576" numCol="1" spcCol="0" rtlCol="0" fromWordArt="0" anchor="b"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Pct val="90000"/>
                <a:buFontTx/>
                <a:buNone/>
                <a:tabLst/>
                <a:defRPr/>
              </a:pPr>
              <a:r>
                <a:rPr kumimoji="0" lang="en-US" sz="1200" b="0" i="0" u="none" strike="noStrike" kern="1200" cap="none" spc="0" normalizeH="0" baseline="0" noProof="0">
                  <a:ln>
                    <a:noFill/>
                  </a:ln>
                  <a:solidFill>
                    <a:srgbClr val="000000"/>
                  </a:solidFill>
                  <a:effectLst/>
                  <a:uLnTx/>
                  <a:uFillTx/>
                  <a:ea typeface="+mn-ea"/>
                  <a:cs typeface="Segoe Sans Display Semibold" pitchFamily="2" charset="0"/>
                </a:rPr>
                <a:t>Business team</a:t>
              </a:r>
            </a:p>
          </p:txBody>
        </p:sp>
        <p:sp>
          <p:nvSpPr>
            <p:cNvPr id="6" name="Rounded Rectangle 8">
              <a:extLst>
                <a:ext uri="{FF2B5EF4-FFF2-40B4-BE49-F238E27FC236}">
                  <a16:creationId xmlns:a16="http://schemas.microsoft.com/office/drawing/2014/main" id="{BD502213-9BA8-9AA0-9824-60B1FFB22285}"/>
                </a:ext>
              </a:extLst>
            </p:cNvPr>
            <p:cNvSpPr/>
            <p:nvPr/>
          </p:nvSpPr>
          <p:spPr bwMode="auto">
            <a:xfrm>
              <a:off x="2964761" y="1931930"/>
              <a:ext cx="1836525" cy="407361"/>
            </a:xfrm>
            <a:prstGeom prst="roundRect">
              <a:avLst>
                <a:gd name="adj" fmla="val 14039"/>
              </a:avLst>
            </a:prstGeom>
            <a:solidFill>
              <a:schemeClr val="bg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36576" numCol="1" spcCol="0" rtlCol="0" fromWordArt="0" anchor="b"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Pct val="90000"/>
                <a:buFontTx/>
                <a:buNone/>
                <a:tabLst/>
                <a:defRPr/>
              </a:pPr>
              <a:r>
                <a:rPr kumimoji="0" lang="en-US" sz="1200" b="0" i="0" u="none" strike="noStrike" kern="1200" cap="none" spc="0" normalizeH="0" baseline="0" noProof="0">
                  <a:ln>
                    <a:noFill/>
                  </a:ln>
                  <a:solidFill>
                    <a:srgbClr val="000000"/>
                  </a:solidFill>
                  <a:effectLst/>
                  <a:uLnTx/>
                  <a:uFillTx/>
                  <a:ea typeface="+mn-ea"/>
                  <a:cs typeface="Segoe Sans Display Semibold" pitchFamily="2" charset="0"/>
                </a:rPr>
                <a:t>Business team</a:t>
              </a:r>
            </a:p>
          </p:txBody>
        </p:sp>
        <p:sp>
          <p:nvSpPr>
            <p:cNvPr id="7" name="Rounded Rectangle 9">
              <a:extLst>
                <a:ext uri="{FF2B5EF4-FFF2-40B4-BE49-F238E27FC236}">
                  <a16:creationId xmlns:a16="http://schemas.microsoft.com/office/drawing/2014/main" id="{8C4ECD7E-212C-AAC8-ED65-912767143D1A}"/>
                </a:ext>
              </a:extLst>
            </p:cNvPr>
            <p:cNvSpPr/>
            <p:nvPr/>
          </p:nvSpPr>
          <p:spPr bwMode="auto">
            <a:xfrm>
              <a:off x="4951130" y="1931930"/>
              <a:ext cx="1836525" cy="407361"/>
            </a:xfrm>
            <a:prstGeom prst="roundRect">
              <a:avLst>
                <a:gd name="adj" fmla="val 14039"/>
              </a:avLst>
            </a:prstGeom>
            <a:solidFill>
              <a:schemeClr val="bg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36576" numCol="1" spcCol="0" rtlCol="0" fromWordArt="0" anchor="b"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Pct val="90000"/>
                <a:buFontTx/>
                <a:buNone/>
                <a:tabLst/>
                <a:defRPr/>
              </a:pPr>
              <a:r>
                <a:rPr kumimoji="0" lang="en-US" sz="1200" b="0" i="0" u="none" strike="noStrike" kern="1200" cap="none" spc="0" normalizeH="0" baseline="0" noProof="0">
                  <a:ln>
                    <a:noFill/>
                  </a:ln>
                  <a:solidFill>
                    <a:srgbClr val="000000"/>
                  </a:solidFill>
                  <a:effectLst/>
                  <a:uLnTx/>
                  <a:uFillTx/>
                  <a:ea typeface="+mn-ea"/>
                  <a:cs typeface="Segoe Sans Display Semibold" pitchFamily="2" charset="0"/>
                </a:rPr>
                <a:t>Business team</a:t>
              </a:r>
            </a:p>
          </p:txBody>
        </p:sp>
        <p:sp>
          <p:nvSpPr>
            <p:cNvPr id="8" name="Rounded Rectangle 10">
              <a:extLst>
                <a:ext uri="{FF2B5EF4-FFF2-40B4-BE49-F238E27FC236}">
                  <a16:creationId xmlns:a16="http://schemas.microsoft.com/office/drawing/2014/main" id="{B23D1EAA-2A19-48B0-C8E3-7A0E453D0D84}"/>
                </a:ext>
              </a:extLst>
            </p:cNvPr>
            <p:cNvSpPr/>
            <p:nvPr/>
          </p:nvSpPr>
          <p:spPr bwMode="auto">
            <a:xfrm>
              <a:off x="978394" y="3009002"/>
              <a:ext cx="2531566" cy="1925866"/>
            </a:xfrm>
            <a:prstGeom prst="roundRect">
              <a:avLst>
                <a:gd name="adj" fmla="val 3742"/>
              </a:avLst>
            </a:prstGeom>
            <a:solidFill>
              <a:srgbClr val="FFFFFF"/>
            </a:solidFill>
            <a:ln>
              <a:noFill/>
              <a:headEnd type="none" w="med" len="med"/>
              <a:tailEnd type="none" w="med" len="med"/>
            </a:ln>
            <a:effectLst>
              <a:outerShdw blurRad="127000" dist="38100" dir="2700000" algn="tl" rotWithShape="0">
                <a:schemeClr val="bg1">
                  <a:lumMod val="50000"/>
                  <a:lumOff val="50000"/>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54864" rIns="0" bIns="0"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Pct val="90000"/>
                <a:buFontTx/>
                <a:buNone/>
                <a:tabLst/>
                <a:defRPr/>
              </a:pPr>
              <a:r>
                <a:rPr kumimoji="0" lang="en-US" sz="1200" b="0" i="0" u="none" strike="noStrike" kern="1200" cap="none" spc="0" normalizeH="0" baseline="0" noProof="0">
                  <a:ln>
                    <a:noFill/>
                  </a:ln>
                  <a:solidFill>
                    <a:srgbClr val="8661C5"/>
                  </a:solidFill>
                  <a:effectLst/>
                  <a:uLnTx/>
                  <a:uFillTx/>
                  <a:ea typeface="+mn-ea"/>
                  <a:cs typeface="Segoe Sans Display Semibold" pitchFamily="2" charset="0"/>
                </a:rPr>
                <a:t>Tech team</a:t>
              </a:r>
            </a:p>
          </p:txBody>
        </p:sp>
        <p:sp>
          <p:nvSpPr>
            <p:cNvPr id="9" name="Rounded Rectangle 11">
              <a:extLst>
                <a:ext uri="{FF2B5EF4-FFF2-40B4-BE49-F238E27FC236}">
                  <a16:creationId xmlns:a16="http://schemas.microsoft.com/office/drawing/2014/main" id="{B79A926C-E9A3-1141-D099-67F8EBC52DE5}"/>
                </a:ext>
              </a:extLst>
            </p:cNvPr>
            <p:cNvSpPr/>
            <p:nvPr/>
          </p:nvSpPr>
          <p:spPr bwMode="auto">
            <a:xfrm>
              <a:off x="978395" y="5514976"/>
              <a:ext cx="5809261" cy="504824"/>
            </a:xfrm>
            <a:prstGeom prst="roundRect">
              <a:avLst>
                <a:gd name="adj" fmla="val 12852"/>
              </a:avLst>
            </a:prstGeom>
            <a:solidFill>
              <a:schemeClr val="bg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36576"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Pct val="90000"/>
                <a:buFontTx/>
                <a:buNone/>
                <a:tabLst/>
                <a:defRPr/>
              </a:pPr>
              <a:r>
                <a:rPr kumimoji="0" lang="en-US" sz="1400" b="0" i="0" u="none" strike="noStrike" kern="1200" cap="none" spc="0" normalizeH="0" baseline="0" noProof="0">
                  <a:ln>
                    <a:noFill/>
                  </a:ln>
                  <a:solidFill>
                    <a:srgbClr val="000000"/>
                  </a:solidFill>
                  <a:effectLst/>
                  <a:uLnTx/>
                  <a:uFillTx/>
                  <a:ea typeface="+mn-ea"/>
                  <a:cs typeface="Segoe Sans Display Semibold" pitchFamily="2" charset="0"/>
                </a:rPr>
                <a:t>Enterprise Data Sources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solidFill>
                  <a:effectLst/>
                  <a:uLnTx/>
                  <a:uFillTx/>
                  <a:ea typeface="+mn-ea"/>
                </a:rPr>
                <a:t>Multi-Cloud | On-Premise | External</a:t>
              </a:r>
            </a:p>
          </p:txBody>
        </p:sp>
        <p:grpSp>
          <p:nvGrpSpPr>
            <p:cNvPr id="10" name="Group 9">
              <a:extLst>
                <a:ext uri="{FF2B5EF4-FFF2-40B4-BE49-F238E27FC236}">
                  <a16:creationId xmlns:a16="http://schemas.microsoft.com/office/drawing/2014/main" id="{157F019F-EB02-7FA1-EA00-E538176CB241}"/>
                </a:ext>
              </a:extLst>
            </p:cNvPr>
            <p:cNvGrpSpPr/>
            <p:nvPr/>
          </p:nvGrpSpPr>
          <p:grpSpPr>
            <a:xfrm>
              <a:off x="1269204" y="5004439"/>
              <a:ext cx="5138739" cy="415278"/>
              <a:chOff x="1269204" y="5028259"/>
              <a:chExt cx="5138739" cy="543289"/>
            </a:xfrm>
          </p:grpSpPr>
          <p:cxnSp>
            <p:nvCxnSpPr>
              <p:cNvPr id="63" name="Straight Arrow Connector 62">
                <a:extLst>
                  <a:ext uri="{FF2B5EF4-FFF2-40B4-BE49-F238E27FC236}">
                    <a16:creationId xmlns:a16="http://schemas.microsoft.com/office/drawing/2014/main" id="{7C077D3E-78CB-B8BF-8DD3-E9CDA8DC0495}"/>
                  </a:ext>
                </a:extLst>
              </p:cNvPr>
              <p:cNvCxnSpPr>
                <a:cxnSpLocks/>
              </p:cNvCxnSpPr>
              <p:nvPr/>
            </p:nvCxnSpPr>
            <p:spPr>
              <a:xfrm>
                <a:off x="1269204" y="5031654"/>
                <a:ext cx="0" cy="539184"/>
              </a:xfrm>
              <a:prstGeom prst="straightConnector1">
                <a:avLst/>
              </a:prstGeom>
              <a:noFill/>
              <a:ln w="6350" cap="flat" cmpd="sng" algn="ctr">
                <a:solidFill>
                  <a:schemeClr val="accent6">
                    <a:lumMod val="60000"/>
                    <a:lumOff val="40000"/>
                  </a:schemeClr>
                </a:solidFill>
                <a:prstDash val="solid"/>
                <a:headEnd type="arrow" w="med" len="sm"/>
                <a:tailEnd type="arrow" w="med" len="sm"/>
              </a:ln>
              <a:effectLst/>
            </p:spPr>
          </p:cxnSp>
          <p:cxnSp>
            <p:nvCxnSpPr>
              <p:cNvPr id="64" name="Straight Arrow Connector 63">
                <a:extLst>
                  <a:ext uri="{FF2B5EF4-FFF2-40B4-BE49-F238E27FC236}">
                    <a16:creationId xmlns:a16="http://schemas.microsoft.com/office/drawing/2014/main" id="{C99293D6-B920-44FB-6755-4C5E0BAB9DBF}"/>
                  </a:ext>
                </a:extLst>
              </p:cNvPr>
              <p:cNvCxnSpPr>
                <a:cxnSpLocks/>
              </p:cNvCxnSpPr>
              <p:nvPr/>
            </p:nvCxnSpPr>
            <p:spPr>
              <a:xfrm>
                <a:off x="2324218" y="5031654"/>
                <a:ext cx="0" cy="539184"/>
              </a:xfrm>
              <a:prstGeom prst="straightConnector1">
                <a:avLst/>
              </a:prstGeom>
              <a:ln w="6350">
                <a:solidFill>
                  <a:schemeClr val="accent6">
                    <a:lumMod val="60000"/>
                    <a:lumOff val="40000"/>
                  </a:schemeClr>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65" name="Connector: Elbow 4">
                <a:extLst>
                  <a:ext uri="{FF2B5EF4-FFF2-40B4-BE49-F238E27FC236}">
                    <a16:creationId xmlns:a16="http://schemas.microsoft.com/office/drawing/2014/main" id="{3625A8BF-7337-69C9-03B6-891E09C29AF4}"/>
                  </a:ext>
                </a:extLst>
              </p:cNvPr>
              <p:cNvCxnSpPr>
                <a:cxnSpLocks/>
              </p:cNvCxnSpPr>
              <p:nvPr/>
            </p:nvCxnSpPr>
            <p:spPr>
              <a:xfrm rot="5400000" flipH="1" flipV="1">
                <a:off x="3945739" y="3762445"/>
                <a:ext cx="539184" cy="3077605"/>
              </a:xfrm>
              <a:prstGeom prst="bentConnector3">
                <a:avLst>
                  <a:gd name="adj1" fmla="val 38311"/>
                </a:avLst>
              </a:prstGeom>
              <a:noFill/>
              <a:ln w="6350" cap="flat" cmpd="sng" algn="ctr">
                <a:solidFill>
                  <a:schemeClr val="accent6">
                    <a:lumMod val="60000"/>
                    <a:lumOff val="40000"/>
                  </a:schemeClr>
                </a:solidFill>
                <a:prstDash val="solid"/>
                <a:headEnd type="arrow" w="med" len="sm"/>
                <a:tailEnd type="arrow" w="med" len="sm"/>
              </a:ln>
              <a:effectLst/>
            </p:spPr>
          </p:cxnSp>
          <p:cxnSp>
            <p:nvCxnSpPr>
              <p:cNvPr id="66" name="Connector: Elbow 5">
                <a:extLst>
                  <a:ext uri="{FF2B5EF4-FFF2-40B4-BE49-F238E27FC236}">
                    <a16:creationId xmlns:a16="http://schemas.microsoft.com/office/drawing/2014/main" id="{1F58F23E-6E97-6856-51EF-1D3E0CD98A09}"/>
                  </a:ext>
                </a:extLst>
              </p:cNvPr>
              <p:cNvCxnSpPr>
                <a:cxnSpLocks/>
              </p:cNvCxnSpPr>
              <p:nvPr/>
            </p:nvCxnSpPr>
            <p:spPr>
              <a:xfrm rot="5400000" flipH="1" flipV="1">
                <a:off x="3138769" y="3612929"/>
                <a:ext cx="541035" cy="3374785"/>
              </a:xfrm>
              <a:prstGeom prst="bentConnector3">
                <a:avLst>
                  <a:gd name="adj1" fmla="val 78592"/>
                </a:avLst>
              </a:prstGeom>
              <a:ln w="6350">
                <a:solidFill>
                  <a:schemeClr val="tx1"/>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67" name="Connector: Elbow 6">
                <a:extLst>
                  <a:ext uri="{FF2B5EF4-FFF2-40B4-BE49-F238E27FC236}">
                    <a16:creationId xmlns:a16="http://schemas.microsoft.com/office/drawing/2014/main" id="{86FEA18A-50C8-AB45-D0DD-4D305D1A3338}"/>
                  </a:ext>
                </a:extLst>
              </p:cNvPr>
              <p:cNvCxnSpPr>
                <a:cxnSpLocks/>
              </p:cNvCxnSpPr>
              <p:nvPr/>
            </p:nvCxnSpPr>
            <p:spPr>
              <a:xfrm rot="16200000" flipH="1">
                <a:off x="2263181" y="4566599"/>
                <a:ext cx="537391" cy="1471090"/>
              </a:xfrm>
              <a:prstGeom prst="bentConnector3">
                <a:avLst>
                  <a:gd name="adj1" fmla="val 50000"/>
                </a:avLst>
              </a:prstGeom>
              <a:noFill/>
              <a:ln w="6350" cap="flat" cmpd="sng" algn="ctr">
                <a:solidFill>
                  <a:schemeClr val="bg2"/>
                </a:solidFill>
                <a:prstDash val="solid"/>
                <a:headEnd type="arrow" w="med" len="sm"/>
                <a:tailEnd type="arrow" w="med" len="sm"/>
              </a:ln>
              <a:effectLst/>
            </p:spPr>
          </p:cxnSp>
          <p:cxnSp>
            <p:nvCxnSpPr>
              <p:cNvPr id="68" name="Connector: Elbow 8">
                <a:extLst>
                  <a:ext uri="{FF2B5EF4-FFF2-40B4-BE49-F238E27FC236}">
                    <a16:creationId xmlns:a16="http://schemas.microsoft.com/office/drawing/2014/main" id="{E98A527B-7F9D-66C1-F90C-797DE638D3D0}"/>
                  </a:ext>
                </a:extLst>
              </p:cNvPr>
              <p:cNvCxnSpPr>
                <a:cxnSpLocks/>
              </p:cNvCxnSpPr>
              <p:nvPr/>
            </p:nvCxnSpPr>
            <p:spPr>
              <a:xfrm rot="5400000" flipH="1" flipV="1">
                <a:off x="4650414" y="3998136"/>
                <a:ext cx="525416" cy="2621407"/>
              </a:xfrm>
              <a:prstGeom prst="bentConnector3">
                <a:avLst>
                  <a:gd name="adj1" fmla="val 50000"/>
                </a:avLst>
              </a:prstGeom>
              <a:noFill/>
              <a:ln w="6350" cap="flat" cmpd="sng" algn="ctr">
                <a:solidFill>
                  <a:schemeClr val="bg2"/>
                </a:solidFill>
                <a:prstDash val="solid"/>
                <a:headEnd type="arrow" w="med" len="sm"/>
                <a:tailEnd type="arrow" w="med" len="sm"/>
              </a:ln>
              <a:effectLst/>
            </p:spPr>
          </p:cxnSp>
          <p:cxnSp>
            <p:nvCxnSpPr>
              <p:cNvPr id="69" name="Connector: Elbow 10">
                <a:extLst>
                  <a:ext uri="{FF2B5EF4-FFF2-40B4-BE49-F238E27FC236}">
                    <a16:creationId xmlns:a16="http://schemas.microsoft.com/office/drawing/2014/main" id="{0D505B84-F109-6547-C024-EC92AA474BF9}"/>
                  </a:ext>
                </a:extLst>
              </p:cNvPr>
              <p:cNvCxnSpPr>
                <a:cxnSpLocks/>
              </p:cNvCxnSpPr>
              <p:nvPr/>
            </p:nvCxnSpPr>
            <p:spPr>
              <a:xfrm rot="16200000" flipV="1">
                <a:off x="2591108" y="3968911"/>
                <a:ext cx="534410" cy="2669447"/>
              </a:xfrm>
              <a:prstGeom prst="bentConnector3">
                <a:avLst>
                  <a:gd name="adj1" fmla="val 27487"/>
                </a:avLst>
              </a:prstGeom>
              <a:noFill/>
              <a:ln w="6350" cap="flat" cmpd="sng" algn="ctr">
                <a:solidFill>
                  <a:schemeClr val="bg2">
                    <a:lumMod val="75000"/>
                  </a:schemeClr>
                </a:solidFill>
                <a:prstDash val="solid"/>
                <a:headEnd type="arrow" w="med" len="sm"/>
                <a:tailEnd type="arrow" w="med" len="sm"/>
              </a:ln>
              <a:effectLst/>
            </p:spPr>
          </p:cxnSp>
          <p:cxnSp>
            <p:nvCxnSpPr>
              <p:cNvPr id="70" name="Connector: Elbow 11">
                <a:extLst>
                  <a:ext uri="{FF2B5EF4-FFF2-40B4-BE49-F238E27FC236}">
                    <a16:creationId xmlns:a16="http://schemas.microsoft.com/office/drawing/2014/main" id="{E32EC62A-DB2C-D2B1-AE39-A69128E7EAB5}"/>
                  </a:ext>
                </a:extLst>
              </p:cNvPr>
              <p:cNvCxnSpPr>
                <a:cxnSpLocks/>
              </p:cNvCxnSpPr>
              <p:nvPr/>
            </p:nvCxnSpPr>
            <p:spPr>
              <a:xfrm rot="5400000" flipH="1" flipV="1">
                <a:off x="5060115" y="4557960"/>
                <a:ext cx="531384" cy="1494372"/>
              </a:xfrm>
              <a:prstGeom prst="bentConnector3">
                <a:avLst>
                  <a:gd name="adj1" fmla="val 24124"/>
                </a:avLst>
              </a:prstGeom>
              <a:noFill/>
              <a:ln w="6350" cap="flat" cmpd="sng" algn="ctr">
                <a:solidFill>
                  <a:schemeClr val="bg2">
                    <a:lumMod val="75000"/>
                  </a:schemeClr>
                </a:solidFill>
                <a:prstDash val="solid"/>
                <a:headEnd type="arrow" w="med" len="sm"/>
                <a:tailEnd type="arrow" w="med" len="sm"/>
              </a:ln>
              <a:effectLst/>
            </p:spPr>
          </p:cxnSp>
          <p:cxnSp>
            <p:nvCxnSpPr>
              <p:cNvPr id="71" name="Connector: Elbow 12">
                <a:extLst>
                  <a:ext uri="{FF2B5EF4-FFF2-40B4-BE49-F238E27FC236}">
                    <a16:creationId xmlns:a16="http://schemas.microsoft.com/office/drawing/2014/main" id="{34694F82-B2DB-6186-A312-4CA1C661CE49}"/>
                  </a:ext>
                </a:extLst>
              </p:cNvPr>
              <p:cNvCxnSpPr>
                <a:cxnSpLocks/>
              </p:cNvCxnSpPr>
              <p:nvPr/>
            </p:nvCxnSpPr>
            <p:spPr>
              <a:xfrm rot="16200000" flipV="1">
                <a:off x="3870587" y="4367959"/>
                <a:ext cx="533369" cy="1872388"/>
              </a:xfrm>
              <a:prstGeom prst="bentConnector3">
                <a:avLst>
                  <a:gd name="adj1" fmla="val 71483"/>
                </a:avLst>
              </a:prstGeom>
              <a:noFill/>
              <a:ln w="6350" cap="flat" cmpd="sng" algn="ctr">
                <a:solidFill>
                  <a:schemeClr val="accent6">
                    <a:lumMod val="60000"/>
                    <a:lumOff val="40000"/>
                  </a:schemeClr>
                </a:solidFill>
                <a:prstDash val="solid"/>
                <a:headEnd type="arrow" w="med" len="sm"/>
                <a:tailEnd type="arrow" w="med" len="sm"/>
              </a:ln>
              <a:effectLst/>
            </p:spPr>
          </p:cxnSp>
          <p:cxnSp>
            <p:nvCxnSpPr>
              <p:cNvPr id="72" name="Connector: Elbow 13">
                <a:extLst>
                  <a:ext uri="{FF2B5EF4-FFF2-40B4-BE49-F238E27FC236}">
                    <a16:creationId xmlns:a16="http://schemas.microsoft.com/office/drawing/2014/main" id="{532AB68B-D2A6-1C77-424C-5B5603ABB6E4}"/>
                  </a:ext>
                </a:extLst>
              </p:cNvPr>
              <p:cNvCxnSpPr>
                <a:cxnSpLocks/>
              </p:cNvCxnSpPr>
              <p:nvPr/>
            </p:nvCxnSpPr>
            <p:spPr>
              <a:xfrm rot="16200000" flipV="1">
                <a:off x="4822654" y="4908762"/>
                <a:ext cx="529913" cy="794238"/>
              </a:xfrm>
              <a:prstGeom prst="bentConnector3">
                <a:avLst>
                  <a:gd name="adj1" fmla="val 31620"/>
                </a:avLst>
              </a:prstGeom>
              <a:noFill/>
              <a:ln w="6350" cap="flat" cmpd="sng" algn="ctr">
                <a:solidFill>
                  <a:schemeClr val="bg2"/>
                </a:solidFill>
                <a:prstDash val="solid"/>
                <a:headEnd type="arrow" w="med" len="sm"/>
                <a:tailEnd type="arrow" w="med" len="sm"/>
              </a:ln>
              <a:effectLst/>
            </p:spPr>
          </p:cxnSp>
          <p:cxnSp>
            <p:nvCxnSpPr>
              <p:cNvPr id="73" name="Connector: Elbow 14">
                <a:extLst>
                  <a:ext uri="{FF2B5EF4-FFF2-40B4-BE49-F238E27FC236}">
                    <a16:creationId xmlns:a16="http://schemas.microsoft.com/office/drawing/2014/main" id="{518ED752-63D9-7954-AC2A-BAF3C8C21F2E}"/>
                  </a:ext>
                </a:extLst>
              </p:cNvPr>
              <p:cNvCxnSpPr>
                <a:cxnSpLocks/>
              </p:cNvCxnSpPr>
              <p:nvPr/>
            </p:nvCxnSpPr>
            <p:spPr>
              <a:xfrm rot="16200000" flipV="1">
                <a:off x="4271784" y="3434680"/>
                <a:ext cx="536457" cy="3735860"/>
              </a:xfrm>
              <a:prstGeom prst="bentConnector3">
                <a:avLst>
                  <a:gd name="adj1" fmla="val 59611"/>
                </a:avLst>
              </a:prstGeom>
              <a:ln w="6350">
                <a:solidFill>
                  <a:schemeClr val="tx1"/>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74" name="Connector: Elbow 15">
                <a:extLst>
                  <a:ext uri="{FF2B5EF4-FFF2-40B4-BE49-F238E27FC236}">
                    <a16:creationId xmlns:a16="http://schemas.microsoft.com/office/drawing/2014/main" id="{5319C371-17B7-140D-2054-32AFED194480}"/>
                  </a:ext>
                </a:extLst>
              </p:cNvPr>
              <p:cNvCxnSpPr>
                <a:cxnSpLocks/>
              </p:cNvCxnSpPr>
              <p:nvPr/>
            </p:nvCxnSpPr>
            <p:spPr>
              <a:xfrm rot="16200000" flipV="1">
                <a:off x="5356043" y="4966554"/>
                <a:ext cx="542580" cy="665989"/>
              </a:xfrm>
              <a:prstGeom prst="bentConnector3">
                <a:avLst>
                  <a:gd name="adj1" fmla="val 69645"/>
                </a:avLst>
              </a:prstGeom>
              <a:noFill/>
              <a:ln w="6350" cap="flat" cmpd="sng" algn="ctr">
                <a:solidFill>
                  <a:schemeClr val="bg2">
                    <a:lumMod val="75000"/>
                  </a:schemeClr>
                </a:solidFill>
                <a:prstDash val="solid"/>
                <a:headEnd type="arrow" w="med" len="sm"/>
                <a:tailEnd type="arrow" w="med" len="sm"/>
              </a:ln>
              <a:effectLst/>
            </p:spPr>
          </p:cxnSp>
        </p:grpSp>
        <p:sp>
          <p:nvSpPr>
            <p:cNvPr id="11" name="Rounded Rectangle 30">
              <a:extLst>
                <a:ext uri="{FF2B5EF4-FFF2-40B4-BE49-F238E27FC236}">
                  <a16:creationId xmlns:a16="http://schemas.microsoft.com/office/drawing/2014/main" id="{66CAD808-8121-D890-2C4E-03FFD65ADA5F}"/>
                </a:ext>
              </a:extLst>
            </p:cNvPr>
            <p:cNvSpPr/>
            <p:nvPr/>
          </p:nvSpPr>
          <p:spPr bwMode="auto">
            <a:xfrm>
              <a:off x="1122597" y="4558119"/>
              <a:ext cx="2243160" cy="266106"/>
            </a:xfrm>
            <a:prstGeom prst="roundRect">
              <a:avLst>
                <a:gd name="adj" fmla="val 50000"/>
              </a:avLst>
            </a:prstGeom>
            <a:solidFill>
              <a:schemeClr val="accent3">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20040" tIns="0" rIns="0" bIns="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Pct val="90000"/>
                <a:buFontTx/>
                <a:buNone/>
                <a:tabLst/>
                <a:defRPr/>
              </a:pPr>
              <a:r>
                <a:rPr kumimoji="0" lang="en-US" sz="1100" b="0" i="0" u="none" strike="noStrike" kern="1200" cap="none" spc="0" normalizeH="0" baseline="0" noProof="0">
                  <a:ln>
                    <a:noFill/>
                  </a:ln>
                  <a:solidFill>
                    <a:srgbClr val="000000"/>
                  </a:solidFill>
                  <a:effectLst/>
                  <a:uLnTx/>
                  <a:uFillTx/>
                  <a:ea typeface="+mn-ea"/>
                  <a:cs typeface="+mn-cs"/>
                </a:rPr>
                <a:t>Ingestion</a:t>
              </a:r>
            </a:p>
          </p:txBody>
        </p:sp>
        <p:sp>
          <p:nvSpPr>
            <p:cNvPr id="12" name="Rounded Rectangle 31">
              <a:extLst>
                <a:ext uri="{FF2B5EF4-FFF2-40B4-BE49-F238E27FC236}">
                  <a16:creationId xmlns:a16="http://schemas.microsoft.com/office/drawing/2014/main" id="{16949FE8-9744-40AE-572B-B7EE365B8814}"/>
                </a:ext>
              </a:extLst>
            </p:cNvPr>
            <p:cNvSpPr/>
            <p:nvPr/>
          </p:nvSpPr>
          <p:spPr bwMode="auto">
            <a:xfrm>
              <a:off x="1122597" y="4250550"/>
              <a:ext cx="2243160" cy="266106"/>
            </a:xfrm>
            <a:prstGeom prst="roundRect">
              <a:avLst>
                <a:gd name="adj" fmla="val 50000"/>
              </a:avLst>
            </a:prstGeom>
            <a:solidFill>
              <a:schemeClr val="accent3">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20040" tIns="0" rIns="0" bIns="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Pct val="90000"/>
                <a:buFontTx/>
                <a:buNone/>
                <a:tabLst/>
                <a:defRPr/>
              </a:pPr>
              <a:r>
                <a:rPr kumimoji="0" lang="en-US" sz="1100" b="0" i="0" u="none" strike="noStrike" kern="1200" cap="none" spc="0" normalizeH="0" baseline="0" noProof="0">
                  <a:ln>
                    <a:noFill/>
                  </a:ln>
                  <a:solidFill>
                    <a:srgbClr val="000000"/>
                  </a:solidFill>
                  <a:effectLst/>
                  <a:uLnTx/>
                  <a:uFillTx/>
                  <a:ea typeface="+mn-ea"/>
                  <a:cs typeface="+mn-cs"/>
                </a:rPr>
                <a:t>Storage</a:t>
              </a:r>
            </a:p>
          </p:txBody>
        </p:sp>
        <p:sp>
          <p:nvSpPr>
            <p:cNvPr id="13" name="Rounded Rectangle 32">
              <a:extLst>
                <a:ext uri="{FF2B5EF4-FFF2-40B4-BE49-F238E27FC236}">
                  <a16:creationId xmlns:a16="http://schemas.microsoft.com/office/drawing/2014/main" id="{9FE55EA1-2F49-A87E-24CB-1FA69588251A}"/>
                </a:ext>
              </a:extLst>
            </p:cNvPr>
            <p:cNvSpPr/>
            <p:nvPr/>
          </p:nvSpPr>
          <p:spPr bwMode="auto">
            <a:xfrm>
              <a:off x="1122597" y="3635412"/>
              <a:ext cx="2243160" cy="266106"/>
            </a:xfrm>
            <a:prstGeom prst="roundRect">
              <a:avLst>
                <a:gd name="adj" fmla="val 50000"/>
              </a:avLst>
            </a:prstGeom>
            <a:solidFill>
              <a:schemeClr val="accent3">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20040" tIns="0" rIns="0" bIns="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Pct val="90000"/>
                <a:buFontTx/>
                <a:buNone/>
                <a:tabLst/>
                <a:defRPr/>
              </a:pPr>
              <a:r>
                <a:rPr kumimoji="0" lang="en-US" sz="1100" b="0" i="0" u="none" strike="noStrike" kern="1200" cap="none" spc="0" normalizeH="0" baseline="0" noProof="0">
                  <a:ln>
                    <a:noFill/>
                  </a:ln>
                  <a:solidFill>
                    <a:srgbClr val="000000"/>
                  </a:solidFill>
                  <a:effectLst/>
                  <a:uLnTx/>
                  <a:uFillTx/>
                  <a:ea typeface="+mn-ea"/>
                  <a:cs typeface="+mn-cs"/>
                </a:rPr>
                <a:t>Data transformation and BI</a:t>
              </a:r>
            </a:p>
          </p:txBody>
        </p:sp>
        <p:sp>
          <p:nvSpPr>
            <p:cNvPr id="14" name="Rounded Rectangle 33">
              <a:extLst>
                <a:ext uri="{FF2B5EF4-FFF2-40B4-BE49-F238E27FC236}">
                  <a16:creationId xmlns:a16="http://schemas.microsoft.com/office/drawing/2014/main" id="{664D2860-0D12-AFBA-4A0A-28215C4C35EB}"/>
                </a:ext>
              </a:extLst>
            </p:cNvPr>
            <p:cNvSpPr/>
            <p:nvPr/>
          </p:nvSpPr>
          <p:spPr bwMode="auto">
            <a:xfrm>
              <a:off x="1122597" y="3942981"/>
              <a:ext cx="2243160" cy="266106"/>
            </a:xfrm>
            <a:prstGeom prst="roundRect">
              <a:avLst>
                <a:gd name="adj" fmla="val 50000"/>
              </a:avLst>
            </a:prstGeom>
            <a:solidFill>
              <a:schemeClr val="accent3">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20040" tIns="0" rIns="0" bIns="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Pct val="90000"/>
                <a:buFontTx/>
                <a:buNone/>
                <a:tabLst/>
                <a:defRPr/>
              </a:pPr>
              <a:r>
                <a:rPr kumimoji="0" lang="en-US" sz="1100" b="0" i="0" u="none" strike="noStrike" kern="1200" cap="none" spc="0" normalizeH="0" baseline="0" noProof="0">
                  <a:ln>
                    <a:noFill/>
                  </a:ln>
                  <a:solidFill>
                    <a:srgbClr val="000000"/>
                  </a:solidFill>
                  <a:effectLst/>
                  <a:uLnTx/>
                  <a:uFillTx/>
                  <a:ea typeface="+mn-ea"/>
                  <a:cs typeface="+mn-cs"/>
                </a:rPr>
                <a:t>Data Management</a:t>
              </a:r>
            </a:p>
          </p:txBody>
        </p:sp>
        <p:cxnSp>
          <p:nvCxnSpPr>
            <p:cNvPr id="15" name="Connector: Elbow 25">
              <a:extLst>
                <a:ext uri="{FF2B5EF4-FFF2-40B4-BE49-F238E27FC236}">
                  <a16:creationId xmlns:a16="http://schemas.microsoft.com/office/drawing/2014/main" id="{D397CC7F-C480-28C4-B141-83F08AC1F2FB}"/>
                </a:ext>
              </a:extLst>
            </p:cNvPr>
            <p:cNvCxnSpPr>
              <a:cxnSpLocks/>
            </p:cNvCxnSpPr>
            <p:nvPr/>
          </p:nvCxnSpPr>
          <p:spPr>
            <a:xfrm rot="16200000" flipV="1">
              <a:off x="1775289" y="2045508"/>
              <a:ext cx="500387" cy="1258492"/>
            </a:xfrm>
            <a:prstGeom prst="bentConnector3">
              <a:avLst/>
            </a:prstGeom>
            <a:noFill/>
            <a:ln w="6350" cap="flat" cmpd="sng" algn="ctr">
              <a:solidFill>
                <a:schemeClr val="accent6">
                  <a:lumMod val="60000"/>
                  <a:lumOff val="40000"/>
                </a:schemeClr>
              </a:solidFill>
              <a:prstDash val="solid"/>
              <a:headEnd type="arrow" w="med" len="sm"/>
              <a:tailEnd type="arrow" w="med" len="sm"/>
            </a:ln>
            <a:effectLst/>
          </p:spPr>
        </p:cxnSp>
        <p:cxnSp>
          <p:nvCxnSpPr>
            <p:cNvPr id="16" name="Connector: Elbow 26">
              <a:extLst>
                <a:ext uri="{FF2B5EF4-FFF2-40B4-BE49-F238E27FC236}">
                  <a16:creationId xmlns:a16="http://schemas.microsoft.com/office/drawing/2014/main" id="{EC27DA0F-ACC6-9C8B-AD37-227C11F0EC7C}"/>
                </a:ext>
              </a:extLst>
            </p:cNvPr>
            <p:cNvCxnSpPr>
              <a:cxnSpLocks/>
            </p:cNvCxnSpPr>
            <p:nvPr/>
          </p:nvCxnSpPr>
          <p:spPr>
            <a:xfrm rot="5400000" flipH="1" flipV="1">
              <a:off x="2804997" y="1340307"/>
              <a:ext cx="500387" cy="2668896"/>
            </a:xfrm>
            <a:prstGeom prst="bentConnector3">
              <a:avLst>
                <a:gd name="adj1" fmla="val 31105"/>
              </a:avLst>
            </a:prstGeom>
            <a:noFill/>
            <a:ln w="6350" cap="flat" cmpd="sng" algn="ctr">
              <a:solidFill>
                <a:srgbClr val="4F5F68"/>
              </a:solidFill>
              <a:prstDash val="solid"/>
              <a:headEnd type="arrow" w="med" len="sm"/>
              <a:tailEnd type="arrow" w="med" len="sm"/>
            </a:ln>
            <a:effectLst/>
          </p:spPr>
        </p:cxnSp>
        <p:cxnSp>
          <p:nvCxnSpPr>
            <p:cNvPr id="17" name="Connector: Elbow 27">
              <a:extLst>
                <a:ext uri="{FF2B5EF4-FFF2-40B4-BE49-F238E27FC236}">
                  <a16:creationId xmlns:a16="http://schemas.microsoft.com/office/drawing/2014/main" id="{2F7F233D-3397-A539-3EA8-D727CEFFC46C}"/>
                </a:ext>
              </a:extLst>
            </p:cNvPr>
            <p:cNvCxnSpPr>
              <a:cxnSpLocks/>
            </p:cNvCxnSpPr>
            <p:nvPr/>
          </p:nvCxnSpPr>
          <p:spPr>
            <a:xfrm rot="5400000" flipH="1" flipV="1">
              <a:off x="3834704" y="777592"/>
              <a:ext cx="500387" cy="3794328"/>
            </a:xfrm>
            <a:prstGeom prst="bentConnector3">
              <a:avLst>
                <a:gd name="adj1" fmla="val 79069"/>
              </a:avLst>
            </a:prstGeom>
            <a:noFill/>
            <a:ln w="6350" cap="flat" cmpd="sng" algn="ctr">
              <a:solidFill>
                <a:schemeClr val="bg2">
                  <a:lumMod val="75000"/>
                </a:schemeClr>
              </a:solidFill>
              <a:prstDash val="solid"/>
              <a:headEnd type="arrow" w="med" len="sm"/>
              <a:tailEnd type="arrow" w="med" len="sm"/>
            </a:ln>
            <a:effectLst/>
          </p:spPr>
        </p:cxnSp>
        <p:cxnSp>
          <p:nvCxnSpPr>
            <p:cNvPr id="18" name="Connector: Elbow 28">
              <a:extLst>
                <a:ext uri="{FF2B5EF4-FFF2-40B4-BE49-F238E27FC236}">
                  <a16:creationId xmlns:a16="http://schemas.microsoft.com/office/drawing/2014/main" id="{2BDA70D8-0A74-E117-F922-8D672E3E4121}"/>
                </a:ext>
              </a:extLst>
            </p:cNvPr>
            <p:cNvCxnSpPr>
              <a:cxnSpLocks/>
            </p:cNvCxnSpPr>
            <p:nvPr/>
          </p:nvCxnSpPr>
          <p:spPr>
            <a:xfrm rot="16200000" flipV="1">
              <a:off x="3291606" y="996182"/>
              <a:ext cx="502231" cy="3358987"/>
            </a:xfrm>
            <a:prstGeom prst="bentConnector3">
              <a:avLst>
                <a:gd name="adj1" fmla="val 63033"/>
              </a:avLst>
            </a:prstGeom>
            <a:noFill/>
            <a:ln w="6350" cap="flat" cmpd="sng" algn="ctr">
              <a:solidFill>
                <a:schemeClr val="bg2">
                  <a:lumMod val="75000"/>
                </a:schemeClr>
              </a:solidFill>
              <a:prstDash val="solid"/>
              <a:headEnd type="arrow" w="med" len="sm"/>
              <a:tailEnd type="arrow" w="med" len="sm"/>
            </a:ln>
            <a:effectLst/>
          </p:spPr>
        </p:cxnSp>
        <p:cxnSp>
          <p:nvCxnSpPr>
            <p:cNvPr id="19" name="Connector: Elbow 29">
              <a:extLst>
                <a:ext uri="{FF2B5EF4-FFF2-40B4-BE49-F238E27FC236}">
                  <a16:creationId xmlns:a16="http://schemas.microsoft.com/office/drawing/2014/main" id="{0874C1D5-50F5-21F5-73E6-A2924C91F4F4}"/>
                </a:ext>
              </a:extLst>
            </p:cNvPr>
            <p:cNvCxnSpPr>
              <a:cxnSpLocks/>
            </p:cNvCxnSpPr>
            <p:nvPr/>
          </p:nvCxnSpPr>
          <p:spPr>
            <a:xfrm rot="16200000" flipV="1">
              <a:off x="4321316" y="1558898"/>
              <a:ext cx="502231" cy="2233554"/>
            </a:xfrm>
            <a:prstGeom prst="bentConnector3">
              <a:avLst/>
            </a:prstGeom>
            <a:noFill/>
            <a:ln w="6350" cap="flat" cmpd="sng" algn="ctr">
              <a:solidFill>
                <a:schemeClr val="bg2">
                  <a:lumMod val="75000"/>
                </a:schemeClr>
              </a:solidFill>
              <a:prstDash val="solid"/>
              <a:headEnd type="arrow" w="med" len="sm"/>
              <a:tailEnd type="arrow" w="med" len="sm"/>
            </a:ln>
            <a:effectLst/>
          </p:spPr>
        </p:cxnSp>
        <p:cxnSp>
          <p:nvCxnSpPr>
            <p:cNvPr id="20" name="Connector: Elbow 30">
              <a:extLst>
                <a:ext uri="{FF2B5EF4-FFF2-40B4-BE49-F238E27FC236}">
                  <a16:creationId xmlns:a16="http://schemas.microsoft.com/office/drawing/2014/main" id="{271A38F9-61C0-8C7E-9875-043FF13C0700}"/>
                </a:ext>
              </a:extLst>
            </p:cNvPr>
            <p:cNvCxnSpPr>
              <a:cxnSpLocks/>
            </p:cNvCxnSpPr>
            <p:nvPr/>
          </p:nvCxnSpPr>
          <p:spPr>
            <a:xfrm rot="16200000" flipV="1">
              <a:off x="5584521" y="2355112"/>
              <a:ext cx="502231" cy="641129"/>
            </a:xfrm>
            <a:prstGeom prst="bentConnector3">
              <a:avLst>
                <a:gd name="adj1" fmla="val 63033"/>
              </a:avLst>
            </a:prstGeom>
            <a:noFill/>
            <a:ln w="6350" cap="flat" cmpd="sng" algn="ctr">
              <a:solidFill>
                <a:schemeClr val="accent6">
                  <a:lumMod val="60000"/>
                  <a:lumOff val="40000"/>
                </a:schemeClr>
              </a:solidFill>
              <a:prstDash val="solid"/>
              <a:headEnd type="arrow" w="med" len="sm"/>
              <a:tailEnd type="arrow" w="med" len="sm"/>
            </a:ln>
            <a:effectLst/>
          </p:spPr>
        </p:cxnSp>
        <p:sp>
          <p:nvSpPr>
            <p:cNvPr id="21" name="Rounded Rectangle 40">
              <a:extLst>
                <a:ext uri="{FF2B5EF4-FFF2-40B4-BE49-F238E27FC236}">
                  <a16:creationId xmlns:a16="http://schemas.microsoft.com/office/drawing/2014/main" id="{916D3E28-729B-2050-EBB0-44147BFAA7FA}"/>
                </a:ext>
              </a:extLst>
            </p:cNvPr>
            <p:cNvSpPr/>
            <p:nvPr/>
          </p:nvSpPr>
          <p:spPr bwMode="auto">
            <a:xfrm>
              <a:off x="4256090" y="3009002"/>
              <a:ext cx="2531567" cy="1925866"/>
            </a:xfrm>
            <a:prstGeom prst="roundRect">
              <a:avLst>
                <a:gd name="adj" fmla="val 3742"/>
              </a:avLst>
            </a:prstGeom>
            <a:solidFill>
              <a:srgbClr val="FFFFFF"/>
            </a:solidFill>
            <a:ln>
              <a:noFill/>
              <a:headEnd type="none" w="med" len="med"/>
              <a:tailEnd type="none" w="med" len="med"/>
            </a:ln>
            <a:effectLst>
              <a:outerShdw blurRad="127000" dist="38100" dir="2700000" algn="tl" rotWithShape="0">
                <a:schemeClr val="bg1">
                  <a:lumMod val="50000"/>
                  <a:lumOff val="50000"/>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54864" rIns="0" bIns="0"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Pct val="90000"/>
                <a:buFontTx/>
                <a:buNone/>
                <a:tabLst/>
                <a:defRPr/>
              </a:pPr>
              <a:r>
                <a:rPr kumimoji="0" lang="en-US" sz="1200" b="0" i="0" u="none" strike="noStrike" kern="1200" cap="none" spc="0" normalizeH="0" baseline="0" noProof="0">
                  <a:ln>
                    <a:noFill/>
                  </a:ln>
                  <a:solidFill>
                    <a:srgbClr val="8661C5"/>
                  </a:solidFill>
                  <a:effectLst/>
                  <a:uLnTx/>
                  <a:uFillTx/>
                  <a:ea typeface="+mn-ea"/>
                  <a:cs typeface="Segoe Sans Display Semibold" pitchFamily="2" charset="0"/>
                </a:rPr>
                <a:t>Tech team</a:t>
              </a:r>
            </a:p>
          </p:txBody>
        </p:sp>
        <p:sp>
          <p:nvSpPr>
            <p:cNvPr id="22" name="Rounded Rectangle 41">
              <a:extLst>
                <a:ext uri="{FF2B5EF4-FFF2-40B4-BE49-F238E27FC236}">
                  <a16:creationId xmlns:a16="http://schemas.microsoft.com/office/drawing/2014/main" id="{390EE172-DA2B-8823-D264-A1CAD64AADA3}"/>
                </a:ext>
              </a:extLst>
            </p:cNvPr>
            <p:cNvSpPr/>
            <p:nvPr/>
          </p:nvSpPr>
          <p:spPr bwMode="auto">
            <a:xfrm>
              <a:off x="4400293" y="4558119"/>
              <a:ext cx="2243160" cy="266106"/>
            </a:xfrm>
            <a:prstGeom prst="roundRect">
              <a:avLst>
                <a:gd name="adj" fmla="val 50000"/>
              </a:avLst>
            </a:prstGeom>
            <a:solidFill>
              <a:schemeClr val="accent3">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20040" tIns="0" rIns="0" bIns="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Pct val="90000"/>
                <a:buFontTx/>
                <a:buNone/>
                <a:tabLst/>
                <a:defRPr/>
              </a:pPr>
              <a:r>
                <a:rPr kumimoji="0" lang="en-US" sz="1100" b="0" i="0" u="none" strike="noStrike" kern="1200" cap="none" spc="0" normalizeH="0" baseline="0" noProof="0">
                  <a:ln>
                    <a:noFill/>
                  </a:ln>
                  <a:solidFill>
                    <a:srgbClr val="000000"/>
                  </a:solidFill>
                  <a:effectLst/>
                  <a:uLnTx/>
                  <a:uFillTx/>
                  <a:ea typeface="+mn-ea"/>
                  <a:cs typeface="+mn-cs"/>
                </a:rPr>
                <a:t>Ingestion</a:t>
              </a:r>
            </a:p>
          </p:txBody>
        </p:sp>
        <p:sp>
          <p:nvSpPr>
            <p:cNvPr id="23" name="Rounded Rectangle 42">
              <a:extLst>
                <a:ext uri="{FF2B5EF4-FFF2-40B4-BE49-F238E27FC236}">
                  <a16:creationId xmlns:a16="http://schemas.microsoft.com/office/drawing/2014/main" id="{6BB7D0FB-6E8E-2108-4B26-9BE018173FE4}"/>
                </a:ext>
              </a:extLst>
            </p:cNvPr>
            <p:cNvSpPr/>
            <p:nvPr/>
          </p:nvSpPr>
          <p:spPr bwMode="auto">
            <a:xfrm>
              <a:off x="4400293" y="4250550"/>
              <a:ext cx="2243160" cy="266106"/>
            </a:xfrm>
            <a:prstGeom prst="roundRect">
              <a:avLst>
                <a:gd name="adj" fmla="val 50000"/>
              </a:avLst>
            </a:prstGeom>
            <a:solidFill>
              <a:schemeClr val="accent3">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20040" tIns="0" rIns="0" bIns="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Pct val="90000"/>
                <a:buFontTx/>
                <a:buNone/>
                <a:tabLst/>
                <a:defRPr/>
              </a:pPr>
              <a:r>
                <a:rPr kumimoji="0" lang="en-US" sz="1100" b="0" i="0" u="none" strike="noStrike" kern="1200" cap="none" spc="0" normalizeH="0" baseline="0" noProof="0">
                  <a:ln>
                    <a:noFill/>
                  </a:ln>
                  <a:solidFill>
                    <a:srgbClr val="000000"/>
                  </a:solidFill>
                  <a:effectLst/>
                  <a:uLnTx/>
                  <a:uFillTx/>
                  <a:ea typeface="+mn-ea"/>
                  <a:cs typeface="+mn-cs"/>
                </a:rPr>
                <a:t>Storage</a:t>
              </a:r>
            </a:p>
          </p:txBody>
        </p:sp>
        <p:sp>
          <p:nvSpPr>
            <p:cNvPr id="24" name="Rounded Rectangle 43">
              <a:extLst>
                <a:ext uri="{FF2B5EF4-FFF2-40B4-BE49-F238E27FC236}">
                  <a16:creationId xmlns:a16="http://schemas.microsoft.com/office/drawing/2014/main" id="{DE75B772-2073-1BB9-DC8F-A5CC2A58BF71}"/>
                </a:ext>
              </a:extLst>
            </p:cNvPr>
            <p:cNvSpPr/>
            <p:nvPr/>
          </p:nvSpPr>
          <p:spPr bwMode="auto">
            <a:xfrm>
              <a:off x="4400293" y="3635412"/>
              <a:ext cx="2243160" cy="266106"/>
            </a:xfrm>
            <a:prstGeom prst="roundRect">
              <a:avLst>
                <a:gd name="adj" fmla="val 50000"/>
              </a:avLst>
            </a:prstGeom>
            <a:solidFill>
              <a:schemeClr val="accent3">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20040" tIns="0" rIns="0" bIns="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Pct val="90000"/>
                <a:buFontTx/>
                <a:buNone/>
                <a:tabLst/>
                <a:defRPr/>
              </a:pPr>
              <a:r>
                <a:rPr kumimoji="0" lang="en-US" sz="1100" b="0" i="0" u="none" strike="noStrike" kern="1200" cap="none" spc="0" normalizeH="0" baseline="0" noProof="0">
                  <a:ln>
                    <a:noFill/>
                  </a:ln>
                  <a:solidFill>
                    <a:srgbClr val="000000"/>
                  </a:solidFill>
                  <a:effectLst/>
                  <a:uLnTx/>
                  <a:uFillTx/>
                  <a:ea typeface="+mn-ea"/>
                  <a:cs typeface="+mn-cs"/>
                </a:rPr>
                <a:t>Data transformation and BI</a:t>
              </a:r>
            </a:p>
          </p:txBody>
        </p:sp>
        <p:sp>
          <p:nvSpPr>
            <p:cNvPr id="25" name="Rounded Rectangle 44">
              <a:extLst>
                <a:ext uri="{FF2B5EF4-FFF2-40B4-BE49-F238E27FC236}">
                  <a16:creationId xmlns:a16="http://schemas.microsoft.com/office/drawing/2014/main" id="{2C938E00-8722-AB62-FAA6-BF854E352189}"/>
                </a:ext>
              </a:extLst>
            </p:cNvPr>
            <p:cNvSpPr/>
            <p:nvPr/>
          </p:nvSpPr>
          <p:spPr bwMode="auto">
            <a:xfrm>
              <a:off x="4400293" y="3942981"/>
              <a:ext cx="2243160" cy="266106"/>
            </a:xfrm>
            <a:prstGeom prst="roundRect">
              <a:avLst>
                <a:gd name="adj" fmla="val 50000"/>
              </a:avLst>
            </a:prstGeom>
            <a:solidFill>
              <a:schemeClr val="accent3">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20040" tIns="0" rIns="0" bIns="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Pct val="90000"/>
                <a:buFontTx/>
                <a:buNone/>
                <a:tabLst/>
                <a:defRPr/>
              </a:pPr>
              <a:r>
                <a:rPr kumimoji="0" lang="en-US" sz="1100" b="0" i="0" u="none" strike="noStrike" kern="1200" cap="none" spc="0" normalizeH="0" baseline="0" noProof="0">
                  <a:ln>
                    <a:noFill/>
                  </a:ln>
                  <a:solidFill>
                    <a:srgbClr val="000000"/>
                  </a:solidFill>
                  <a:effectLst/>
                  <a:uLnTx/>
                  <a:uFillTx/>
                  <a:ea typeface="+mn-ea"/>
                  <a:cs typeface="+mn-cs"/>
                </a:rPr>
                <a:t>Data Management</a:t>
              </a:r>
            </a:p>
          </p:txBody>
        </p:sp>
        <p:grpSp>
          <p:nvGrpSpPr>
            <p:cNvPr id="26" name="Group 25">
              <a:extLst>
                <a:ext uri="{FF2B5EF4-FFF2-40B4-BE49-F238E27FC236}">
                  <a16:creationId xmlns:a16="http://schemas.microsoft.com/office/drawing/2014/main" id="{60371D5C-B2AC-D809-8F71-A0B46FF55B47}"/>
                </a:ext>
              </a:extLst>
            </p:cNvPr>
            <p:cNvGrpSpPr/>
            <p:nvPr/>
          </p:nvGrpSpPr>
          <p:grpSpPr>
            <a:xfrm>
              <a:off x="983609" y="1344498"/>
              <a:ext cx="5800172" cy="238363"/>
              <a:chOff x="983609" y="1825263"/>
              <a:chExt cx="5800172" cy="238363"/>
            </a:xfrm>
          </p:grpSpPr>
          <p:sp>
            <p:nvSpPr>
              <p:cNvPr id="61" name="Left Bracket 60">
                <a:extLst>
                  <a:ext uri="{FF2B5EF4-FFF2-40B4-BE49-F238E27FC236}">
                    <a16:creationId xmlns:a16="http://schemas.microsoft.com/office/drawing/2014/main" id="{29C41624-E2E6-E31C-70B8-DA9AB850C57D}"/>
                  </a:ext>
                </a:extLst>
              </p:cNvPr>
              <p:cNvSpPr/>
              <p:nvPr/>
            </p:nvSpPr>
            <p:spPr>
              <a:xfrm rot="5400000">
                <a:off x="3835355" y="-906905"/>
                <a:ext cx="96680" cy="5800172"/>
              </a:xfrm>
              <a:prstGeom prst="leftBracket">
                <a:avLst>
                  <a:gd name="adj" fmla="val 108294"/>
                </a:avLst>
              </a:prstGeom>
              <a:ln w="19050" cap="rnd">
                <a:solidFill>
                  <a:srgbClr val="9D9D9D"/>
                </a:solidFill>
                <a:headEnd type="none" w="sm" len="sm"/>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ea typeface="+mn-ea"/>
                  <a:cs typeface="+mn-cs"/>
                </a:endParaRPr>
              </a:p>
            </p:txBody>
          </p:sp>
          <p:sp>
            <p:nvSpPr>
              <p:cNvPr id="62" name="Rectangle: Rounded Corners 36">
                <a:extLst>
                  <a:ext uri="{FF2B5EF4-FFF2-40B4-BE49-F238E27FC236}">
                    <a16:creationId xmlns:a16="http://schemas.microsoft.com/office/drawing/2014/main" id="{6623FA20-A254-9613-19C9-5952268CAC03}"/>
                  </a:ext>
                  <a:ext uri="{C183D7F6-B498-43B3-948B-1728B52AA6E4}">
                    <adec:decorative xmlns:adec="http://schemas.microsoft.com/office/drawing/2017/decorative" val="1"/>
                  </a:ext>
                </a:extLst>
              </p:cNvPr>
              <p:cNvSpPr/>
              <p:nvPr/>
            </p:nvSpPr>
            <p:spPr>
              <a:xfrm>
                <a:off x="3521620" y="1825263"/>
                <a:ext cx="724150" cy="238363"/>
              </a:xfrm>
              <a:prstGeom prst="roundRect">
                <a:avLst>
                  <a:gd name="adj" fmla="val 17837"/>
                </a:avLst>
              </a:prstGeom>
              <a:solidFill>
                <a:srgbClr val="F1F1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367" rtl="0" eaLnBrk="1" fontAlgn="base"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ea typeface="+mn-ea"/>
                    <a:cs typeface="Segoe Sans Display Semibold" pitchFamily="2" charset="0"/>
                  </a:rPr>
                  <a:t>Several</a:t>
                </a:r>
              </a:p>
            </p:txBody>
          </p:sp>
        </p:grpSp>
        <p:cxnSp>
          <p:nvCxnSpPr>
            <p:cNvPr id="27" name="Connector: Elbow 263">
              <a:extLst>
                <a:ext uri="{FF2B5EF4-FFF2-40B4-BE49-F238E27FC236}">
                  <a16:creationId xmlns:a16="http://schemas.microsoft.com/office/drawing/2014/main" id="{E345C77B-D475-2873-153F-8FAA227C4CF3}"/>
                </a:ext>
              </a:extLst>
            </p:cNvPr>
            <p:cNvCxnSpPr>
              <a:cxnSpLocks/>
            </p:cNvCxnSpPr>
            <p:nvPr/>
          </p:nvCxnSpPr>
          <p:spPr>
            <a:xfrm flipV="1">
              <a:off x="3621797" y="3564147"/>
              <a:ext cx="522456" cy="670855"/>
            </a:xfrm>
            <a:prstGeom prst="bentConnector3">
              <a:avLst/>
            </a:prstGeom>
            <a:noFill/>
            <a:ln w="6350" cap="flat" cmpd="sng" algn="ctr">
              <a:solidFill>
                <a:schemeClr val="tx2"/>
              </a:solidFill>
              <a:prstDash val="solid"/>
              <a:headEnd type="arrow" w="med" len="sm"/>
              <a:tailEnd type="arrow" w="med" len="sm"/>
            </a:ln>
            <a:effectLst/>
          </p:spPr>
        </p:cxnSp>
        <p:cxnSp>
          <p:nvCxnSpPr>
            <p:cNvPr id="28" name="Connector: Elbow 264">
              <a:extLst>
                <a:ext uri="{FF2B5EF4-FFF2-40B4-BE49-F238E27FC236}">
                  <a16:creationId xmlns:a16="http://schemas.microsoft.com/office/drawing/2014/main" id="{403890A9-567A-528C-7FB1-0771BC6835E2}"/>
                </a:ext>
              </a:extLst>
            </p:cNvPr>
            <p:cNvCxnSpPr>
              <a:cxnSpLocks/>
            </p:cNvCxnSpPr>
            <p:nvPr/>
          </p:nvCxnSpPr>
          <p:spPr>
            <a:xfrm>
              <a:off x="3621797" y="3508575"/>
              <a:ext cx="522456" cy="412911"/>
            </a:xfrm>
            <a:prstGeom prst="bentConnector3">
              <a:avLst>
                <a:gd name="adj1" fmla="val 39933"/>
              </a:avLst>
            </a:prstGeom>
            <a:noFill/>
            <a:ln w="6350" cap="flat" cmpd="sng" algn="ctr">
              <a:solidFill>
                <a:schemeClr val="accent6">
                  <a:lumMod val="60000"/>
                  <a:lumOff val="40000"/>
                </a:schemeClr>
              </a:solidFill>
              <a:prstDash val="solid"/>
              <a:headEnd type="arrow" w="med" len="sm"/>
              <a:tailEnd type="arrow" w="med" len="sm"/>
            </a:ln>
            <a:effectLst/>
          </p:spPr>
        </p:cxnSp>
        <p:cxnSp>
          <p:nvCxnSpPr>
            <p:cNvPr id="29" name="Connector: Elbow 265">
              <a:extLst>
                <a:ext uri="{FF2B5EF4-FFF2-40B4-BE49-F238E27FC236}">
                  <a16:creationId xmlns:a16="http://schemas.microsoft.com/office/drawing/2014/main" id="{97D43F67-F24A-CF38-ADD5-AEEEA89F4CA9}"/>
                </a:ext>
              </a:extLst>
            </p:cNvPr>
            <p:cNvCxnSpPr>
              <a:cxnSpLocks/>
            </p:cNvCxnSpPr>
            <p:nvPr/>
          </p:nvCxnSpPr>
          <p:spPr>
            <a:xfrm>
              <a:off x="3626514" y="3911065"/>
              <a:ext cx="508325" cy="827497"/>
            </a:xfrm>
            <a:prstGeom prst="bentConnector3">
              <a:avLst>
                <a:gd name="adj1" fmla="val 31048"/>
              </a:avLst>
            </a:prstGeom>
            <a:noFill/>
            <a:ln w="6350" cap="flat" cmpd="sng" algn="ctr">
              <a:solidFill>
                <a:schemeClr val="bg2"/>
              </a:solidFill>
              <a:prstDash val="solid"/>
              <a:headEnd type="arrow" w="med" len="sm"/>
              <a:tailEnd type="arrow" w="med" len="sm"/>
            </a:ln>
            <a:effectLst/>
          </p:spPr>
        </p:cxnSp>
        <p:cxnSp>
          <p:nvCxnSpPr>
            <p:cNvPr id="30" name="Connector: Elbow 266">
              <a:extLst>
                <a:ext uri="{FF2B5EF4-FFF2-40B4-BE49-F238E27FC236}">
                  <a16:creationId xmlns:a16="http://schemas.microsoft.com/office/drawing/2014/main" id="{8E5355AC-A5BE-E735-A44A-C8045D5F8797}"/>
                </a:ext>
              </a:extLst>
            </p:cNvPr>
            <p:cNvCxnSpPr>
              <a:cxnSpLocks/>
            </p:cNvCxnSpPr>
            <p:nvPr/>
          </p:nvCxnSpPr>
          <p:spPr>
            <a:xfrm rot="10800000" flipV="1">
              <a:off x="3626821" y="4288541"/>
              <a:ext cx="501046" cy="305406"/>
            </a:xfrm>
            <a:prstGeom prst="bentConnector3">
              <a:avLst>
                <a:gd name="adj1" fmla="val 41002"/>
              </a:avLst>
            </a:prstGeom>
            <a:ln w="6350">
              <a:solidFill>
                <a:schemeClr val="tx1"/>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grpSp>
          <p:nvGrpSpPr>
            <p:cNvPr id="31" name="Group 30">
              <a:extLst>
                <a:ext uri="{FF2B5EF4-FFF2-40B4-BE49-F238E27FC236}">
                  <a16:creationId xmlns:a16="http://schemas.microsoft.com/office/drawing/2014/main" id="{6FD97562-8AB6-00F8-42FF-C15F9E23FA5E}"/>
                </a:ext>
              </a:extLst>
            </p:cNvPr>
            <p:cNvGrpSpPr/>
            <p:nvPr/>
          </p:nvGrpSpPr>
          <p:grpSpPr>
            <a:xfrm>
              <a:off x="1484417" y="1747518"/>
              <a:ext cx="315184" cy="320314"/>
              <a:chOff x="1450691" y="2106144"/>
              <a:chExt cx="415089" cy="421849"/>
            </a:xfrm>
          </p:grpSpPr>
          <p:sp>
            <p:nvSpPr>
              <p:cNvPr id="59" name="Oval 58">
                <a:extLst>
                  <a:ext uri="{FF2B5EF4-FFF2-40B4-BE49-F238E27FC236}">
                    <a16:creationId xmlns:a16="http://schemas.microsoft.com/office/drawing/2014/main" id="{8D7D4780-B653-BC97-C576-FC27783C26BC}"/>
                  </a:ext>
                </a:extLst>
              </p:cNvPr>
              <p:cNvSpPr/>
              <p:nvPr/>
            </p:nvSpPr>
            <p:spPr bwMode="auto">
              <a:xfrm>
                <a:off x="1450691" y="2106144"/>
                <a:ext cx="415089" cy="421849"/>
              </a:xfrm>
              <a:prstGeom prst="ellipse">
                <a:avLst/>
              </a:prstGeom>
              <a:gradFill>
                <a:gsLst>
                  <a:gs pos="60000">
                    <a:srgbClr val="038C76"/>
                  </a:gs>
                  <a:gs pos="0">
                    <a:srgbClr val="117865">
                      <a:shade val="67500"/>
                      <a:satMod val="115000"/>
                    </a:srgbClr>
                  </a:gs>
                  <a:gs pos="100000">
                    <a:srgbClr val="00AE94"/>
                  </a:gs>
                </a:gsLst>
                <a:lin ang="18900000" scaled="1"/>
              </a:gradFill>
              <a:ln>
                <a:noFill/>
                <a:headEnd type="none" w="med" len="med"/>
                <a:tailEnd type="none" w="med" len="med"/>
              </a:ln>
              <a:effectLst>
                <a:outerShdw blurRad="2032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a:ln>
                    <a:noFill/>
                  </a:ln>
                  <a:solidFill>
                    <a:srgbClr val="FFFFFF"/>
                  </a:solidFill>
                  <a:effectLst/>
                  <a:uLnTx/>
                  <a:uFillTx/>
                  <a:ea typeface="Segoe UI" pitchFamily="34" charset="0"/>
                  <a:cs typeface="Segoe UI" pitchFamily="34" charset="0"/>
                </a:endParaRPr>
              </a:p>
            </p:txBody>
          </p:sp>
          <p:pic>
            <p:nvPicPr>
              <p:cNvPr id="60" name="Graphic 59">
                <a:extLst>
                  <a:ext uri="{FF2B5EF4-FFF2-40B4-BE49-F238E27FC236}">
                    <a16:creationId xmlns:a16="http://schemas.microsoft.com/office/drawing/2014/main" id="{55F029E0-5DB1-40A5-CE22-9D134EB42B9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10456" y="2169290"/>
                <a:ext cx="295558" cy="295556"/>
              </a:xfrm>
              <a:prstGeom prst="rect">
                <a:avLst/>
              </a:prstGeom>
            </p:spPr>
          </p:pic>
        </p:grpSp>
        <p:grpSp>
          <p:nvGrpSpPr>
            <p:cNvPr id="32" name="Group 31">
              <a:extLst>
                <a:ext uri="{FF2B5EF4-FFF2-40B4-BE49-F238E27FC236}">
                  <a16:creationId xmlns:a16="http://schemas.microsoft.com/office/drawing/2014/main" id="{99144631-F57A-C02E-5170-F028086EE4B0}"/>
                </a:ext>
              </a:extLst>
            </p:cNvPr>
            <p:cNvGrpSpPr/>
            <p:nvPr/>
          </p:nvGrpSpPr>
          <p:grpSpPr>
            <a:xfrm>
              <a:off x="1993711" y="1747518"/>
              <a:ext cx="315184" cy="320314"/>
              <a:chOff x="1959985" y="2106144"/>
              <a:chExt cx="415089" cy="421849"/>
            </a:xfrm>
          </p:grpSpPr>
          <p:sp>
            <p:nvSpPr>
              <p:cNvPr id="57" name="Oval 56">
                <a:extLst>
                  <a:ext uri="{FF2B5EF4-FFF2-40B4-BE49-F238E27FC236}">
                    <a16:creationId xmlns:a16="http://schemas.microsoft.com/office/drawing/2014/main" id="{A813CB3E-5FA7-C13F-055A-7805EBC5A193}"/>
                  </a:ext>
                </a:extLst>
              </p:cNvPr>
              <p:cNvSpPr/>
              <p:nvPr/>
            </p:nvSpPr>
            <p:spPr bwMode="auto">
              <a:xfrm>
                <a:off x="1959985" y="2106144"/>
                <a:ext cx="415089" cy="421849"/>
              </a:xfrm>
              <a:prstGeom prst="ellipse">
                <a:avLst/>
              </a:prstGeom>
              <a:gradFill>
                <a:gsLst>
                  <a:gs pos="60000">
                    <a:srgbClr val="038C76"/>
                  </a:gs>
                  <a:gs pos="0">
                    <a:srgbClr val="117865">
                      <a:shade val="67500"/>
                      <a:satMod val="115000"/>
                    </a:srgbClr>
                  </a:gs>
                  <a:gs pos="100000">
                    <a:srgbClr val="00AE94"/>
                  </a:gs>
                </a:gsLst>
                <a:lin ang="18900000" scaled="1"/>
              </a:gradFill>
              <a:ln>
                <a:noFill/>
                <a:headEnd type="none" w="med" len="med"/>
                <a:tailEnd type="none" w="med" len="med"/>
              </a:ln>
              <a:effectLst>
                <a:outerShdw blurRad="2032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a:ln>
                    <a:noFill/>
                  </a:ln>
                  <a:solidFill>
                    <a:srgbClr val="FFFFFF"/>
                  </a:solidFill>
                  <a:effectLst/>
                  <a:uLnTx/>
                  <a:uFillTx/>
                  <a:ea typeface="Segoe UI" pitchFamily="34" charset="0"/>
                  <a:cs typeface="Segoe UI" pitchFamily="34" charset="0"/>
                </a:endParaRPr>
              </a:p>
            </p:txBody>
          </p:sp>
          <p:pic>
            <p:nvPicPr>
              <p:cNvPr id="58" name="Graphic 57">
                <a:extLst>
                  <a:ext uri="{FF2B5EF4-FFF2-40B4-BE49-F238E27FC236}">
                    <a16:creationId xmlns:a16="http://schemas.microsoft.com/office/drawing/2014/main" id="{7CBBAAEE-594A-112B-98B3-91A7FF8BF02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038596" y="2188135"/>
                <a:ext cx="257866" cy="257866"/>
              </a:xfrm>
              <a:prstGeom prst="rect">
                <a:avLst/>
              </a:prstGeom>
            </p:spPr>
          </p:pic>
        </p:grpSp>
        <p:grpSp>
          <p:nvGrpSpPr>
            <p:cNvPr id="33" name="Group 32">
              <a:extLst>
                <a:ext uri="{FF2B5EF4-FFF2-40B4-BE49-F238E27FC236}">
                  <a16:creationId xmlns:a16="http://schemas.microsoft.com/office/drawing/2014/main" id="{D001EFC2-C068-C81A-FD96-E2FF6C381414}"/>
                </a:ext>
              </a:extLst>
            </p:cNvPr>
            <p:cNvGrpSpPr/>
            <p:nvPr/>
          </p:nvGrpSpPr>
          <p:grpSpPr>
            <a:xfrm>
              <a:off x="3470784" y="1747518"/>
              <a:ext cx="315184" cy="320314"/>
              <a:chOff x="3420334" y="2106144"/>
              <a:chExt cx="415089" cy="421849"/>
            </a:xfrm>
          </p:grpSpPr>
          <p:sp>
            <p:nvSpPr>
              <p:cNvPr id="55" name="Oval 54">
                <a:extLst>
                  <a:ext uri="{FF2B5EF4-FFF2-40B4-BE49-F238E27FC236}">
                    <a16:creationId xmlns:a16="http://schemas.microsoft.com/office/drawing/2014/main" id="{395CAB13-C4DD-B796-7C87-506FFC6D54F7}"/>
                  </a:ext>
                </a:extLst>
              </p:cNvPr>
              <p:cNvSpPr/>
              <p:nvPr/>
            </p:nvSpPr>
            <p:spPr bwMode="auto">
              <a:xfrm>
                <a:off x="3420334" y="2106144"/>
                <a:ext cx="415089" cy="421849"/>
              </a:xfrm>
              <a:prstGeom prst="ellipse">
                <a:avLst/>
              </a:prstGeom>
              <a:gradFill>
                <a:gsLst>
                  <a:gs pos="60000">
                    <a:srgbClr val="038C76"/>
                  </a:gs>
                  <a:gs pos="0">
                    <a:srgbClr val="117865">
                      <a:shade val="67500"/>
                      <a:satMod val="115000"/>
                    </a:srgbClr>
                  </a:gs>
                  <a:gs pos="100000">
                    <a:srgbClr val="00AE94"/>
                  </a:gs>
                </a:gsLst>
                <a:lin ang="18900000" scaled="1"/>
              </a:gradFill>
              <a:ln>
                <a:noFill/>
                <a:headEnd type="none" w="med" len="med"/>
                <a:tailEnd type="none" w="med" len="med"/>
              </a:ln>
              <a:effectLst>
                <a:outerShdw blurRad="2032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a:ln>
                    <a:noFill/>
                  </a:ln>
                  <a:solidFill>
                    <a:srgbClr val="FFFFFF"/>
                  </a:solidFill>
                  <a:effectLst/>
                  <a:uLnTx/>
                  <a:uFillTx/>
                  <a:ea typeface="Segoe UI" pitchFamily="34" charset="0"/>
                  <a:cs typeface="Segoe UI" pitchFamily="34" charset="0"/>
                </a:endParaRPr>
              </a:p>
            </p:txBody>
          </p:sp>
          <p:pic>
            <p:nvPicPr>
              <p:cNvPr id="56" name="Graphic 55">
                <a:extLst>
                  <a:ext uri="{FF2B5EF4-FFF2-40B4-BE49-F238E27FC236}">
                    <a16:creationId xmlns:a16="http://schemas.microsoft.com/office/drawing/2014/main" id="{A3FB75AA-8112-392A-815D-FD936587595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480099" y="2169290"/>
                <a:ext cx="295558" cy="295556"/>
              </a:xfrm>
              <a:prstGeom prst="rect">
                <a:avLst/>
              </a:prstGeom>
            </p:spPr>
          </p:pic>
        </p:grpSp>
        <p:grpSp>
          <p:nvGrpSpPr>
            <p:cNvPr id="34" name="Group 33">
              <a:extLst>
                <a:ext uri="{FF2B5EF4-FFF2-40B4-BE49-F238E27FC236}">
                  <a16:creationId xmlns:a16="http://schemas.microsoft.com/office/drawing/2014/main" id="{8000BB0C-581C-EBF3-1CE0-6350F40B9979}"/>
                </a:ext>
              </a:extLst>
            </p:cNvPr>
            <p:cNvGrpSpPr/>
            <p:nvPr/>
          </p:nvGrpSpPr>
          <p:grpSpPr>
            <a:xfrm>
              <a:off x="3980078" y="1747518"/>
              <a:ext cx="315184" cy="320314"/>
              <a:chOff x="3929628" y="2106144"/>
              <a:chExt cx="415089" cy="421849"/>
            </a:xfrm>
          </p:grpSpPr>
          <p:sp>
            <p:nvSpPr>
              <p:cNvPr id="53" name="Oval 52">
                <a:extLst>
                  <a:ext uri="{FF2B5EF4-FFF2-40B4-BE49-F238E27FC236}">
                    <a16:creationId xmlns:a16="http://schemas.microsoft.com/office/drawing/2014/main" id="{CB797AA5-4AAE-7ED2-C100-C77B7250E8DE}"/>
                  </a:ext>
                </a:extLst>
              </p:cNvPr>
              <p:cNvSpPr/>
              <p:nvPr/>
            </p:nvSpPr>
            <p:spPr bwMode="auto">
              <a:xfrm>
                <a:off x="3929628" y="2106144"/>
                <a:ext cx="415089" cy="421849"/>
              </a:xfrm>
              <a:prstGeom prst="ellipse">
                <a:avLst/>
              </a:prstGeom>
              <a:gradFill>
                <a:gsLst>
                  <a:gs pos="60000">
                    <a:srgbClr val="038C76"/>
                  </a:gs>
                  <a:gs pos="0">
                    <a:srgbClr val="117865">
                      <a:shade val="67500"/>
                      <a:satMod val="115000"/>
                    </a:srgbClr>
                  </a:gs>
                  <a:gs pos="100000">
                    <a:srgbClr val="00AE94"/>
                  </a:gs>
                </a:gsLst>
                <a:lin ang="18900000" scaled="1"/>
              </a:gradFill>
              <a:ln>
                <a:noFill/>
                <a:headEnd type="none" w="med" len="med"/>
                <a:tailEnd type="none" w="med" len="med"/>
              </a:ln>
              <a:effectLst>
                <a:outerShdw blurRad="2032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a:ln>
                    <a:noFill/>
                  </a:ln>
                  <a:solidFill>
                    <a:srgbClr val="FFFFFF"/>
                  </a:solidFill>
                  <a:effectLst/>
                  <a:uLnTx/>
                  <a:uFillTx/>
                  <a:ea typeface="Segoe UI" pitchFamily="34" charset="0"/>
                  <a:cs typeface="Segoe UI" pitchFamily="34" charset="0"/>
                </a:endParaRPr>
              </a:p>
            </p:txBody>
          </p:sp>
          <p:pic>
            <p:nvPicPr>
              <p:cNvPr id="54" name="Graphic 53">
                <a:extLst>
                  <a:ext uri="{FF2B5EF4-FFF2-40B4-BE49-F238E27FC236}">
                    <a16:creationId xmlns:a16="http://schemas.microsoft.com/office/drawing/2014/main" id="{D2FA150A-904F-FE3E-7479-3F99B5D61BE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08239" y="2188135"/>
                <a:ext cx="257866" cy="257866"/>
              </a:xfrm>
              <a:prstGeom prst="rect">
                <a:avLst/>
              </a:prstGeom>
            </p:spPr>
          </p:pic>
        </p:grpSp>
        <p:grpSp>
          <p:nvGrpSpPr>
            <p:cNvPr id="35" name="Group 34">
              <a:extLst>
                <a:ext uri="{FF2B5EF4-FFF2-40B4-BE49-F238E27FC236}">
                  <a16:creationId xmlns:a16="http://schemas.microsoft.com/office/drawing/2014/main" id="{5241B265-2835-5BB1-7CA0-33B9A68DA94D}"/>
                </a:ext>
              </a:extLst>
            </p:cNvPr>
            <p:cNvGrpSpPr/>
            <p:nvPr/>
          </p:nvGrpSpPr>
          <p:grpSpPr>
            <a:xfrm>
              <a:off x="5457153" y="1747518"/>
              <a:ext cx="315184" cy="320314"/>
              <a:chOff x="5351065" y="2106144"/>
              <a:chExt cx="415089" cy="421849"/>
            </a:xfrm>
          </p:grpSpPr>
          <p:sp>
            <p:nvSpPr>
              <p:cNvPr id="51" name="Oval 50">
                <a:extLst>
                  <a:ext uri="{FF2B5EF4-FFF2-40B4-BE49-F238E27FC236}">
                    <a16:creationId xmlns:a16="http://schemas.microsoft.com/office/drawing/2014/main" id="{99D0B3CE-C19F-B23E-1FB5-277ACF08E1BC}"/>
                  </a:ext>
                </a:extLst>
              </p:cNvPr>
              <p:cNvSpPr/>
              <p:nvPr/>
            </p:nvSpPr>
            <p:spPr bwMode="auto">
              <a:xfrm>
                <a:off x="5351065" y="2106144"/>
                <a:ext cx="415089" cy="421849"/>
              </a:xfrm>
              <a:prstGeom prst="ellipse">
                <a:avLst/>
              </a:prstGeom>
              <a:gradFill>
                <a:gsLst>
                  <a:gs pos="60000">
                    <a:srgbClr val="038C76"/>
                  </a:gs>
                  <a:gs pos="0">
                    <a:srgbClr val="117865">
                      <a:shade val="67500"/>
                      <a:satMod val="115000"/>
                    </a:srgbClr>
                  </a:gs>
                  <a:gs pos="100000">
                    <a:srgbClr val="00AE94"/>
                  </a:gs>
                </a:gsLst>
                <a:lin ang="18900000" scaled="1"/>
              </a:gradFill>
              <a:ln>
                <a:noFill/>
                <a:headEnd type="none" w="med" len="med"/>
                <a:tailEnd type="none" w="med" len="med"/>
              </a:ln>
              <a:effectLst>
                <a:outerShdw blurRad="2032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a:ln>
                    <a:noFill/>
                  </a:ln>
                  <a:solidFill>
                    <a:srgbClr val="FFFFFF"/>
                  </a:solidFill>
                  <a:effectLst/>
                  <a:uLnTx/>
                  <a:uFillTx/>
                  <a:ea typeface="Segoe UI" pitchFamily="34" charset="0"/>
                  <a:cs typeface="Segoe UI" pitchFamily="34" charset="0"/>
                </a:endParaRPr>
              </a:p>
            </p:txBody>
          </p:sp>
          <p:pic>
            <p:nvPicPr>
              <p:cNvPr id="52" name="Graphic 51">
                <a:extLst>
                  <a:ext uri="{FF2B5EF4-FFF2-40B4-BE49-F238E27FC236}">
                    <a16:creationId xmlns:a16="http://schemas.microsoft.com/office/drawing/2014/main" id="{D8E0FA85-0CEE-A471-F495-C45BC2CB015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410830" y="2169290"/>
                <a:ext cx="295558" cy="295556"/>
              </a:xfrm>
              <a:prstGeom prst="rect">
                <a:avLst/>
              </a:prstGeom>
            </p:spPr>
          </p:pic>
        </p:grpSp>
        <p:grpSp>
          <p:nvGrpSpPr>
            <p:cNvPr id="36" name="Group 35">
              <a:extLst>
                <a:ext uri="{FF2B5EF4-FFF2-40B4-BE49-F238E27FC236}">
                  <a16:creationId xmlns:a16="http://schemas.microsoft.com/office/drawing/2014/main" id="{42A8B563-2884-4548-F310-06195AD85CA0}"/>
                </a:ext>
              </a:extLst>
            </p:cNvPr>
            <p:cNvGrpSpPr/>
            <p:nvPr/>
          </p:nvGrpSpPr>
          <p:grpSpPr>
            <a:xfrm>
              <a:off x="5966447" y="1747518"/>
              <a:ext cx="315184" cy="320314"/>
              <a:chOff x="5860359" y="2106144"/>
              <a:chExt cx="415089" cy="421849"/>
            </a:xfrm>
          </p:grpSpPr>
          <p:sp>
            <p:nvSpPr>
              <p:cNvPr id="49" name="Oval 48">
                <a:extLst>
                  <a:ext uri="{FF2B5EF4-FFF2-40B4-BE49-F238E27FC236}">
                    <a16:creationId xmlns:a16="http://schemas.microsoft.com/office/drawing/2014/main" id="{E54F7899-CB79-D69C-3B3E-6EAD0D2A009A}"/>
                  </a:ext>
                </a:extLst>
              </p:cNvPr>
              <p:cNvSpPr/>
              <p:nvPr/>
            </p:nvSpPr>
            <p:spPr bwMode="auto">
              <a:xfrm>
                <a:off x="5860359" y="2106144"/>
                <a:ext cx="415089" cy="421849"/>
              </a:xfrm>
              <a:prstGeom prst="ellipse">
                <a:avLst/>
              </a:prstGeom>
              <a:gradFill>
                <a:gsLst>
                  <a:gs pos="60000">
                    <a:srgbClr val="038C76"/>
                  </a:gs>
                  <a:gs pos="0">
                    <a:srgbClr val="117865">
                      <a:shade val="67500"/>
                      <a:satMod val="115000"/>
                    </a:srgbClr>
                  </a:gs>
                  <a:gs pos="100000">
                    <a:srgbClr val="00AE94"/>
                  </a:gs>
                </a:gsLst>
                <a:lin ang="18900000" scaled="1"/>
              </a:gradFill>
              <a:ln>
                <a:noFill/>
                <a:headEnd type="none" w="med" len="med"/>
                <a:tailEnd type="none" w="med" len="med"/>
              </a:ln>
              <a:effectLst>
                <a:outerShdw blurRad="2032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a:ln>
                    <a:noFill/>
                  </a:ln>
                  <a:solidFill>
                    <a:srgbClr val="FFFFFF"/>
                  </a:solidFill>
                  <a:effectLst/>
                  <a:uLnTx/>
                  <a:uFillTx/>
                  <a:ea typeface="Segoe UI" pitchFamily="34" charset="0"/>
                  <a:cs typeface="Segoe UI" pitchFamily="34" charset="0"/>
                </a:endParaRPr>
              </a:p>
            </p:txBody>
          </p:sp>
          <p:pic>
            <p:nvPicPr>
              <p:cNvPr id="50" name="Graphic 49">
                <a:extLst>
                  <a:ext uri="{FF2B5EF4-FFF2-40B4-BE49-F238E27FC236}">
                    <a16:creationId xmlns:a16="http://schemas.microsoft.com/office/drawing/2014/main" id="{B09637BC-20C7-D14B-F102-A5AB5E4180A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938970" y="2188135"/>
                <a:ext cx="257866" cy="257866"/>
              </a:xfrm>
              <a:prstGeom prst="rect">
                <a:avLst/>
              </a:prstGeom>
            </p:spPr>
          </p:pic>
        </p:grpSp>
        <p:sp>
          <p:nvSpPr>
            <p:cNvPr id="37" name="Graphic 263">
              <a:extLst>
                <a:ext uri="{FF2B5EF4-FFF2-40B4-BE49-F238E27FC236}">
                  <a16:creationId xmlns:a16="http://schemas.microsoft.com/office/drawing/2014/main" id="{8AC403EB-B0DE-9F25-D6F7-3A7B265653DA}"/>
                </a:ext>
              </a:extLst>
            </p:cNvPr>
            <p:cNvSpPr/>
            <p:nvPr/>
          </p:nvSpPr>
          <p:spPr>
            <a:xfrm rot="5400000">
              <a:off x="1210893" y="4615928"/>
              <a:ext cx="139176" cy="150488"/>
            </a:xfrm>
            <a:custGeom>
              <a:avLst/>
              <a:gdLst>
                <a:gd name="connsiteX0" fmla="*/ 88045 w 176250"/>
                <a:gd name="connsiteY0" fmla="*/ 10 h 190576"/>
                <a:gd name="connsiteX1" fmla="*/ 52225 w 176250"/>
                <a:gd name="connsiteY1" fmla="*/ 35666 h 190576"/>
                <a:gd name="connsiteX2" fmla="*/ 80901 w 176250"/>
                <a:gd name="connsiteY2" fmla="*/ 70780 h 190576"/>
                <a:gd name="connsiteX3" fmla="*/ 80901 w 176250"/>
                <a:gd name="connsiteY3" fmla="*/ 90516 h 190576"/>
                <a:gd name="connsiteX4" fmla="*/ 49945 w 176250"/>
                <a:gd name="connsiteY4" fmla="*/ 90516 h 190576"/>
                <a:gd name="connsiteX5" fmla="*/ 28513 w 176250"/>
                <a:gd name="connsiteY5" fmla="*/ 111947 h 190576"/>
                <a:gd name="connsiteX6" fmla="*/ 28513 w 176250"/>
                <a:gd name="connsiteY6" fmla="*/ 119805 h 190576"/>
                <a:gd name="connsiteX7" fmla="*/ 750 w 176250"/>
                <a:gd name="connsiteY7" fmla="*/ 162070 h 190576"/>
                <a:gd name="connsiteX8" fmla="*/ 35676 w 176250"/>
                <a:gd name="connsiteY8" fmla="*/ 190576 h 190576"/>
                <a:gd name="connsiteX9" fmla="*/ 71524 w 176250"/>
                <a:gd name="connsiteY9" fmla="*/ 154949 h 190576"/>
                <a:gd name="connsiteX10" fmla="*/ 42801 w 176250"/>
                <a:gd name="connsiteY10" fmla="*/ 119796 h 190576"/>
                <a:gd name="connsiteX11" fmla="*/ 42801 w 176250"/>
                <a:gd name="connsiteY11" fmla="*/ 111938 h 190576"/>
                <a:gd name="connsiteX12" fmla="*/ 49945 w 176250"/>
                <a:gd name="connsiteY12" fmla="*/ 104794 h 190576"/>
                <a:gd name="connsiteX13" fmla="*/ 126145 w 176250"/>
                <a:gd name="connsiteY13" fmla="*/ 104794 h 190576"/>
                <a:gd name="connsiteX14" fmla="*/ 133288 w 176250"/>
                <a:gd name="connsiteY14" fmla="*/ 111938 h 190576"/>
                <a:gd name="connsiteX15" fmla="*/ 133288 w 176250"/>
                <a:gd name="connsiteY15" fmla="*/ 119796 h 190576"/>
                <a:gd name="connsiteX16" fmla="*/ 105525 w 176250"/>
                <a:gd name="connsiteY16" fmla="*/ 162060 h 190576"/>
                <a:gd name="connsiteX17" fmla="*/ 140451 w 176250"/>
                <a:gd name="connsiteY17" fmla="*/ 190567 h 190576"/>
                <a:gd name="connsiteX18" fmla="*/ 176251 w 176250"/>
                <a:gd name="connsiteY18" fmla="*/ 154891 h 190576"/>
                <a:gd name="connsiteX19" fmla="*/ 147576 w 176250"/>
                <a:gd name="connsiteY19" fmla="*/ 119796 h 190576"/>
                <a:gd name="connsiteX20" fmla="*/ 147576 w 176250"/>
                <a:gd name="connsiteY20" fmla="*/ 111938 h 190576"/>
                <a:gd name="connsiteX21" fmla="*/ 126145 w 176250"/>
                <a:gd name="connsiteY21" fmla="*/ 90507 h 190576"/>
                <a:gd name="connsiteX22" fmla="*/ 95188 w 176250"/>
                <a:gd name="connsiteY22" fmla="*/ 90507 h 190576"/>
                <a:gd name="connsiteX23" fmla="*/ 95188 w 176250"/>
                <a:gd name="connsiteY23" fmla="*/ 70771 h 190576"/>
                <a:gd name="connsiteX24" fmla="*/ 122952 w 176250"/>
                <a:gd name="connsiteY24" fmla="*/ 28506 h 190576"/>
                <a:gd name="connsiteX25" fmla="*/ 88045 w 176250"/>
                <a:gd name="connsiteY25" fmla="*/ 0 h 190576"/>
                <a:gd name="connsiteX26" fmla="*/ 66594 w 176250"/>
                <a:gd name="connsiteY26" fmla="*/ 35747 h 190576"/>
                <a:gd name="connsiteX27" fmla="*/ 88045 w 176250"/>
                <a:gd name="connsiteY27" fmla="*/ 14297 h 190576"/>
                <a:gd name="connsiteX28" fmla="*/ 109495 w 176250"/>
                <a:gd name="connsiteY28" fmla="*/ 35747 h 190576"/>
                <a:gd name="connsiteX29" fmla="*/ 88045 w 176250"/>
                <a:gd name="connsiteY29" fmla="*/ 57198 h 190576"/>
                <a:gd name="connsiteX30" fmla="*/ 66594 w 176250"/>
                <a:gd name="connsiteY30" fmla="*/ 35747 h 190576"/>
                <a:gd name="connsiteX31" fmla="*/ 14226 w 176250"/>
                <a:gd name="connsiteY31" fmla="*/ 154829 h 190576"/>
                <a:gd name="connsiteX32" fmla="*/ 35681 w 176250"/>
                <a:gd name="connsiteY32" fmla="*/ 133374 h 190576"/>
                <a:gd name="connsiteX33" fmla="*/ 57136 w 176250"/>
                <a:gd name="connsiteY33" fmla="*/ 154829 h 190576"/>
                <a:gd name="connsiteX34" fmla="*/ 35681 w 176250"/>
                <a:gd name="connsiteY34" fmla="*/ 176284 h 190576"/>
                <a:gd name="connsiteX35" fmla="*/ 14226 w 176250"/>
                <a:gd name="connsiteY35" fmla="*/ 154829 h 190576"/>
                <a:gd name="connsiteX36" fmla="*/ 140451 w 176250"/>
                <a:gd name="connsiteY36" fmla="*/ 133379 h 190576"/>
                <a:gd name="connsiteX37" fmla="*/ 161901 w 176250"/>
                <a:gd name="connsiteY37" fmla="*/ 154829 h 190576"/>
                <a:gd name="connsiteX38" fmla="*/ 140451 w 176250"/>
                <a:gd name="connsiteY38" fmla="*/ 176279 h 190576"/>
                <a:gd name="connsiteX39" fmla="*/ 119001 w 176250"/>
                <a:gd name="connsiteY39" fmla="*/ 154829 h 190576"/>
                <a:gd name="connsiteX40" fmla="*/ 140451 w 176250"/>
                <a:gd name="connsiteY40" fmla="*/ 133379 h 190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76250" h="190576">
                  <a:moveTo>
                    <a:pt x="88045" y="10"/>
                  </a:moveTo>
                  <a:cubicBezTo>
                    <a:pt x="68307" y="-35"/>
                    <a:pt x="52270" y="15928"/>
                    <a:pt x="52225" y="35666"/>
                  </a:cubicBezTo>
                  <a:cubicBezTo>
                    <a:pt x="52187" y="52711"/>
                    <a:pt x="64191" y="67412"/>
                    <a:pt x="80901" y="70780"/>
                  </a:cubicBezTo>
                  <a:lnTo>
                    <a:pt x="80901" y="90516"/>
                  </a:lnTo>
                  <a:lnTo>
                    <a:pt x="49945" y="90516"/>
                  </a:lnTo>
                  <a:cubicBezTo>
                    <a:pt x="38108" y="90516"/>
                    <a:pt x="28513" y="100112"/>
                    <a:pt x="28513" y="111947"/>
                  </a:cubicBezTo>
                  <a:lnTo>
                    <a:pt x="28513" y="119805"/>
                  </a:lnTo>
                  <a:cubicBezTo>
                    <a:pt x="9176" y="123810"/>
                    <a:pt x="-3254" y="142732"/>
                    <a:pt x="750" y="162070"/>
                  </a:cubicBezTo>
                  <a:cubicBezTo>
                    <a:pt x="4181" y="178639"/>
                    <a:pt x="18756" y="190534"/>
                    <a:pt x="35676" y="190576"/>
                  </a:cubicBezTo>
                  <a:cubicBezTo>
                    <a:pt x="55413" y="190637"/>
                    <a:pt x="71464" y="174686"/>
                    <a:pt x="71524" y="154949"/>
                  </a:cubicBezTo>
                  <a:cubicBezTo>
                    <a:pt x="71577" y="137874"/>
                    <a:pt x="59544" y="123148"/>
                    <a:pt x="42801" y="119796"/>
                  </a:cubicBezTo>
                  <a:lnTo>
                    <a:pt x="42801" y="111938"/>
                  </a:lnTo>
                  <a:cubicBezTo>
                    <a:pt x="42801" y="107993"/>
                    <a:pt x="45999" y="104794"/>
                    <a:pt x="49945" y="104794"/>
                  </a:cubicBezTo>
                  <a:lnTo>
                    <a:pt x="126145" y="104794"/>
                  </a:lnTo>
                  <a:cubicBezTo>
                    <a:pt x="130090" y="104794"/>
                    <a:pt x="133288" y="107993"/>
                    <a:pt x="133288" y="111938"/>
                  </a:cubicBezTo>
                  <a:lnTo>
                    <a:pt x="133288" y="119796"/>
                  </a:lnTo>
                  <a:cubicBezTo>
                    <a:pt x="113951" y="123800"/>
                    <a:pt x="101521" y="142723"/>
                    <a:pt x="105525" y="162060"/>
                  </a:cubicBezTo>
                  <a:cubicBezTo>
                    <a:pt x="108956" y="178629"/>
                    <a:pt x="123531" y="190525"/>
                    <a:pt x="140451" y="190567"/>
                  </a:cubicBezTo>
                  <a:cubicBezTo>
                    <a:pt x="160189" y="190601"/>
                    <a:pt x="176217" y="174628"/>
                    <a:pt x="176251" y="154891"/>
                  </a:cubicBezTo>
                  <a:cubicBezTo>
                    <a:pt x="176280" y="137852"/>
                    <a:pt x="164278" y="123163"/>
                    <a:pt x="147576" y="119796"/>
                  </a:cubicBezTo>
                  <a:lnTo>
                    <a:pt x="147576" y="111938"/>
                  </a:lnTo>
                  <a:cubicBezTo>
                    <a:pt x="147576" y="100102"/>
                    <a:pt x="137980" y="90507"/>
                    <a:pt x="126145" y="90507"/>
                  </a:cubicBezTo>
                  <a:lnTo>
                    <a:pt x="95188" y="90507"/>
                  </a:lnTo>
                  <a:lnTo>
                    <a:pt x="95188" y="70771"/>
                  </a:lnTo>
                  <a:cubicBezTo>
                    <a:pt x="114526" y="66766"/>
                    <a:pt x="126956" y="47844"/>
                    <a:pt x="122952" y="28506"/>
                  </a:cubicBezTo>
                  <a:cubicBezTo>
                    <a:pt x="119523" y="11944"/>
                    <a:pt x="104958" y="50"/>
                    <a:pt x="88045" y="0"/>
                  </a:cubicBezTo>
                  <a:close/>
                  <a:moveTo>
                    <a:pt x="66594" y="35747"/>
                  </a:moveTo>
                  <a:cubicBezTo>
                    <a:pt x="66594" y="23901"/>
                    <a:pt x="76198" y="14297"/>
                    <a:pt x="88045" y="14297"/>
                  </a:cubicBezTo>
                  <a:cubicBezTo>
                    <a:pt x="99891" y="14297"/>
                    <a:pt x="109495" y="23901"/>
                    <a:pt x="109495" y="35747"/>
                  </a:cubicBezTo>
                  <a:cubicBezTo>
                    <a:pt x="109495" y="47594"/>
                    <a:pt x="99891" y="57198"/>
                    <a:pt x="88045" y="57198"/>
                  </a:cubicBezTo>
                  <a:cubicBezTo>
                    <a:pt x="76198" y="57198"/>
                    <a:pt x="66594" y="47594"/>
                    <a:pt x="66594" y="35747"/>
                  </a:cubicBezTo>
                  <a:close/>
                  <a:moveTo>
                    <a:pt x="14226" y="154829"/>
                  </a:moveTo>
                  <a:cubicBezTo>
                    <a:pt x="14226" y="142980"/>
                    <a:pt x="23832" y="133374"/>
                    <a:pt x="35681" y="133374"/>
                  </a:cubicBezTo>
                  <a:cubicBezTo>
                    <a:pt x="47530" y="133374"/>
                    <a:pt x="57136" y="142980"/>
                    <a:pt x="57136" y="154829"/>
                  </a:cubicBezTo>
                  <a:cubicBezTo>
                    <a:pt x="57136" y="166678"/>
                    <a:pt x="47530" y="176284"/>
                    <a:pt x="35681" y="176284"/>
                  </a:cubicBezTo>
                  <a:cubicBezTo>
                    <a:pt x="23832" y="176284"/>
                    <a:pt x="14226" y="166678"/>
                    <a:pt x="14226" y="154829"/>
                  </a:cubicBezTo>
                  <a:close/>
                  <a:moveTo>
                    <a:pt x="140451" y="133379"/>
                  </a:moveTo>
                  <a:cubicBezTo>
                    <a:pt x="152297" y="133379"/>
                    <a:pt x="161901" y="142983"/>
                    <a:pt x="161901" y="154829"/>
                  </a:cubicBezTo>
                  <a:cubicBezTo>
                    <a:pt x="161901" y="166675"/>
                    <a:pt x="152297" y="176279"/>
                    <a:pt x="140451" y="176279"/>
                  </a:cubicBezTo>
                  <a:cubicBezTo>
                    <a:pt x="128605" y="176279"/>
                    <a:pt x="119001" y="166675"/>
                    <a:pt x="119001" y="154829"/>
                  </a:cubicBezTo>
                  <a:cubicBezTo>
                    <a:pt x="119001" y="142983"/>
                    <a:pt x="128605" y="133379"/>
                    <a:pt x="140451" y="133379"/>
                  </a:cubicBezTo>
                  <a:close/>
                </a:path>
              </a:pathLst>
            </a:custGeom>
            <a:solidFill>
              <a:schemeClr val="tx1"/>
            </a:solidFill>
            <a:ln w="1508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25B61"/>
                </a:solidFill>
                <a:effectLst/>
                <a:uLnTx/>
                <a:uFillTx/>
                <a:ea typeface="+mn-ea"/>
                <a:cs typeface="+mn-cs"/>
              </a:endParaRPr>
            </a:p>
          </p:txBody>
        </p:sp>
        <p:sp>
          <p:nvSpPr>
            <p:cNvPr id="38" name="Graphic 74" descr="Icon of a person with a checkmark">
              <a:extLst>
                <a:ext uri="{FF2B5EF4-FFF2-40B4-BE49-F238E27FC236}">
                  <a16:creationId xmlns:a16="http://schemas.microsoft.com/office/drawing/2014/main" id="{CC395F9B-EBF2-032C-7403-51C378CD1F9B}"/>
                </a:ext>
              </a:extLst>
            </p:cNvPr>
            <p:cNvSpPr/>
            <p:nvPr/>
          </p:nvSpPr>
          <p:spPr>
            <a:xfrm>
              <a:off x="1207618" y="4003171"/>
              <a:ext cx="145726" cy="145726"/>
            </a:xfrm>
            <a:custGeom>
              <a:avLst/>
              <a:gdLst>
                <a:gd name="connsiteX0" fmla="*/ 147599 w 199986"/>
                <a:gd name="connsiteY0" fmla="*/ 95212 h 199986"/>
                <a:gd name="connsiteX1" fmla="*/ 199987 w 199986"/>
                <a:gd name="connsiteY1" fmla="*/ 147599 h 199986"/>
                <a:gd name="connsiteX2" fmla="*/ 147599 w 199986"/>
                <a:gd name="connsiteY2" fmla="*/ 199987 h 199986"/>
                <a:gd name="connsiteX3" fmla="*/ 95212 w 199986"/>
                <a:gd name="connsiteY3" fmla="*/ 147599 h 199986"/>
                <a:gd name="connsiteX4" fmla="*/ 147599 w 199986"/>
                <a:gd name="connsiteY4" fmla="*/ 95212 h 199986"/>
                <a:gd name="connsiteX5" fmla="*/ 122396 w 199986"/>
                <a:gd name="connsiteY5" fmla="*/ 144228 h 199986"/>
                <a:gd name="connsiteX6" fmla="*/ 115662 w 199986"/>
                <a:gd name="connsiteY6" fmla="*/ 144345 h 199986"/>
                <a:gd name="connsiteX7" fmla="*/ 115662 w 199986"/>
                <a:gd name="connsiteY7" fmla="*/ 150962 h 199986"/>
                <a:gd name="connsiteX8" fmla="*/ 134712 w 199986"/>
                <a:gd name="connsiteY8" fmla="*/ 170012 h 199986"/>
                <a:gd name="connsiteX9" fmla="*/ 141446 w 199986"/>
                <a:gd name="connsiteY9" fmla="*/ 170012 h 199986"/>
                <a:gd name="connsiteX10" fmla="*/ 179546 w 199986"/>
                <a:gd name="connsiteY10" fmla="*/ 131912 h 199986"/>
                <a:gd name="connsiteX11" fmla="*/ 179429 w 199986"/>
                <a:gd name="connsiteY11" fmla="*/ 125178 h 199986"/>
                <a:gd name="connsiteX12" fmla="*/ 172812 w 199986"/>
                <a:gd name="connsiteY12" fmla="*/ 125178 h 199986"/>
                <a:gd name="connsiteX13" fmla="*/ 138074 w 199986"/>
                <a:gd name="connsiteY13" fmla="*/ 159915 h 199986"/>
                <a:gd name="connsiteX14" fmla="*/ 122396 w 199986"/>
                <a:gd name="connsiteY14" fmla="*/ 144228 h 199986"/>
                <a:gd name="connsiteX15" fmla="*/ 95421 w 199986"/>
                <a:gd name="connsiteY15" fmla="*/ 114262 h 199986"/>
                <a:gd name="connsiteX16" fmla="*/ 88678 w 199986"/>
                <a:gd name="connsiteY16" fmla="*/ 128549 h 199986"/>
                <a:gd name="connsiteX17" fmla="*/ 21422 w 199986"/>
                <a:gd name="connsiteY17" fmla="*/ 128549 h 199986"/>
                <a:gd name="connsiteX18" fmla="*/ 14278 w 199986"/>
                <a:gd name="connsiteY18" fmla="*/ 135674 h 199986"/>
                <a:gd name="connsiteX19" fmla="*/ 14278 w 199986"/>
                <a:gd name="connsiteY19" fmla="*/ 135693 h 199986"/>
                <a:gd name="connsiteX20" fmla="*/ 14278 w 199986"/>
                <a:gd name="connsiteY20" fmla="*/ 141189 h 199986"/>
                <a:gd name="connsiteX21" fmla="*/ 19421 w 199986"/>
                <a:gd name="connsiteY21" fmla="*/ 155105 h 199986"/>
                <a:gd name="connsiteX22" fmla="*/ 76162 w 199986"/>
                <a:gd name="connsiteY22" fmla="*/ 176193 h 199986"/>
                <a:gd name="connsiteX23" fmla="*/ 92164 w 199986"/>
                <a:gd name="connsiteY23" fmla="*/ 175184 h 199986"/>
                <a:gd name="connsiteX24" fmla="*/ 100851 w 199986"/>
                <a:gd name="connsiteY24" fmla="*/ 188195 h 199986"/>
                <a:gd name="connsiteX25" fmla="*/ 76162 w 199986"/>
                <a:gd name="connsiteY25" fmla="*/ 190481 h 199986"/>
                <a:gd name="connsiteX26" fmla="*/ 8553 w 199986"/>
                <a:gd name="connsiteY26" fmla="*/ 164382 h 199986"/>
                <a:gd name="connsiteX27" fmla="*/ 0 w 199986"/>
                <a:gd name="connsiteY27" fmla="*/ 141189 h 199986"/>
                <a:gd name="connsiteX28" fmla="*/ 0 w 199986"/>
                <a:gd name="connsiteY28" fmla="*/ 135693 h 199986"/>
                <a:gd name="connsiteX29" fmla="*/ 21412 w 199986"/>
                <a:gd name="connsiteY29" fmla="*/ 114262 h 199986"/>
                <a:gd name="connsiteX30" fmla="*/ 21422 w 199986"/>
                <a:gd name="connsiteY30" fmla="*/ 114262 h 199986"/>
                <a:gd name="connsiteX31" fmla="*/ 95431 w 199986"/>
                <a:gd name="connsiteY31" fmla="*/ 114262 h 199986"/>
                <a:gd name="connsiteX32" fmla="*/ 76162 w 199986"/>
                <a:gd name="connsiteY32" fmla="*/ 0 h 199986"/>
                <a:gd name="connsiteX33" fmla="*/ 123787 w 199986"/>
                <a:gd name="connsiteY33" fmla="*/ 47625 h 199986"/>
                <a:gd name="connsiteX34" fmla="*/ 76162 w 199986"/>
                <a:gd name="connsiteY34" fmla="*/ 95250 h 199986"/>
                <a:gd name="connsiteX35" fmla="*/ 28537 w 199986"/>
                <a:gd name="connsiteY35" fmla="*/ 47625 h 199986"/>
                <a:gd name="connsiteX36" fmla="*/ 76162 w 199986"/>
                <a:gd name="connsiteY36" fmla="*/ 0 h 199986"/>
                <a:gd name="connsiteX37" fmla="*/ 76162 w 199986"/>
                <a:gd name="connsiteY37" fmla="*/ 14288 h 199986"/>
                <a:gd name="connsiteX38" fmla="*/ 42824 w 199986"/>
                <a:gd name="connsiteY38" fmla="*/ 47625 h 199986"/>
                <a:gd name="connsiteX39" fmla="*/ 76162 w 199986"/>
                <a:gd name="connsiteY39" fmla="*/ 80963 h 199986"/>
                <a:gd name="connsiteX40" fmla="*/ 109499 w 199986"/>
                <a:gd name="connsiteY40" fmla="*/ 47625 h 199986"/>
                <a:gd name="connsiteX41" fmla="*/ 76162 w 199986"/>
                <a:gd name="connsiteY41" fmla="*/ 14288 h 199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99986" h="199986">
                  <a:moveTo>
                    <a:pt x="147599" y="95212"/>
                  </a:moveTo>
                  <a:cubicBezTo>
                    <a:pt x="176533" y="95212"/>
                    <a:pt x="199987" y="118666"/>
                    <a:pt x="199987" y="147599"/>
                  </a:cubicBezTo>
                  <a:cubicBezTo>
                    <a:pt x="199987" y="176533"/>
                    <a:pt x="176533" y="199987"/>
                    <a:pt x="147599" y="199987"/>
                  </a:cubicBezTo>
                  <a:cubicBezTo>
                    <a:pt x="118666" y="199987"/>
                    <a:pt x="95212" y="176533"/>
                    <a:pt x="95212" y="147599"/>
                  </a:cubicBezTo>
                  <a:cubicBezTo>
                    <a:pt x="95212" y="118666"/>
                    <a:pt x="118666" y="95212"/>
                    <a:pt x="147599" y="95212"/>
                  </a:cubicBezTo>
                  <a:close/>
                  <a:moveTo>
                    <a:pt x="122396" y="144228"/>
                  </a:moveTo>
                  <a:cubicBezTo>
                    <a:pt x="120505" y="142401"/>
                    <a:pt x="117489" y="142453"/>
                    <a:pt x="115662" y="144345"/>
                  </a:cubicBezTo>
                  <a:cubicBezTo>
                    <a:pt x="113880" y="146191"/>
                    <a:pt x="113880" y="149116"/>
                    <a:pt x="115662" y="150962"/>
                  </a:cubicBezTo>
                  <a:lnTo>
                    <a:pt x="134712" y="170012"/>
                  </a:lnTo>
                  <a:cubicBezTo>
                    <a:pt x="136571" y="171871"/>
                    <a:pt x="139586" y="171871"/>
                    <a:pt x="141446" y="170012"/>
                  </a:cubicBezTo>
                  <a:lnTo>
                    <a:pt x="179546" y="131912"/>
                  </a:lnTo>
                  <a:cubicBezTo>
                    <a:pt x="181373" y="130020"/>
                    <a:pt x="181321" y="127004"/>
                    <a:pt x="179429" y="125178"/>
                  </a:cubicBezTo>
                  <a:cubicBezTo>
                    <a:pt x="177583" y="123395"/>
                    <a:pt x="174658" y="123395"/>
                    <a:pt x="172812" y="125178"/>
                  </a:cubicBezTo>
                  <a:lnTo>
                    <a:pt x="138074" y="159915"/>
                  </a:lnTo>
                  <a:lnTo>
                    <a:pt x="122396" y="144228"/>
                  </a:lnTo>
                  <a:close/>
                  <a:moveTo>
                    <a:pt x="95421" y="114262"/>
                  </a:moveTo>
                  <a:cubicBezTo>
                    <a:pt x="92571" y="118716"/>
                    <a:pt x="90304" y="123517"/>
                    <a:pt x="88678" y="128549"/>
                  </a:cubicBezTo>
                  <a:lnTo>
                    <a:pt x="21422" y="128549"/>
                  </a:lnTo>
                  <a:cubicBezTo>
                    <a:pt x="17482" y="128544"/>
                    <a:pt x="14283" y="131734"/>
                    <a:pt x="14278" y="135674"/>
                  </a:cubicBezTo>
                  <a:cubicBezTo>
                    <a:pt x="14278" y="135681"/>
                    <a:pt x="14278" y="135686"/>
                    <a:pt x="14278" y="135693"/>
                  </a:cubicBezTo>
                  <a:lnTo>
                    <a:pt x="14278" y="141189"/>
                  </a:lnTo>
                  <a:cubicBezTo>
                    <a:pt x="14278" y="146294"/>
                    <a:pt x="16107" y="151228"/>
                    <a:pt x="19421" y="155105"/>
                  </a:cubicBezTo>
                  <a:cubicBezTo>
                    <a:pt x="31356" y="169088"/>
                    <a:pt x="50082" y="176193"/>
                    <a:pt x="76162" y="176193"/>
                  </a:cubicBezTo>
                  <a:cubicBezTo>
                    <a:pt x="81848" y="176193"/>
                    <a:pt x="87173" y="175851"/>
                    <a:pt x="92164" y="175184"/>
                  </a:cubicBezTo>
                  <a:cubicBezTo>
                    <a:pt x="94498" y="179899"/>
                    <a:pt x="97431" y="184261"/>
                    <a:pt x="100851" y="188195"/>
                  </a:cubicBezTo>
                  <a:cubicBezTo>
                    <a:pt x="93269" y="189719"/>
                    <a:pt x="85039" y="190481"/>
                    <a:pt x="76162" y="190481"/>
                  </a:cubicBezTo>
                  <a:cubicBezTo>
                    <a:pt x="46196" y="190481"/>
                    <a:pt x="23470" y="181861"/>
                    <a:pt x="8553" y="164382"/>
                  </a:cubicBezTo>
                  <a:cubicBezTo>
                    <a:pt x="3033" y="157916"/>
                    <a:pt x="0" y="149692"/>
                    <a:pt x="0" y="141189"/>
                  </a:cubicBezTo>
                  <a:lnTo>
                    <a:pt x="0" y="135693"/>
                  </a:lnTo>
                  <a:cubicBezTo>
                    <a:pt x="-5" y="123862"/>
                    <a:pt x="9581" y="114268"/>
                    <a:pt x="21412" y="114262"/>
                  </a:cubicBezTo>
                  <a:cubicBezTo>
                    <a:pt x="21415" y="114262"/>
                    <a:pt x="21419" y="114262"/>
                    <a:pt x="21422" y="114262"/>
                  </a:cubicBezTo>
                  <a:lnTo>
                    <a:pt x="95431" y="114262"/>
                  </a:lnTo>
                  <a:close/>
                  <a:moveTo>
                    <a:pt x="76162" y="0"/>
                  </a:moveTo>
                  <a:cubicBezTo>
                    <a:pt x="102464" y="0"/>
                    <a:pt x="123787" y="21322"/>
                    <a:pt x="123787" y="47625"/>
                  </a:cubicBezTo>
                  <a:cubicBezTo>
                    <a:pt x="123787" y="73928"/>
                    <a:pt x="102464" y="95250"/>
                    <a:pt x="76162" y="95250"/>
                  </a:cubicBezTo>
                  <a:cubicBezTo>
                    <a:pt x="49859" y="95250"/>
                    <a:pt x="28537" y="73928"/>
                    <a:pt x="28537" y="47625"/>
                  </a:cubicBezTo>
                  <a:cubicBezTo>
                    <a:pt x="28537" y="21322"/>
                    <a:pt x="49859" y="0"/>
                    <a:pt x="76162" y="0"/>
                  </a:cubicBezTo>
                  <a:close/>
                  <a:moveTo>
                    <a:pt x="76162" y="14288"/>
                  </a:moveTo>
                  <a:cubicBezTo>
                    <a:pt x="57750" y="14288"/>
                    <a:pt x="42824" y="29213"/>
                    <a:pt x="42824" y="47625"/>
                  </a:cubicBezTo>
                  <a:cubicBezTo>
                    <a:pt x="42824" y="66037"/>
                    <a:pt x="57750" y="80963"/>
                    <a:pt x="76162" y="80963"/>
                  </a:cubicBezTo>
                  <a:cubicBezTo>
                    <a:pt x="94574" y="80963"/>
                    <a:pt x="109499" y="66037"/>
                    <a:pt x="109499" y="47625"/>
                  </a:cubicBezTo>
                  <a:cubicBezTo>
                    <a:pt x="109499" y="29213"/>
                    <a:pt x="94574" y="14288"/>
                    <a:pt x="76162" y="14288"/>
                  </a:cubicBezTo>
                  <a:close/>
                </a:path>
              </a:pathLst>
            </a:custGeom>
            <a:solidFill>
              <a:schemeClr val="tx1"/>
            </a:solidFill>
            <a:ln w="1508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6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ea typeface="+mn-ea"/>
                <a:cs typeface="+mn-cs"/>
              </a:endParaRPr>
            </a:p>
          </p:txBody>
        </p:sp>
        <p:sp>
          <p:nvSpPr>
            <p:cNvPr id="39" name="Graphic 53" descr="Icon of a cylinder">
              <a:extLst>
                <a:ext uri="{FF2B5EF4-FFF2-40B4-BE49-F238E27FC236}">
                  <a16:creationId xmlns:a16="http://schemas.microsoft.com/office/drawing/2014/main" id="{54C0C292-47D2-87C3-854B-3F7314611190}"/>
                </a:ext>
              </a:extLst>
            </p:cNvPr>
            <p:cNvSpPr/>
            <p:nvPr/>
          </p:nvSpPr>
          <p:spPr>
            <a:xfrm>
              <a:off x="1222503" y="4311131"/>
              <a:ext cx="115956" cy="144944"/>
            </a:xfrm>
            <a:custGeom>
              <a:avLst/>
              <a:gdLst>
                <a:gd name="connsiteX0" fmla="*/ 0 w 247325"/>
                <a:gd name="connsiteY0" fmla="*/ 61831 h 309156"/>
                <a:gd name="connsiteX1" fmla="*/ 11968 w 247325"/>
                <a:gd name="connsiteY1" fmla="*/ 34320 h 309156"/>
                <a:gd name="connsiteX2" fmla="*/ 39675 w 247325"/>
                <a:gd name="connsiteY2" fmla="*/ 15729 h 309156"/>
                <a:gd name="connsiteX3" fmla="*/ 123663 w 247325"/>
                <a:gd name="connsiteY3" fmla="*/ 0 h 309156"/>
                <a:gd name="connsiteX4" fmla="*/ 207650 w 247325"/>
                <a:gd name="connsiteY4" fmla="*/ 15729 h 309156"/>
                <a:gd name="connsiteX5" fmla="*/ 235358 w 247325"/>
                <a:gd name="connsiteY5" fmla="*/ 34320 h 309156"/>
                <a:gd name="connsiteX6" fmla="*/ 247325 w 247325"/>
                <a:gd name="connsiteY6" fmla="*/ 61831 h 309156"/>
                <a:gd name="connsiteX7" fmla="*/ 247325 w 247325"/>
                <a:gd name="connsiteY7" fmla="*/ 247325 h 309156"/>
                <a:gd name="connsiteX8" fmla="*/ 235358 w 247325"/>
                <a:gd name="connsiteY8" fmla="*/ 274837 h 309156"/>
                <a:gd name="connsiteX9" fmla="*/ 207650 w 247325"/>
                <a:gd name="connsiteY9" fmla="*/ 293428 h 309156"/>
                <a:gd name="connsiteX10" fmla="*/ 123663 w 247325"/>
                <a:gd name="connsiteY10" fmla="*/ 309157 h 309156"/>
                <a:gd name="connsiteX11" fmla="*/ 39675 w 247325"/>
                <a:gd name="connsiteY11" fmla="*/ 293428 h 309156"/>
                <a:gd name="connsiteX12" fmla="*/ 11968 w 247325"/>
                <a:gd name="connsiteY12" fmla="*/ 274837 h 309156"/>
                <a:gd name="connsiteX13" fmla="*/ 0 w 247325"/>
                <a:gd name="connsiteY13" fmla="*/ 247325 h 309156"/>
                <a:gd name="connsiteX14" fmla="*/ 0 w 247325"/>
                <a:gd name="connsiteY14" fmla="*/ 61831 h 309156"/>
                <a:gd name="connsiteX15" fmla="*/ 23187 w 247325"/>
                <a:gd name="connsiteY15" fmla="*/ 61831 h 309156"/>
                <a:gd name="connsiteX16" fmla="*/ 28833 w 247325"/>
                <a:gd name="connsiteY16" fmla="*/ 73430 h 309156"/>
                <a:gd name="connsiteX17" fmla="*/ 49160 w 247325"/>
                <a:gd name="connsiteY17" fmla="*/ 86776 h 309156"/>
                <a:gd name="connsiteX18" fmla="*/ 123663 w 247325"/>
                <a:gd name="connsiteY18" fmla="*/ 100476 h 309156"/>
                <a:gd name="connsiteX19" fmla="*/ 198165 w 247325"/>
                <a:gd name="connsiteY19" fmla="*/ 86776 h 309156"/>
                <a:gd name="connsiteX20" fmla="*/ 218493 w 247325"/>
                <a:gd name="connsiteY20" fmla="*/ 73430 h 309156"/>
                <a:gd name="connsiteX21" fmla="*/ 224139 w 247325"/>
                <a:gd name="connsiteY21" fmla="*/ 61831 h 309156"/>
                <a:gd name="connsiteX22" fmla="*/ 218493 w 247325"/>
                <a:gd name="connsiteY22" fmla="*/ 50233 h 309156"/>
                <a:gd name="connsiteX23" fmla="*/ 198165 w 247325"/>
                <a:gd name="connsiteY23" fmla="*/ 36887 h 309156"/>
                <a:gd name="connsiteX24" fmla="*/ 123663 w 247325"/>
                <a:gd name="connsiteY24" fmla="*/ 23187 h 309156"/>
                <a:gd name="connsiteX25" fmla="*/ 49160 w 247325"/>
                <a:gd name="connsiteY25" fmla="*/ 36887 h 309156"/>
                <a:gd name="connsiteX26" fmla="*/ 28833 w 247325"/>
                <a:gd name="connsiteY26" fmla="*/ 50233 h 309156"/>
                <a:gd name="connsiteX27" fmla="*/ 23187 w 247325"/>
                <a:gd name="connsiteY27" fmla="*/ 61831 h 309156"/>
                <a:gd name="connsiteX28" fmla="*/ 224139 w 247325"/>
                <a:gd name="connsiteY28" fmla="*/ 98813 h 309156"/>
                <a:gd name="connsiteX29" fmla="*/ 207650 w 247325"/>
                <a:gd name="connsiteY29" fmla="*/ 107934 h 309156"/>
                <a:gd name="connsiteX30" fmla="*/ 123663 w 247325"/>
                <a:gd name="connsiteY30" fmla="*/ 123663 h 309156"/>
                <a:gd name="connsiteX31" fmla="*/ 39675 w 247325"/>
                <a:gd name="connsiteY31" fmla="*/ 107934 h 309156"/>
                <a:gd name="connsiteX32" fmla="*/ 23187 w 247325"/>
                <a:gd name="connsiteY32" fmla="*/ 98813 h 309156"/>
                <a:gd name="connsiteX33" fmla="*/ 23187 w 247325"/>
                <a:gd name="connsiteY33" fmla="*/ 247325 h 309156"/>
                <a:gd name="connsiteX34" fmla="*/ 28833 w 247325"/>
                <a:gd name="connsiteY34" fmla="*/ 258923 h 309156"/>
                <a:gd name="connsiteX35" fmla="*/ 49160 w 247325"/>
                <a:gd name="connsiteY35" fmla="*/ 272270 h 309156"/>
                <a:gd name="connsiteX36" fmla="*/ 123663 w 247325"/>
                <a:gd name="connsiteY36" fmla="*/ 285970 h 309156"/>
                <a:gd name="connsiteX37" fmla="*/ 198165 w 247325"/>
                <a:gd name="connsiteY37" fmla="*/ 272270 h 309156"/>
                <a:gd name="connsiteX38" fmla="*/ 218493 w 247325"/>
                <a:gd name="connsiteY38" fmla="*/ 258923 h 309156"/>
                <a:gd name="connsiteX39" fmla="*/ 224139 w 247325"/>
                <a:gd name="connsiteY39" fmla="*/ 247325 h 309156"/>
                <a:gd name="connsiteX40" fmla="*/ 224139 w 247325"/>
                <a:gd name="connsiteY40" fmla="*/ 98813 h 309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247325" h="309156">
                  <a:moveTo>
                    <a:pt x="0" y="61831"/>
                  </a:moveTo>
                  <a:cubicBezTo>
                    <a:pt x="0" y="51157"/>
                    <a:pt x="4874" y="41839"/>
                    <a:pt x="11968" y="34320"/>
                  </a:cubicBezTo>
                  <a:cubicBezTo>
                    <a:pt x="19004" y="26863"/>
                    <a:pt x="28644" y="20674"/>
                    <a:pt x="39675" y="15729"/>
                  </a:cubicBezTo>
                  <a:cubicBezTo>
                    <a:pt x="61766" y="5826"/>
                    <a:pt x="91470" y="0"/>
                    <a:pt x="123663" y="0"/>
                  </a:cubicBezTo>
                  <a:cubicBezTo>
                    <a:pt x="155855" y="0"/>
                    <a:pt x="185559" y="5826"/>
                    <a:pt x="207650" y="15729"/>
                  </a:cubicBezTo>
                  <a:cubicBezTo>
                    <a:pt x="218682" y="20674"/>
                    <a:pt x="228321" y="26863"/>
                    <a:pt x="235358" y="34320"/>
                  </a:cubicBezTo>
                  <a:cubicBezTo>
                    <a:pt x="242451" y="41839"/>
                    <a:pt x="247325" y="51157"/>
                    <a:pt x="247325" y="61831"/>
                  </a:cubicBezTo>
                  <a:lnTo>
                    <a:pt x="247325" y="247325"/>
                  </a:lnTo>
                  <a:cubicBezTo>
                    <a:pt x="247325" y="258001"/>
                    <a:pt x="242451" y="267319"/>
                    <a:pt x="235358" y="274837"/>
                  </a:cubicBezTo>
                  <a:cubicBezTo>
                    <a:pt x="228321" y="282294"/>
                    <a:pt x="218682" y="288483"/>
                    <a:pt x="207650" y="293428"/>
                  </a:cubicBezTo>
                  <a:cubicBezTo>
                    <a:pt x="185559" y="303331"/>
                    <a:pt x="155855" y="309157"/>
                    <a:pt x="123663" y="309157"/>
                  </a:cubicBezTo>
                  <a:cubicBezTo>
                    <a:pt x="91470" y="309157"/>
                    <a:pt x="61766" y="303331"/>
                    <a:pt x="39675" y="293428"/>
                  </a:cubicBezTo>
                  <a:cubicBezTo>
                    <a:pt x="28644" y="288483"/>
                    <a:pt x="19004" y="282294"/>
                    <a:pt x="11968" y="274837"/>
                  </a:cubicBezTo>
                  <a:cubicBezTo>
                    <a:pt x="4874" y="267319"/>
                    <a:pt x="0" y="258001"/>
                    <a:pt x="0" y="247325"/>
                  </a:cubicBezTo>
                  <a:lnTo>
                    <a:pt x="0" y="61831"/>
                  </a:lnTo>
                  <a:close/>
                  <a:moveTo>
                    <a:pt x="23187" y="61831"/>
                  </a:moveTo>
                  <a:cubicBezTo>
                    <a:pt x="23187" y="65030"/>
                    <a:pt x="24585" y="68928"/>
                    <a:pt x="28833" y="73430"/>
                  </a:cubicBezTo>
                  <a:cubicBezTo>
                    <a:pt x="33139" y="77994"/>
                    <a:pt x="39911" y="82630"/>
                    <a:pt x="49160" y="86776"/>
                  </a:cubicBezTo>
                  <a:cubicBezTo>
                    <a:pt x="67631" y="95056"/>
                    <a:pt x="93962" y="100476"/>
                    <a:pt x="123663" y="100476"/>
                  </a:cubicBezTo>
                  <a:cubicBezTo>
                    <a:pt x="153363" y="100476"/>
                    <a:pt x="179694" y="95056"/>
                    <a:pt x="198165" y="86776"/>
                  </a:cubicBezTo>
                  <a:cubicBezTo>
                    <a:pt x="207413" y="82630"/>
                    <a:pt x="214187" y="77994"/>
                    <a:pt x="218493" y="73430"/>
                  </a:cubicBezTo>
                  <a:cubicBezTo>
                    <a:pt x="222741" y="68928"/>
                    <a:pt x="224139" y="65030"/>
                    <a:pt x="224139" y="61831"/>
                  </a:cubicBezTo>
                  <a:cubicBezTo>
                    <a:pt x="224139" y="58633"/>
                    <a:pt x="222741" y="54735"/>
                    <a:pt x="218493" y="50233"/>
                  </a:cubicBezTo>
                  <a:cubicBezTo>
                    <a:pt x="214187" y="45669"/>
                    <a:pt x="207413" y="41033"/>
                    <a:pt x="198165" y="36887"/>
                  </a:cubicBezTo>
                  <a:cubicBezTo>
                    <a:pt x="179694" y="28607"/>
                    <a:pt x="153363" y="23187"/>
                    <a:pt x="123663" y="23187"/>
                  </a:cubicBezTo>
                  <a:cubicBezTo>
                    <a:pt x="93962" y="23187"/>
                    <a:pt x="67631" y="28607"/>
                    <a:pt x="49160" y="36887"/>
                  </a:cubicBezTo>
                  <a:cubicBezTo>
                    <a:pt x="39911" y="41033"/>
                    <a:pt x="33139" y="45669"/>
                    <a:pt x="28833" y="50233"/>
                  </a:cubicBezTo>
                  <a:cubicBezTo>
                    <a:pt x="24585" y="54735"/>
                    <a:pt x="23187" y="58633"/>
                    <a:pt x="23187" y="61831"/>
                  </a:cubicBezTo>
                  <a:close/>
                  <a:moveTo>
                    <a:pt x="224139" y="98813"/>
                  </a:moveTo>
                  <a:cubicBezTo>
                    <a:pt x="219178" y="102220"/>
                    <a:pt x="213618" y="105259"/>
                    <a:pt x="207650" y="107934"/>
                  </a:cubicBezTo>
                  <a:cubicBezTo>
                    <a:pt x="185559" y="117837"/>
                    <a:pt x="155855" y="123663"/>
                    <a:pt x="123663" y="123663"/>
                  </a:cubicBezTo>
                  <a:cubicBezTo>
                    <a:pt x="91470" y="123663"/>
                    <a:pt x="61766" y="117837"/>
                    <a:pt x="39675" y="107934"/>
                  </a:cubicBezTo>
                  <a:cubicBezTo>
                    <a:pt x="33708" y="105259"/>
                    <a:pt x="28148" y="102220"/>
                    <a:pt x="23187" y="98813"/>
                  </a:cubicBezTo>
                  <a:lnTo>
                    <a:pt x="23187" y="247325"/>
                  </a:lnTo>
                  <a:cubicBezTo>
                    <a:pt x="23187" y="250524"/>
                    <a:pt x="24585" y="254422"/>
                    <a:pt x="28833" y="258923"/>
                  </a:cubicBezTo>
                  <a:cubicBezTo>
                    <a:pt x="33139" y="263488"/>
                    <a:pt x="39911" y="268124"/>
                    <a:pt x="49160" y="272270"/>
                  </a:cubicBezTo>
                  <a:cubicBezTo>
                    <a:pt x="67631" y="280550"/>
                    <a:pt x="93962" y="285970"/>
                    <a:pt x="123663" y="285970"/>
                  </a:cubicBezTo>
                  <a:cubicBezTo>
                    <a:pt x="153363" y="285970"/>
                    <a:pt x="179694" y="280550"/>
                    <a:pt x="198165" y="272270"/>
                  </a:cubicBezTo>
                  <a:cubicBezTo>
                    <a:pt x="207413" y="268124"/>
                    <a:pt x="214187" y="263488"/>
                    <a:pt x="218493" y="258923"/>
                  </a:cubicBezTo>
                  <a:cubicBezTo>
                    <a:pt x="222741" y="254422"/>
                    <a:pt x="224139" y="250524"/>
                    <a:pt x="224139" y="247325"/>
                  </a:cubicBezTo>
                  <a:lnTo>
                    <a:pt x="224139" y="98813"/>
                  </a:lnTo>
                  <a:close/>
                </a:path>
              </a:pathLst>
            </a:custGeom>
            <a:solidFill>
              <a:schemeClr val="tx1"/>
            </a:solidFill>
            <a:ln w="1508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6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ea typeface="+mn-ea"/>
                <a:cs typeface="+mn-cs"/>
              </a:endParaRPr>
            </a:p>
          </p:txBody>
        </p:sp>
        <p:pic>
          <p:nvPicPr>
            <p:cNvPr id="40" name="Picture 39">
              <a:extLst>
                <a:ext uri="{FF2B5EF4-FFF2-40B4-BE49-F238E27FC236}">
                  <a16:creationId xmlns:a16="http://schemas.microsoft.com/office/drawing/2014/main" id="{21E88EF9-E52A-7CE8-B86E-94A74D60B47D}"/>
                </a:ext>
              </a:extLst>
            </p:cNvPr>
            <p:cNvPicPr>
              <a:picLocks noChangeAspect="1"/>
            </p:cNvPicPr>
            <p:nvPr/>
          </p:nvPicPr>
          <p:blipFill rotWithShape="1">
            <a:blip r:embed="rId7">
              <a:clrChange>
                <a:clrFrom>
                  <a:srgbClr val="FFFFFF"/>
                </a:clrFrom>
                <a:clrTo>
                  <a:srgbClr val="FFFFFF">
                    <a:alpha val="0"/>
                  </a:srgbClr>
                </a:clrTo>
              </a:clrChange>
            </a:blip>
            <a:srcRect l="2664" t="5253" r="4380" b="2664"/>
            <a:stretch/>
          </p:blipFill>
          <p:spPr>
            <a:xfrm>
              <a:off x="1183610" y="3671094"/>
              <a:ext cx="193742" cy="194742"/>
            </a:xfrm>
            <a:prstGeom prst="rect">
              <a:avLst/>
            </a:prstGeom>
          </p:spPr>
        </p:pic>
        <p:sp>
          <p:nvSpPr>
            <p:cNvPr id="41" name="Graphic 263">
              <a:extLst>
                <a:ext uri="{FF2B5EF4-FFF2-40B4-BE49-F238E27FC236}">
                  <a16:creationId xmlns:a16="http://schemas.microsoft.com/office/drawing/2014/main" id="{D4A49A40-0C93-EDD4-7E3D-28AC244D04EA}"/>
                </a:ext>
              </a:extLst>
            </p:cNvPr>
            <p:cNvSpPr/>
            <p:nvPr/>
          </p:nvSpPr>
          <p:spPr>
            <a:xfrm rot="5400000">
              <a:off x="4481707" y="4615928"/>
              <a:ext cx="139176" cy="150488"/>
            </a:xfrm>
            <a:custGeom>
              <a:avLst/>
              <a:gdLst>
                <a:gd name="connsiteX0" fmla="*/ 88045 w 176250"/>
                <a:gd name="connsiteY0" fmla="*/ 10 h 190576"/>
                <a:gd name="connsiteX1" fmla="*/ 52225 w 176250"/>
                <a:gd name="connsiteY1" fmla="*/ 35666 h 190576"/>
                <a:gd name="connsiteX2" fmla="*/ 80901 w 176250"/>
                <a:gd name="connsiteY2" fmla="*/ 70780 h 190576"/>
                <a:gd name="connsiteX3" fmla="*/ 80901 w 176250"/>
                <a:gd name="connsiteY3" fmla="*/ 90516 h 190576"/>
                <a:gd name="connsiteX4" fmla="*/ 49945 w 176250"/>
                <a:gd name="connsiteY4" fmla="*/ 90516 h 190576"/>
                <a:gd name="connsiteX5" fmla="*/ 28513 w 176250"/>
                <a:gd name="connsiteY5" fmla="*/ 111947 h 190576"/>
                <a:gd name="connsiteX6" fmla="*/ 28513 w 176250"/>
                <a:gd name="connsiteY6" fmla="*/ 119805 h 190576"/>
                <a:gd name="connsiteX7" fmla="*/ 750 w 176250"/>
                <a:gd name="connsiteY7" fmla="*/ 162070 h 190576"/>
                <a:gd name="connsiteX8" fmla="*/ 35676 w 176250"/>
                <a:gd name="connsiteY8" fmla="*/ 190576 h 190576"/>
                <a:gd name="connsiteX9" fmla="*/ 71524 w 176250"/>
                <a:gd name="connsiteY9" fmla="*/ 154949 h 190576"/>
                <a:gd name="connsiteX10" fmla="*/ 42801 w 176250"/>
                <a:gd name="connsiteY10" fmla="*/ 119796 h 190576"/>
                <a:gd name="connsiteX11" fmla="*/ 42801 w 176250"/>
                <a:gd name="connsiteY11" fmla="*/ 111938 h 190576"/>
                <a:gd name="connsiteX12" fmla="*/ 49945 w 176250"/>
                <a:gd name="connsiteY12" fmla="*/ 104794 h 190576"/>
                <a:gd name="connsiteX13" fmla="*/ 126145 w 176250"/>
                <a:gd name="connsiteY13" fmla="*/ 104794 h 190576"/>
                <a:gd name="connsiteX14" fmla="*/ 133288 w 176250"/>
                <a:gd name="connsiteY14" fmla="*/ 111938 h 190576"/>
                <a:gd name="connsiteX15" fmla="*/ 133288 w 176250"/>
                <a:gd name="connsiteY15" fmla="*/ 119796 h 190576"/>
                <a:gd name="connsiteX16" fmla="*/ 105525 w 176250"/>
                <a:gd name="connsiteY16" fmla="*/ 162060 h 190576"/>
                <a:gd name="connsiteX17" fmla="*/ 140451 w 176250"/>
                <a:gd name="connsiteY17" fmla="*/ 190567 h 190576"/>
                <a:gd name="connsiteX18" fmla="*/ 176251 w 176250"/>
                <a:gd name="connsiteY18" fmla="*/ 154891 h 190576"/>
                <a:gd name="connsiteX19" fmla="*/ 147576 w 176250"/>
                <a:gd name="connsiteY19" fmla="*/ 119796 h 190576"/>
                <a:gd name="connsiteX20" fmla="*/ 147576 w 176250"/>
                <a:gd name="connsiteY20" fmla="*/ 111938 h 190576"/>
                <a:gd name="connsiteX21" fmla="*/ 126145 w 176250"/>
                <a:gd name="connsiteY21" fmla="*/ 90507 h 190576"/>
                <a:gd name="connsiteX22" fmla="*/ 95188 w 176250"/>
                <a:gd name="connsiteY22" fmla="*/ 90507 h 190576"/>
                <a:gd name="connsiteX23" fmla="*/ 95188 w 176250"/>
                <a:gd name="connsiteY23" fmla="*/ 70771 h 190576"/>
                <a:gd name="connsiteX24" fmla="*/ 122952 w 176250"/>
                <a:gd name="connsiteY24" fmla="*/ 28506 h 190576"/>
                <a:gd name="connsiteX25" fmla="*/ 88045 w 176250"/>
                <a:gd name="connsiteY25" fmla="*/ 0 h 190576"/>
                <a:gd name="connsiteX26" fmla="*/ 66594 w 176250"/>
                <a:gd name="connsiteY26" fmla="*/ 35747 h 190576"/>
                <a:gd name="connsiteX27" fmla="*/ 88045 w 176250"/>
                <a:gd name="connsiteY27" fmla="*/ 14297 h 190576"/>
                <a:gd name="connsiteX28" fmla="*/ 109495 w 176250"/>
                <a:gd name="connsiteY28" fmla="*/ 35747 h 190576"/>
                <a:gd name="connsiteX29" fmla="*/ 88045 w 176250"/>
                <a:gd name="connsiteY29" fmla="*/ 57198 h 190576"/>
                <a:gd name="connsiteX30" fmla="*/ 66594 w 176250"/>
                <a:gd name="connsiteY30" fmla="*/ 35747 h 190576"/>
                <a:gd name="connsiteX31" fmla="*/ 14226 w 176250"/>
                <a:gd name="connsiteY31" fmla="*/ 154829 h 190576"/>
                <a:gd name="connsiteX32" fmla="*/ 35681 w 176250"/>
                <a:gd name="connsiteY32" fmla="*/ 133374 h 190576"/>
                <a:gd name="connsiteX33" fmla="*/ 57136 w 176250"/>
                <a:gd name="connsiteY33" fmla="*/ 154829 h 190576"/>
                <a:gd name="connsiteX34" fmla="*/ 35681 w 176250"/>
                <a:gd name="connsiteY34" fmla="*/ 176284 h 190576"/>
                <a:gd name="connsiteX35" fmla="*/ 14226 w 176250"/>
                <a:gd name="connsiteY35" fmla="*/ 154829 h 190576"/>
                <a:gd name="connsiteX36" fmla="*/ 140451 w 176250"/>
                <a:gd name="connsiteY36" fmla="*/ 133379 h 190576"/>
                <a:gd name="connsiteX37" fmla="*/ 161901 w 176250"/>
                <a:gd name="connsiteY37" fmla="*/ 154829 h 190576"/>
                <a:gd name="connsiteX38" fmla="*/ 140451 w 176250"/>
                <a:gd name="connsiteY38" fmla="*/ 176279 h 190576"/>
                <a:gd name="connsiteX39" fmla="*/ 119001 w 176250"/>
                <a:gd name="connsiteY39" fmla="*/ 154829 h 190576"/>
                <a:gd name="connsiteX40" fmla="*/ 140451 w 176250"/>
                <a:gd name="connsiteY40" fmla="*/ 133379 h 190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76250" h="190576">
                  <a:moveTo>
                    <a:pt x="88045" y="10"/>
                  </a:moveTo>
                  <a:cubicBezTo>
                    <a:pt x="68307" y="-35"/>
                    <a:pt x="52270" y="15928"/>
                    <a:pt x="52225" y="35666"/>
                  </a:cubicBezTo>
                  <a:cubicBezTo>
                    <a:pt x="52187" y="52711"/>
                    <a:pt x="64191" y="67412"/>
                    <a:pt x="80901" y="70780"/>
                  </a:cubicBezTo>
                  <a:lnTo>
                    <a:pt x="80901" y="90516"/>
                  </a:lnTo>
                  <a:lnTo>
                    <a:pt x="49945" y="90516"/>
                  </a:lnTo>
                  <a:cubicBezTo>
                    <a:pt x="38108" y="90516"/>
                    <a:pt x="28513" y="100112"/>
                    <a:pt x="28513" y="111947"/>
                  </a:cubicBezTo>
                  <a:lnTo>
                    <a:pt x="28513" y="119805"/>
                  </a:lnTo>
                  <a:cubicBezTo>
                    <a:pt x="9176" y="123810"/>
                    <a:pt x="-3254" y="142732"/>
                    <a:pt x="750" y="162070"/>
                  </a:cubicBezTo>
                  <a:cubicBezTo>
                    <a:pt x="4181" y="178639"/>
                    <a:pt x="18756" y="190534"/>
                    <a:pt x="35676" y="190576"/>
                  </a:cubicBezTo>
                  <a:cubicBezTo>
                    <a:pt x="55413" y="190637"/>
                    <a:pt x="71464" y="174686"/>
                    <a:pt x="71524" y="154949"/>
                  </a:cubicBezTo>
                  <a:cubicBezTo>
                    <a:pt x="71577" y="137874"/>
                    <a:pt x="59544" y="123148"/>
                    <a:pt x="42801" y="119796"/>
                  </a:cubicBezTo>
                  <a:lnTo>
                    <a:pt x="42801" y="111938"/>
                  </a:lnTo>
                  <a:cubicBezTo>
                    <a:pt x="42801" y="107993"/>
                    <a:pt x="45999" y="104794"/>
                    <a:pt x="49945" y="104794"/>
                  </a:cubicBezTo>
                  <a:lnTo>
                    <a:pt x="126145" y="104794"/>
                  </a:lnTo>
                  <a:cubicBezTo>
                    <a:pt x="130090" y="104794"/>
                    <a:pt x="133288" y="107993"/>
                    <a:pt x="133288" y="111938"/>
                  </a:cubicBezTo>
                  <a:lnTo>
                    <a:pt x="133288" y="119796"/>
                  </a:lnTo>
                  <a:cubicBezTo>
                    <a:pt x="113951" y="123800"/>
                    <a:pt x="101521" y="142723"/>
                    <a:pt x="105525" y="162060"/>
                  </a:cubicBezTo>
                  <a:cubicBezTo>
                    <a:pt x="108956" y="178629"/>
                    <a:pt x="123531" y="190525"/>
                    <a:pt x="140451" y="190567"/>
                  </a:cubicBezTo>
                  <a:cubicBezTo>
                    <a:pt x="160189" y="190601"/>
                    <a:pt x="176217" y="174628"/>
                    <a:pt x="176251" y="154891"/>
                  </a:cubicBezTo>
                  <a:cubicBezTo>
                    <a:pt x="176280" y="137852"/>
                    <a:pt x="164278" y="123163"/>
                    <a:pt x="147576" y="119796"/>
                  </a:cubicBezTo>
                  <a:lnTo>
                    <a:pt x="147576" y="111938"/>
                  </a:lnTo>
                  <a:cubicBezTo>
                    <a:pt x="147576" y="100102"/>
                    <a:pt x="137980" y="90507"/>
                    <a:pt x="126145" y="90507"/>
                  </a:cubicBezTo>
                  <a:lnTo>
                    <a:pt x="95188" y="90507"/>
                  </a:lnTo>
                  <a:lnTo>
                    <a:pt x="95188" y="70771"/>
                  </a:lnTo>
                  <a:cubicBezTo>
                    <a:pt x="114526" y="66766"/>
                    <a:pt x="126956" y="47844"/>
                    <a:pt x="122952" y="28506"/>
                  </a:cubicBezTo>
                  <a:cubicBezTo>
                    <a:pt x="119523" y="11944"/>
                    <a:pt x="104958" y="50"/>
                    <a:pt x="88045" y="0"/>
                  </a:cubicBezTo>
                  <a:close/>
                  <a:moveTo>
                    <a:pt x="66594" y="35747"/>
                  </a:moveTo>
                  <a:cubicBezTo>
                    <a:pt x="66594" y="23901"/>
                    <a:pt x="76198" y="14297"/>
                    <a:pt x="88045" y="14297"/>
                  </a:cubicBezTo>
                  <a:cubicBezTo>
                    <a:pt x="99891" y="14297"/>
                    <a:pt x="109495" y="23901"/>
                    <a:pt x="109495" y="35747"/>
                  </a:cubicBezTo>
                  <a:cubicBezTo>
                    <a:pt x="109495" y="47594"/>
                    <a:pt x="99891" y="57198"/>
                    <a:pt x="88045" y="57198"/>
                  </a:cubicBezTo>
                  <a:cubicBezTo>
                    <a:pt x="76198" y="57198"/>
                    <a:pt x="66594" y="47594"/>
                    <a:pt x="66594" y="35747"/>
                  </a:cubicBezTo>
                  <a:close/>
                  <a:moveTo>
                    <a:pt x="14226" y="154829"/>
                  </a:moveTo>
                  <a:cubicBezTo>
                    <a:pt x="14226" y="142980"/>
                    <a:pt x="23832" y="133374"/>
                    <a:pt x="35681" y="133374"/>
                  </a:cubicBezTo>
                  <a:cubicBezTo>
                    <a:pt x="47530" y="133374"/>
                    <a:pt x="57136" y="142980"/>
                    <a:pt x="57136" y="154829"/>
                  </a:cubicBezTo>
                  <a:cubicBezTo>
                    <a:pt x="57136" y="166678"/>
                    <a:pt x="47530" y="176284"/>
                    <a:pt x="35681" y="176284"/>
                  </a:cubicBezTo>
                  <a:cubicBezTo>
                    <a:pt x="23832" y="176284"/>
                    <a:pt x="14226" y="166678"/>
                    <a:pt x="14226" y="154829"/>
                  </a:cubicBezTo>
                  <a:close/>
                  <a:moveTo>
                    <a:pt x="140451" y="133379"/>
                  </a:moveTo>
                  <a:cubicBezTo>
                    <a:pt x="152297" y="133379"/>
                    <a:pt x="161901" y="142983"/>
                    <a:pt x="161901" y="154829"/>
                  </a:cubicBezTo>
                  <a:cubicBezTo>
                    <a:pt x="161901" y="166675"/>
                    <a:pt x="152297" y="176279"/>
                    <a:pt x="140451" y="176279"/>
                  </a:cubicBezTo>
                  <a:cubicBezTo>
                    <a:pt x="128605" y="176279"/>
                    <a:pt x="119001" y="166675"/>
                    <a:pt x="119001" y="154829"/>
                  </a:cubicBezTo>
                  <a:cubicBezTo>
                    <a:pt x="119001" y="142983"/>
                    <a:pt x="128605" y="133379"/>
                    <a:pt x="140451" y="133379"/>
                  </a:cubicBezTo>
                  <a:close/>
                </a:path>
              </a:pathLst>
            </a:custGeom>
            <a:solidFill>
              <a:schemeClr val="tx1"/>
            </a:solidFill>
            <a:ln w="1508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25B61"/>
                </a:solidFill>
                <a:effectLst/>
                <a:uLnTx/>
                <a:uFillTx/>
                <a:ea typeface="+mn-ea"/>
                <a:cs typeface="+mn-cs"/>
              </a:endParaRPr>
            </a:p>
          </p:txBody>
        </p:sp>
        <p:sp>
          <p:nvSpPr>
            <p:cNvPr id="42" name="Graphic 74" descr="Icon of a person with a checkmark">
              <a:extLst>
                <a:ext uri="{FF2B5EF4-FFF2-40B4-BE49-F238E27FC236}">
                  <a16:creationId xmlns:a16="http://schemas.microsoft.com/office/drawing/2014/main" id="{79299AD8-2CD6-750F-8D57-00637FE511DE}"/>
                </a:ext>
              </a:extLst>
            </p:cNvPr>
            <p:cNvSpPr/>
            <p:nvPr/>
          </p:nvSpPr>
          <p:spPr>
            <a:xfrm>
              <a:off x="4478432" y="4003171"/>
              <a:ext cx="145726" cy="145726"/>
            </a:xfrm>
            <a:custGeom>
              <a:avLst/>
              <a:gdLst>
                <a:gd name="connsiteX0" fmla="*/ 147599 w 199986"/>
                <a:gd name="connsiteY0" fmla="*/ 95212 h 199986"/>
                <a:gd name="connsiteX1" fmla="*/ 199987 w 199986"/>
                <a:gd name="connsiteY1" fmla="*/ 147599 h 199986"/>
                <a:gd name="connsiteX2" fmla="*/ 147599 w 199986"/>
                <a:gd name="connsiteY2" fmla="*/ 199987 h 199986"/>
                <a:gd name="connsiteX3" fmla="*/ 95212 w 199986"/>
                <a:gd name="connsiteY3" fmla="*/ 147599 h 199986"/>
                <a:gd name="connsiteX4" fmla="*/ 147599 w 199986"/>
                <a:gd name="connsiteY4" fmla="*/ 95212 h 199986"/>
                <a:gd name="connsiteX5" fmla="*/ 122396 w 199986"/>
                <a:gd name="connsiteY5" fmla="*/ 144228 h 199986"/>
                <a:gd name="connsiteX6" fmla="*/ 115662 w 199986"/>
                <a:gd name="connsiteY6" fmla="*/ 144345 h 199986"/>
                <a:gd name="connsiteX7" fmla="*/ 115662 w 199986"/>
                <a:gd name="connsiteY7" fmla="*/ 150962 h 199986"/>
                <a:gd name="connsiteX8" fmla="*/ 134712 w 199986"/>
                <a:gd name="connsiteY8" fmla="*/ 170012 h 199986"/>
                <a:gd name="connsiteX9" fmla="*/ 141446 w 199986"/>
                <a:gd name="connsiteY9" fmla="*/ 170012 h 199986"/>
                <a:gd name="connsiteX10" fmla="*/ 179546 w 199986"/>
                <a:gd name="connsiteY10" fmla="*/ 131912 h 199986"/>
                <a:gd name="connsiteX11" fmla="*/ 179429 w 199986"/>
                <a:gd name="connsiteY11" fmla="*/ 125178 h 199986"/>
                <a:gd name="connsiteX12" fmla="*/ 172812 w 199986"/>
                <a:gd name="connsiteY12" fmla="*/ 125178 h 199986"/>
                <a:gd name="connsiteX13" fmla="*/ 138074 w 199986"/>
                <a:gd name="connsiteY13" fmla="*/ 159915 h 199986"/>
                <a:gd name="connsiteX14" fmla="*/ 122396 w 199986"/>
                <a:gd name="connsiteY14" fmla="*/ 144228 h 199986"/>
                <a:gd name="connsiteX15" fmla="*/ 95421 w 199986"/>
                <a:gd name="connsiteY15" fmla="*/ 114262 h 199986"/>
                <a:gd name="connsiteX16" fmla="*/ 88678 w 199986"/>
                <a:gd name="connsiteY16" fmla="*/ 128549 h 199986"/>
                <a:gd name="connsiteX17" fmla="*/ 21422 w 199986"/>
                <a:gd name="connsiteY17" fmla="*/ 128549 h 199986"/>
                <a:gd name="connsiteX18" fmla="*/ 14278 w 199986"/>
                <a:gd name="connsiteY18" fmla="*/ 135674 h 199986"/>
                <a:gd name="connsiteX19" fmla="*/ 14278 w 199986"/>
                <a:gd name="connsiteY19" fmla="*/ 135693 h 199986"/>
                <a:gd name="connsiteX20" fmla="*/ 14278 w 199986"/>
                <a:gd name="connsiteY20" fmla="*/ 141189 h 199986"/>
                <a:gd name="connsiteX21" fmla="*/ 19421 w 199986"/>
                <a:gd name="connsiteY21" fmla="*/ 155105 h 199986"/>
                <a:gd name="connsiteX22" fmla="*/ 76162 w 199986"/>
                <a:gd name="connsiteY22" fmla="*/ 176193 h 199986"/>
                <a:gd name="connsiteX23" fmla="*/ 92164 w 199986"/>
                <a:gd name="connsiteY23" fmla="*/ 175184 h 199986"/>
                <a:gd name="connsiteX24" fmla="*/ 100851 w 199986"/>
                <a:gd name="connsiteY24" fmla="*/ 188195 h 199986"/>
                <a:gd name="connsiteX25" fmla="*/ 76162 w 199986"/>
                <a:gd name="connsiteY25" fmla="*/ 190481 h 199986"/>
                <a:gd name="connsiteX26" fmla="*/ 8553 w 199986"/>
                <a:gd name="connsiteY26" fmla="*/ 164382 h 199986"/>
                <a:gd name="connsiteX27" fmla="*/ 0 w 199986"/>
                <a:gd name="connsiteY27" fmla="*/ 141189 h 199986"/>
                <a:gd name="connsiteX28" fmla="*/ 0 w 199986"/>
                <a:gd name="connsiteY28" fmla="*/ 135693 h 199986"/>
                <a:gd name="connsiteX29" fmla="*/ 21412 w 199986"/>
                <a:gd name="connsiteY29" fmla="*/ 114262 h 199986"/>
                <a:gd name="connsiteX30" fmla="*/ 21422 w 199986"/>
                <a:gd name="connsiteY30" fmla="*/ 114262 h 199986"/>
                <a:gd name="connsiteX31" fmla="*/ 95431 w 199986"/>
                <a:gd name="connsiteY31" fmla="*/ 114262 h 199986"/>
                <a:gd name="connsiteX32" fmla="*/ 76162 w 199986"/>
                <a:gd name="connsiteY32" fmla="*/ 0 h 199986"/>
                <a:gd name="connsiteX33" fmla="*/ 123787 w 199986"/>
                <a:gd name="connsiteY33" fmla="*/ 47625 h 199986"/>
                <a:gd name="connsiteX34" fmla="*/ 76162 w 199986"/>
                <a:gd name="connsiteY34" fmla="*/ 95250 h 199986"/>
                <a:gd name="connsiteX35" fmla="*/ 28537 w 199986"/>
                <a:gd name="connsiteY35" fmla="*/ 47625 h 199986"/>
                <a:gd name="connsiteX36" fmla="*/ 76162 w 199986"/>
                <a:gd name="connsiteY36" fmla="*/ 0 h 199986"/>
                <a:gd name="connsiteX37" fmla="*/ 76162 w 199986"/>
                <a:gd name="connsiteY37" fmla="*/ 14288 h 199986"/>
                <a:gd name="connsiteX38" fmla="*/ 42824 w 199986"/>
                <a:gd name="connsiteY38" fmla="*/ 47625 h 199986"/>
                <a:gd name="connsiteX39" fmla="*/ 76162 w 199986"/>
                <a:gd name="connsiteY39" fmla="*/ 80963 h 199986"/>
                <a:gd name="connsiteX40" fmla="*/ 109499 w 199986"/>
                <a:gd name="connsiteY40" fmla="*/ 47625 h 199986"/>
                <a:gd name="connsiteX41" fmla="*/ 76162 w 199986"/>
                <a:gd name="connsiteY41" fmla="*/ 14288 h 199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99986" h="199986">
                  <a:moveTo>
                    <a:pt x="147599" y="95212"/>
                  </a:moveTo>
                  <a:cubicBezTo>
                    <a:pt x="176533" y="95212"/>
                    <a:pt x="199987" y="118666"/>
                    <a:pt x="199987" y="147599"/>
                  </a:cubicBezTo>
                  <a:cubicBezTo>
                    <a:pt x="199987" y="176533"/>
                    <a:pt x="176533" y="199987"/>
                    <a:pt x="147599" y="199987"/>
                  </a:cubicBezTo>
                  <a:cubicBezTo>
                    <a:pt x="118666" y="199987"/>
                    <a:pt x="95212" y="176533"/>
                    <a:pt x="95212" y="147599"/>
                  </a:cubicBezTo>
                  <a:cubicBezTo>
                    <a:pt x="95212" y="118666"/>
                    <a:pt x="118666" y="95212"/>
                    <a:pt x="147599" y="95212"/>
                  </a:cubicBezTo>
                  <a:close/>
                  <a:moveTo>
                    <a:pt x="122396" y="144228"/>
                  </a:moveTo>
                  <a:cubicBezTo>
                    <a:pt x="120505" y="142401"/>
                    <a:pt x="117489" y="142453"/>
                    <a:pt x="115662" y="144345"/>
                  </a:cubicBezTo>
                  <a:cubicBezTo>
                    <a:pt x="113880" y="146191"/>
                    <a:pt x="113880" y="149116"/>
                    <a:pt x="115662" y="150962"/>
                  </a:cubicBezTo>
                  <a:lnTo>
                    <a:pt x="134712" y="170012"/>
                  </a:lnTo>
                  <a:cubicBezTo>
                    <a:pt x="136571" y="171871"/>
                    <a:pt x="139586" y="171871"/>
                    <a:pt x="141446" y="170012"/>
                  </a:cubicBezTo>
                  <a:lnTo>
                    <a:pt x="179546" y="131912"/>
                  </a:lnTo>
                  <a:cubicBezTo>
                    <a:pt x="181373" y="130020"/>
                    <a:pt x="181321" y="127004"/>
                    <a:pt x="179429" y="125178"/>
                  </a:cubicBezTo>
                  <a:cubicBezTo>
                    <a:pt x="177583" y="123395"/>
                    <a:pt x="174658" y="123395"/>
                    <a:pt x="172812" y="125178"/>
                  </a:cubicBezTo>
                  <a:lnTo>
                    <a:pt x="138074" y="159915"/>
                  </a:lnTo>
                  <a:lnTo>
                    <a:pt x="122396" y="144228"/>
                  </a:lnTo>
                  <a:close/>
                  <a:moveTo>
                    <a:pt x="95421" y="114262"/>
                  </a:moveTo>
                  <a:cubicBezTo>
                    <a:pt x="92571" y="118716"/>
                    <a:pt x="90304" y="123517"/>
                    <a:pt x="88678" y="128549"/>
                  </a:cubicBezTo>
                  <a:lnTo>
                    <a:pt x="21422" y="128549"/>
                  </a:lnTo>
                  <a:cubicBezTo>
                    <a:pt x="17482" y="128544"/>
                    <a:pt x="14283" y="131734"/>
                    <a:pt x="14278" y="135674"/>
                  </a:cubicBezTo>
                  <a:cubicBezTo>
                    <a:pt x="14278" y="135681"/>
                    <a:pt x="14278" y="135686"/>
                    <a:pt x="14278" y="135693"/>
                  </a:cubicBezTo>
                  <a:lnTo>
                    <a:pt x="14278" y="141189"/>
                  </a:lnTo>
                  <a:cubicBezTo>
                    <a:pt x="14278" y="146294"/>
                    <a:pt x="16107" y="151228"/>
                    <a:pt x="19421" y="155105"/>
                  </a:cubicBezTo>
                  <a:cubicBezTo>
                    <a:pt x="31356" y="169088"/>
                    <a:pt x="50082" y="176193"/>
                    <a:pt x="76162" y="176193"/>
                  </a:cubicBezTo>
                  <a:cubicBezTo>
                    <a:pt x="81848" y="176193"/>
                    <a:pt x="87173" y="175851"/>
                    <a:pt x="92164" y="175184"/>
                  </a:cubicBezTo>
                  <a:cubicBezTo>
                    <a:pt x="94498" y="179899"/>
                    <a:pt x="97431" y="184261"/>
                    <a:pt x="100851" y="188195"/>
                  </a:cubicBezTo>
                  <a:cubicBezTo>
                    <a:pt x="93269" y="189719"/>
                    <a:pt x="85039" y="190481"/>
                    <a:pt x="76162" y="190481"/>
                  </a:cubicBezTo>
                  <a:cubicBezTo>
                    <a:pt x="46196" y="190481"/>
                    <a:pt x="23470" y="181861"/>
                    <a:pt x="8553" y="164382"/>
                  </a:cubicBezTo>
                  <a:cubicBezTo>
                    <a:pt x="3033" y="157916"/>
                    <a:pt x="0" y="149692"/>
                    <a:pt x="0" y="141189"/>
                  </a:cubicBezTo>
                  <a:lnTo>
                    <a:pt x="0" y="135693"/>
                  </a:lnTo>
                  <a:cubicBezTo>
                    <a:pt x="-5" y="123862"/>
                    <a:pt x="9581" y="114268"/>
                    <a:pt x="21412" y="114262"/>
                  </a:cubicBezTo>
                  <a:cubicBezTo>
                    <a:pt x="21415" y="114262"/>
                    <a:pt x="21419" y="114262"/>
                    <a:pt x="21422" y="114262"/>
                  </a:cubicBezTo>
                  <a:lnTo>
                    <a:pt x="95431" y="114262"/>
                  </a:lnTo>
                  <a:close/>
                  <a:moveTo>
                    <a:pt x="76162" y="0"/>
                  </a:moveTo>
                  <a:cubicBezTo>
                    <a:pt x="102464" y="0"/>
                    <a:pt x="123787" y="21322"/>
                    <a:pt x="123787" y="47625"/>
                  </a:cubicBezTo>
                  <a:cubicBezTo>
                    <a:pt x="123787" y="73928"/>
                    <a:pt x="102464" y="95250"/>
                    <a:pt x="76162" y="95250"/>
                  </a:cubicBezTo>
                  <a:cubicBezTo>
                    <a:pt x="49859" y="95250"/>
                    <a:pt x="28537" y="73928"/>
                    <a:pt x="28537" y="47625"/>
                  </a:cubicBezTo>
                  <a:cubicBezTo>
                    <a:pt x="28537" y="21322"/>
                    <a:pt x="49859" y="0"/>
                    <a:pt x="76162" y="0"/>
                  </a:cubicBezTo>
                  <a:close/>
                  <a:moveTo>
                    <a:pt x="76162" y="14288"/>
                  </a:moveTo>
                  <a:cubicBezTo>
                    <a:pt x="57750" y="14288"/>
                    <a:pt x="42824" y="29213"/>
                    <a:pt x="42824" y="47625"/>
                  </a:cubicBezTo>
                  <a:cubicBezTo>
                    <a:pt x="42824" y="66037"/>
                    <a:pt x="57750" y="80963"/>
                    <a:pt x="76162" y="80963"/>
                  </a:cubicBezTo>
                  <a:cubicBezTo>
                    <a:pt x="94574" y="80963"/>
                    <a:pt x="109499" y="66037"/>
                    <a:pt x="109499" y="47625"/>
                  </a:cubicBezTo>
                  <a:cubicBezTo>
                    <a:pt x="109499" y="29213"/>
                    <a:pt x="94574" y="14288"/>
                    <a:pt x="76162" y="14288"/>
                  </a:cubicBezTo>
                  <a:close/>
                </a:path>
              </a:pathLst>
            </a:custGeom>
            <a:solidFill>
              <a:schemeClr val="tx1"/>
            </a:solidFill>
            <a:ln w="1508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6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ea typeface="+mn-ea"/>
                <a:cs typeface="+mn-cs"/>
              </a:endParaRPr>
            </a:p>
          </p:txBody>
        </p:sp>
        <p:sp>
          <p:nvSpPr>
            <p:cNvPr id="43" name="Graphic 53" descr="Icon of a cylinder">
              <a:extLst>
                <a:ext uri="{FF2B5EF4-FFF2-40B4-BE49-F238E27FC236}">
                  <a16:creationId xmlns:a16="http://schemas.microsoft.com/office/drawing/2014/main" id="{98E54F4A-A6DC-6946-E42A-3B9F9DF61682}"/>
                </a:ext>
              </a:extLst>
            </p:cNvPr>
            <p:cNvSpPr/>
            <p:nvPr/>
          </p:nvSpPr>
          <p:spPr>
            <a:xfrm>
              <a:off x="4493317" y="4311131"/>
              <a:ext cx="115956" cy="144944"/>
            </a:xfrm>
            <a:custGeom>
              <a:avLst/>
              <a:gdLst>
                <a:gd name="connsiteX0" fmla="*/ 0 w 247325"/>
                <a:gd name="connsiteY0" fmla="*/ 61831 h 309156"/>
                <a:gd name="connsiteX1" fmla="*/ 11968 w 247325"/>
                <a:gd name="connsiteY1" fmla="*/ 34320 h 309156"/>
                <a:gd name="connsiteX2" fmla="*/ 39675 w 247325"/>
                <a:gd name="connsiteY2" fmla="*/ 15729 h 309156"/>
                <a:gd name="connsiteX3" fmla="*/ 123663 w 247325"/>
                <a:gd name="connsiteY3" fmla="*/ 0 h 309156"/>
                <a:gd name="connsiteX4" fmla="*/ 207650 w 247325"/>
                <a:gd name="connsiteY4" fmla="*/ 15729 h 309156"/>
                <a:gd name="connsiteX5" fmla="*/ 235358 w 247325"/>
                <a:gd name="connsiteY5" fmla="*/ 34320 h 309156"/>
                <a:gd name="connsiteX6" fmla="*/ 247325 w 247325"/>
                <a:gd name="connsiteY6" fmla="*/ 61831 h 309156"/>
                <a:gd name="connsiteX7" fmla="*/ 247325 w 247325"/>
                <a:gd name="connsiteY7" fmla="*/ 247325 h 309156"/>
                <a:gd name="connsiteX8" fmla="*/ 235358 w 247325"/>
                <a:gd name="connsiteY8" fmla="*/ 274837 h 309156"/>
                <a:gd name="connsiteX9" fmla="*/ 207650 w 247325"/>
                <a:gd name="connsiteY9" fmla="*/ 293428 h 309156"/>
                <a:gd name="connsiteX10" fmla="*/ 123663 w 247325"/>
                <a:gd name="connsiteY10" fmla="*/ 309157 h 309156"/>
                <a:gd name="connsiteX11" fmla="*/ 39675 w 247325"/>
                <a:gd name="connsiteY11" fmla="*/ 293428 h 309156"/>
                <a:gd name="connsiteX12" fmla="*/ 11968 w 247325"/>
                <a:gd name="connsiteY12" fmla="*/ 274837 h 309156"/>
                <a:gd name="connsiteX13" fmla="*/ 0 w 247325"/>
                <a:gd name="connsiteY13" fmla="*/ 247325 h 309156"/>
                <a:gd name="connsiteX14" fmla="*/ 0 w 247325"/>
                <a:gd name="connsiteY14" fmla="*/ 61831 h 309156"/>
                <a:gd name="connsiteX15" fmla="*/ 23187 w 247325"/>
                <a:gd name="connsiteY15" fmla="*/ 61831 h 309156"/>
                <a:gd name="connsiteX16" fmla="*/ 28833 w 247325"/>
                <a:gd name="connsiteY16" fmla="*/ 73430 h 309156"/>
                <a:gd name="connsiteX17" fmla="*/ 49160 w 247325"/>
                <a:gd name="connsiteY17" fmla="*/ 86776 h 309156"/>
                <a:gd name="connsiteX18" fmla="*/ 123663 w 247325"/>
                <a:gd name="connsiteY18" fmla="*/ 100476 h 309156"/>
                <a:gd name="connsiteX19" fmla="*/ 198165 w 247325"/>
                <a:gd name="connsiteY19" fmla="*/ 86776 h 309156"/>
                <a:gd name="connsiteX20" fmla="*/ 218493 w 247325"/>
                <a:gd name="connsiteY20" fmla="*/ 73430 h 309156"/>
                <a:gd name="connsiteX21" fmla="*/ 224139 w 247325"/>
                <a:gd name="connsiteY21" fmla="*/ 61831 h 309156"/>
                <a:gd name="connsiteX22" fmla="*/ 218493 w 247325"/>
                <a:gd name="connsiteY22" fmla="*/ 50233 h 309156"/>
                <a:gd name="connsiteX23" fmla="*/ 198165 w 247325"/>
                <a:gd name="connsiteY23" fmla="*/ 36887 h 309156"/>
                <a:gd name="connsiteX24" fmla="*/ 123663 w 247325"/>
                <a:gd name="connsiteY24" fmla="*/ 23187 h 309156"/>
                <a:gd name="connsiteX25" fmla="*/ 49160 w 247325"/>
                <a:gd name="connsiteY25" fmla="*/ 36887 h 309156"/>
                <a:gd name="connsiteX26" fmla="*/ 28833 w 247325"/>
                <a:gd name="connsiteY26" fmla="*/ 50233 h 309156"/>
                <a:gd name="connsiteX27" fmla="*/ 23187 w 247325"/>
                <a:gd name="connsiteY27" fmla="*/ 61831 h 309156"/>
                <a:gd name="connsiteX28" fmla="*/ 224139 w 247325"/>
                <a:gd name="connsiteY28" fmla="*/ 98813 h 309156"/>
                <a:gd name="connsiteX29" fmla="*/ 207650 w 247325"/>
                <a:gd name="connsiteY29" fmla="*/ 107934 h 309156"/>
                <a:gd name="connsiteX30" fmla="*/ 123663 w 247325"/>
                <a:gd name="connsiteY30" fmla="*/ 123663 h 309156"/>
                <a:gd name="connsiteX31" fmla="*/ 39675 w 247325"/>
                <a:gd name="connsiteY31" fmla="*/ 107934 h 309156"/>
                <a:gd name="connsiteX32" fmla="*/ 23187 w 247325"/>
                <a:gd name="connsiteY32" fmla="*/ 98813 h 309156"/>
                <a:gd name="connsiteX33" fmla="*/ 23187 w 247325"/>
                <a:gd name="connsiteY33" fmla="*/ 247325 h 309156"/>
                <a:gd name="connsiteX34" fmla="*/ 28833 w 247325"/>
                <a:gd name="connsiteY34" fmla="*/ 258923 h 309156"/>
                <a:gd name="connsiteX35" fmla="*/ 49160 w 247325"/>
                <a:gd name="connsiteY35" fmla="*/ 272270 h 309156"/>
                <a:gd name="connsiteX36" fmla="*/ 123663 w 247325"/>
                <a:gd name="connsiteY36" fmla="*/ 285970 h 309156"/>
                <a:gd name="connsiteX37" fmla="*/ 198165 w 247325"/>
                <a:gd name="connsiteY37" fmla="*/ 272270 h 309156"/>
                <a:gd name="connsiteX38" fmla="*/ 218493 w 247325"/>
                <a:gd name="connsiteY38" fmla="*/ 258923 h 309156"/>
                <a:gd name="connsiteX39" fmla="*/ 224139 w 247325"/>
                <a:gd name="connsiteY39" fmla="*/ 247325 h 309156"/>
                <a:gd name="connsiteX40" fmla="*/ 224139 w 247325"/>
                <a:gd name="connsiteY40" fmla="*/ 98813 h 309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247325" h="309156">
                  <a:moveTo>
                    <a:pt x="0" y="61831"/>
                  </a:moveTo>
                  <a:cubicBezTo>
                    <a:pt x="0" y="51157"/>
                    <a:pt x="4874" y="41839"/>
                    <a:pt x="11968" y="34320"/>
                  </a:cubicBezTo>
                  <a:cubicBezTo>
                    <a:pt x="19004" y="26863"/>
                    <a:pt x="28644" y="20674"/>
                    <a:pt x="39675" y="15729"/>
                  </a:cubicBezTo>
                  <a:cubicBezTo>
                    <a:pt x="61766" y="5826"/>
                    <a:pt x="91470" y="0"/>
                    <a:pt x="123663" y="0"/>
                  </a:cubicBezTo>
                  <a:cubicBezTo>
                    <a:pt x="155855" y="0"/>
                    <a:pt x="185559" y="5826"/>
                    <a:pt x="207650" y="15729"/>
                  </a:cubicBezTo>
                  <a:cubicBezTo>
                    <a:pt x="218682" y="20674"/>
                    <a:pt x="228321" y="26863"/>
                    <a:pt x="235358" y="34320"/>
                  </a:cubicBezTo>
                  <a:cubicBezTo>
                    <a:pt x="242451" y="41839"/>
                    <a:pt x="247325" y="51157"/>
                    <a:pt x="247325" y="61831"/>
                  </a:cubicBezTo>
                  <a:lnTo>
                    <a:pt x="247325" y="247325"/>
                  </a:lnTo>
                  <a:cubicBezTo>
                    <a:pt x="247325" y="258001"/>
                    <a:pt x="242451" y="267319"/>
                    <a:pt x="235358" y="274837"/>
                  </a:cubicBezTo>
                  <a:cubicBezTo>
                    <a:pt x="228321" y="282294"/>
                    <a:pt x="218682" y="288483"/>
                    <a:pt x="207650" y="293428"/>
                  </a:cubicBezTo>
                  <a:cubicBezTo>
                    <a:pt x="185559" y="303331"/>
                    <a:pt x="155855" y="309157"/>
                    <a:pt x="123663" y="309157"/>
                  </a:cubicBezTo>
                  <a:cubicBezTo>
                    <a:pt x="91470" y="309157"/>
                    <a:pt x="61766" y="303331"/>
                    <a:pt x="39675" y="293428"/>
                  </a:cubicBezTo>
                  <a:cubicBezTo>
                    <a:pt x="28644" y="288483"/>
                    <a:pt x="19004" y="282294"/>
                    <a:pt x="11968" y="274837"/>
                  </a:cubicBezTo>
                  <a:cubicBezTo>
                    <a:pt x="4874" y="267319"/>
                    <a:pt x="0" y="258001"/>
                    <a:pt x="0" y="247325"/>
                  </a:cubicBezTo>
                  <a:lnTo>
                    <a:pt x="0" y="61831"/>
                  </a:lnTo>
                  <a:close/>
                  <a:moveTo>
                    <a:pt x="23187" y="61831"/>
                  </a:moveTo>
                  <a:cubicBezTo>
                    <a:pt x="23187" y="65030"/>
                    <a:pt x="24585" y="68928"/>
                    <a:pt x="28833" y="73430"/>
                  </a:cubicBezTo>
                  <a:cubicBezTo>
                    <a:pt x="33139" y="77994"/>
                    <a:pt x="39911" y="82630"/>
                    <a:pt x="49160" y="86776"/>
                  </a:cubicBezTo>
                  <a:cubicBezTo>
                    <a:pt x="67631" y="95056"/>
                    <a:pt x="93962" y="100476"/>
                    <a:pt x="123663" y="100476"/>
                  </a:cubicBezTo>
                  <a:cubicBezTo>
                    <a:pt x="153363" y="100476"/>
                    <a:pt x="179694" y="95056"/>
                    <a:pt x="198165" y="86776"/>
                  </a:cubicBezTo>
                  <a:cubicBezTo>
                    <a:pt x="207413" y="82630"/>
                    <a:pt x="214187" y="77994"/>
                    <a:pt x="218493" y="73430"/>
                  </a:cubicBezTo>
                  <a:cubicBezTo>
                    <a:pt x="222741" y="68928"/>
                    <a:pt x="224139" y="65030"/>
                    <a:pt x="224139" y="61831"/>
                  </a:cubicBezTo>
                  <a:cubicBezTo>
                    <a:pt x="224139" y="58633"/>
                    <a:pt x="222741" y="54735"/>
                    <a:pt x="218493" y="50233"/>
                  </a:cubicBezTo>
                  <a:cubicBezTo>
                    <a:pt x="214187" y="45669"/>
                    <a:pt x="207413" y="41033"/>
                    <a:pt x="198165" y="36887"/>
                  </a:cubicBezTo>
                  <a:cubicBezTo>
                    <a:pt x="179694" y="28607"/>
                    <a:pt x="153363" y="23187"/>
                    <a:pt x="123663" y="23187"/>
                  </a:cubicBezTo>
                  <a:cubicBezTo>
                    <a:pt x="93962" y="23187"/>
                    <a:pt x="67631" y="28607"/>
                    <a:pt x="49160" y="36887"/>
                  </a:cubicBezTo>
                  <a:cubicBezTo>
                    <a:pt x="39911" y="41033"/>
                    <a:pt x="33139" y="45669"/>
                    <a:pt x="28833" y="50233"/>
                  </a:cubicBezTo>
                  <a:cubicBezTo>
                    <a:pt x="24585" y="54735"/>
                    <a:pt x="23187" y="58633"/>
                    <a:pt x="23187" y="61831"/>
                  </a:cubicBezTo>
                  <a:close/>
                  <a:moveTo>
                    <a:pt x="224139" y="98813"/>
                  </a:moveTo>
                  <a:cubicBezTo>
                    <a:pt x="219178" y="102220"/>
                    <a:pt x="213618" y="105259"/>
                    <a:pt x="207650" y="107934"/>
                  </a:cubicBezTo>
                  <a:cubicBezTo>
                    <a:pt x="185559" y="117837"/>
                    <a:pt x="155855" y="123663"/>
                    <a:pt x="123663" y="123663"/>
                  </a:cubicBezTo>
                  <a:cubicBezTo>
                    <a:pt x="91470" y="123663"/>
                    <a:pt x="61766" y="117837"/>
                    <a:pt x="39675" y="107934"/>
                  </a:cubicBezTo>
                  <a:cubicBezTo>
                    <a:pt x="33708" y="105259"/>
                    <a:pt x="28148" y="102220"/>
                    <a:pt x="23187" y="98813"/>
                  </a:cubicBezTo>
                  <a:lnTo>
                    <a:pt x="23187" y="247325"/>
                  </a:lnTo>
                  <a:cubicBezTo>
                    <a:pt x="23187" y="250524"/>
                    <a:pt x="24585" y="254422"/>
                    <a:pt x="28833" y="258923"/>
                  </a:cubicBezTo>
                  <a:cubicBezTo>
                    <a:pt x="33139" y="263488"/>
                    <a:pt x="39911" y="268124"/>
                    <a:pt x="49160" y="272270"/>
                  </a:cubicBezTo>
                  <a:cubicBezTo>
                    <a:pt x="67631" y="280550"/>
                    <a:pt x="93962" y="285970"/>
                    <a:pt x="123663" y="285970"/>
                  </a:cubicBezTo>
                  <a:cubicBezTo>
                    <a:pt x="153363" y="285970"/>
                    <a:pt x="179694" y="280550"/>
                    <a:pt x="198165" y="272270"/>
                  </a:cubicBezTo>
                  <a:cubicBezTo>
                    <a:pt x="207413" y="268124"/>
                    <a:pt x="214187" y="263488"/>
                    <a:pt x="218493" y="258923"/>
                  </a:cubicBezTo>
                  <a:cubicBezTo>
                    <a:pt x="222741" y="254422"/>
                    <a:pt x="224139" y="250524"/>
                    <a:pt x="224139" y="247325"/>
                  </a:cubicBezTo>
                  <a:lnTo>
                    <a:pt x="224139" y="98813"/>
                  </a:lnTo>
                  <a:close/>
                </a:path>
              </a:pathLst>
            </a:custGeom>
            <a:solidFill>
              <a:schemeClr val="tx1"/>
            </a:solidFill>
            <a:ln w="1508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6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ea typeface="+mn-ea"/>
                <a:cs typeface="+mn-cs"/>
              </a:endParaRPr>
            </a:p>
          </p:txBody>
        </p:sp>
        <p:pic>
          <p:nvPicPr>
            <p:cNvPr id="44" name="Picture 43">
              <a:extLst>
                <a:ext uri="{FF2B5EF4-FFF2-40B4-BE49-F238E27FC236}">
                  <a16:creationId xmlns:a16="http://schemas.microsoft.com/office/drawing/2014/main" id="{D3BC958E-69F6-2CBD-3724-97BDBDE83CC5}"/>
                </a:ext>
              </a:extLst>
            </p:cNvPr>
            <p:cNvPicPr>
              <a:picLocks noChangeAspect="1"/>
            </p:cNvPicPr>
            <p:nvPr/>
          </p:nvPicPr>
          <p:blipFill rotWithShape="1">
            <a:blip r:embed="rId7">
              <a:clrChange>
                <a:clrFrom>
                  <a:srgbClr val="FFFFFF"/>
                </a:clrFrom>
                <a:clrTo>
                  <a:srgbClr val="FFFFFF">
                    <a:alpha val="0"/>
                  </a:srgbClr>
                </a:clrTo>
              </a:clrChange>
            </a:blip>
            <a:srcRect l="2664" t="5253" r="4380" b="2664"/>
            <a:stretch/>
          </p:blipFill>
          <p:spPr>
            <a:xfrm>
              <a:off x="4454424" y="3671094"/>
              <a:ext cx="193742" cy="194742"/>
            </a:xfrm>
            <a:prstGeom prst="rect">
              <a:avLst/>
            </a:prstGeom>
          </p:spPr>
        </p:pic>
        <p:sp>
          <p:nvSpPr>
            <p:cNvPr id="45" name="Rounded Rectangle 32">
              <a:extLst>
                <a:ext uri="{FF2B5EF4-FFF2-40B4-BE49-F238E27FC236}">
                  <a16:creationId xmlns:a16="http://schemas.microsoft.com/office/drawing/2014/main" id="{15C918FA-146B-380C-74E6-3870E03FE921}"/>
                </a:ext>
              </a:extLst>
            </p:cNvPr>
            <p:cNvSpPr/>
            <p:nvPr/>
          </p:nvSpPr>
          <p:spPr bwMode="auto">
            <a:xfrm>
              <a:off x="1122597" y="3321896"/>
              <a:ext cx="2243160" cy="266106"/>
            </a:xfrm>
            <a:prstGeom prst="roundRect">
              <a:avLst>
                <a:gd name="adj" fmla="val 50000"/>
              </a:avLst>
            </a:prstGeom>
            <a:solidFill>
              <a:schemeClr val="accent3">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20040" tIns="0" rIns="0" bIns="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Pct val="90000"/>
                <a:buFontTx/>
                <a:buNone/>
                <a:tabLst/>
                <a:defRPr/>
              </a:pPr>
              <a:r>
                <a:rPr kumimoji="0" lang="en-US" sz="1100" b="0" i="0" u="none" strike="noStrike" kern="1200" cap="none" spc="0" normalizeH="0" baseline="0" noProof="0">
                  <a:ln>
                    <a:noFill/>
                  </a:ln>
                  <a:solidFill>
                    <a:srgbClr val="000000"/>
                  </a:solidFill>
                  <a:effectLst/>
                  <a:uLnTx/>
                  <a:uFillTx/>
                  <a:ea typeface="+mn-ea"/>
                  <a:cs typeface="+mn-cs"/>
                </a:rPr>
                <a:t>AI modeling</a:t>
              </a:r>
            </a:p>
          </p:txBody>
        </p:sp>
        <p:sp>
          <p:nvSpPr>
            <p:cNvPr id="46" name="Rounded Rectangle 43">
              <a:extLst>
                <a:ext uri="{FF2B5EF4-FFF2-40B4-BE49-F238E27FC236}">
                  <a16:creationId xmlns:a16="http://schemas.microsoft.com/office/drawing/2014/main" id="{E6F39AFB-8A4B-0C39-A7E1-E01A4E4C6EA3}"/>
                </a:ext>
              </a:extLst>
            </p:cNvPr>
            <p:cNvSpPr/>
            <p:nvPr/>
          </p:nvSpPr>
          <p:spPr bwMode="auto">
            <a:xfrm>
              <a:off x="4400293" y="3321896"/>
              <a:ext cx="2243160" cy="266106"/>
            </a:xfrm>
            <a:prstGeom prst="roundRect">
              <a:avLst>
                <a:gd name="adj" fmla="val 50000"/>
              </a:avLst>
            </a:prstGeom>
            <a:solidFill>
              <a:schemeClr val="accent3">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20040" tIns="0" rIns="0" bIns="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Pct val="90000"/>
                <a:buFontTx/>
                <a:buNone/>
                <a:tabLst/>
                <a:defRPr/>
              </a:pPr>
              <a:r>
                <a:rPr kumimoji="0" lang="en-US" sz="1100" b="0" i="0" u="none" strike="noStrike" kern="1200" cap="none" spc="0" normalizeH="0" baseline="0" noProof="0">
                  <a:ln>
                    <a:noFill/>
                  </a:ln>
                  <a:solidFill>
                    <a:srgbClr val="000000"/>
                  </a:solidFill>
                  <a:effectLst/>
                  <a:uLnTx/>
                  <a:uFillTx/>
                  <a:ea typeface="+mn-ea"/>
                  <a:cs typeface="+mn-cs"/>
                </a:rPr>
                <a:t>AI modeling</a:t>
              </a:r>
            </a:p>
          </p:txBody>
        </p:sp>
        <p:sp>
          <p:nvSpPr>
            <p:cNvPr id="47" name="Data &amp; AI" title="Icon of several circles connected to eachother by lines">
              <a:extLst>
                <a:ext uri="{FF2B5EF4-FFF2-40B4-BE49-F238E27FC236}">
                  <a16:creationId xmlns:a16="http://schemas.microsoft.com/office/drawing/2014/main" id="{AF9A1EEF-FFA3-45E8-BE37-797D3D50F90C}"/>
                </a:ext>
              </a:extLst>
            </p:cNvPr>
            <p:cNvSpPr>
              <a:spLocks noChangeAspect="1" noEditPoints="1"/>
            </p:cNvSpPr>
            <p:nvPr/>
          </p:nvSpPr>
          <p:spPr bwMode="auto">
            <a:xfrm>
              <a:off x="1198960" y="3377021"/>
              <a:ext cx="194916" cy="155856"/>
            </a:xfrm>
            <a:custGeom>
              <a:avLst/>
              <a:gdLst>
                <a:gd name="T0" fmla="*/ 465 w 706"/>
                <a:gd name="T1" fmla="*/ 76 h 564"/>
                <a:gd name="T2" fmla="*/ 465 w 706"/>
                <a:gd name="T3" fmla="*/ 0 h 564"/>
                <a:gd name="T4" fmla="*/ 668 w 706"/>
                <a:gd name="T5" fmla="*/ 138 h 564"/>
                <a:gd name="T6" fmla="*/ 668 w 706"/>
                <a:gd name="T7" fmla="*/ 214 h 564"/>
                <a:gd name="T8" fmla="*/ 668 w 706"/>
                <a:gd name="T9" fmla="*/ 138 h 564"/>
                <a:gd name="T10" fmla="*/ 454 w 706"/>
                <a:gd name="T11" fmla="*/ 314 h 564"/>
                <a:gd name="T12" fmla="*/ 530 w 706"/>
                <a:gd name="T13" fmla="*/ 314 h 564"/>
                <a:gd name="T14" fmla="*/ 637 w 706"/>
                <a:gd name="T15" fmla="*/ 422 h 564"/>
                <a:gd name="T16" fmla="*/ 637 w 706"/>
                <a:gd name="T17" fmla="*/ 499 h 564"/>
                <a:gd name="T18" fmla="*/ 637 w 706"/>
                <a:gd name="T19" fmla="*/ 422 h 564"/>
                <a:gd name="T20" fmla="*/ 282 w 706"/>
                <a:gd name="T21" fmla="*/ 526 h 564"/>
                <a:gd name="T22" fmla="*/ 358 w 706"/>
                <a:gd name="T23" fmla="*/ 526 h 564"/>
                <a:gd name="T24" fmla="*/ 38 w 706"/>
                <a:gd name="T25" fmla="*/ 338 h 564"/>
                <a:gd name="T26" fmla="*/ 38 w 706"/>
                <a:gd name="T27" fmla="*/ 415 h 564"/>
                <a:gd name="T28" fmla="*/ 38 w 706"/>
                <a:gd name="T29" fmla="*/ 338 h 564"/>
                <a:gd name="T30" fmla="*/ 258 w 706"/>
                <a:gd name="T31" fmla="*/ 205 h 564"/>
                <a:gd name="T32" fmla="*/ 334 w 706"/>
                <a:gd name="T33" fmla="*/ 205 h 564"/>
                <a:gd name="T34" fmla="*/ 120 w 706"/>
                <a:gd name="T35" fmla="*/ 75 h 564"/>
                <a:gd name="T36" fmla="*/ 120 w 706"/>
                <a:gd name="T37" fmla="*/ 152 h 564"/>
                <a:gd name="T38" fmla="*/ 120 w 706"/>
                <a:gd name="T39" fmla="*/ 75 h 564"/>
                <a:gd name="T40" fmla="*/ 258 w 706"/>
                <a:gd name="T41" fmla="*/ 188 h 564"/>
                <a:gd name="T42" fmla="*/ 460 w 706"/>
                <a:gd name="T43" fmla="*/ 294 h 564"/>
                <a:gd name="T44" fmla="*/ 76 w 706"/>
                <a:gd name="T45" fmla="*/ 376 h 564"/>
                <a:gd name="T46" fmla="*/ 288 w 706"/>
                <a:gd name="T47" fmla="*/ 505 h 564"/>
                <a:gd name="T48" fmla="*/ 603 w 706"/>
                <a:gd name="T49" fmla="*/ 479 h 564"/>
                <a:gd name="T50" fmla="*/ 159 w 706"/>
                <a:gd name="T51" fmla="*/ 104 h 564"/>
                <a:gd name="T52" fmla="*/ 637 w 706"/>
                <a:gd name="T53" fmla="*/ 151 h 564"/>
                <a:gd name="T54" fmla="*/ 523 w 706"/>
                <a:gd name="T55" fmla="*/ 291 h 564"/>
                <a:gd name="T56" fmla="*/ 465 w 706"/>
                <a:gd name="T57" fmla="*/ 347 h 564"/>
                <a:gd name="T58" fmla="*/ 334 w 706"/>
                <a:gd name="T59" fmla="*/ 490 h 564"/>
                <a:gd name="T60" fmla="*/ 320 w 706"/>
                <a:gd name="T61" fmla="*/ 488 h 564"/>
                <a:gd name="T62" fmla="*/ 134 w 706"/>
                <a:gd name="T63" fmla="*/ 149 h 564"/>
                <a:gd name="T64" fmla="*/ 438 w 706"/>
                <a:gd name="T65" fmla="*/ 65 h 564"/>
                <a:gd name="T66" fmla="*/ 624 w 706"/>
                <a:gd name="T67" fmla="*/ 425 h 564"/>
                <a:gd name="T68" fmla="*/ 603 w 706"/>
                <a:gd name="T69" fmla="*/ 434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06" h="564">
                  <a:moveTo>
                    <a:pt x="503" y="38"/>
                  </a:moveTo>
                  <a:cubicBezTo>
                    <a:pt x="503" y="59"/>
                    <a:pt x="486" y="76"/>
                    <a:pt x="465" y="76"/>
                  </a:cubicBezTo>
                  <a:cubicBezTo>
                    <a:pt x="444" y="76"/>
                    <a:pt x="427" y="59"/>
                    <a:pt x="427" y="38"/>
                  </a:cubicBezTo>
                  <a:cubicBezTo>
                    <a:pt x="427" y="17"/>
                    <a:pt x="444" y="0"/>
                    <a:pt x="465" y="0"/>
                  </a:cubicBezTo>
                  <a:cubicBezTo>
                    <a:pt x="486" y="0"/>
                    <a:pt x="503" y="17"/>
                    <a:pt x="503" y="38"/>
                  </a:cubicBezTo>
                  <a:close/>
                  <a:moveTo>
                    <a:pt x="668" y="138"/>
                  </a:moveTo>
                  <a:cubicBezTo>
                    <a:pt x="647" y="138"/>
                    <a:pt x="630" y="155"/>
                    <a:pt x="630" y="176"/>
                  </a:cubicBezTo>
                  <a:cubicBezTo>
                    <a:pt x="630" y="197"/>
                    <a:pt x="647" y="214"/>
                    <a:pt x="668" y="214"/>
                  </a:cubicBezTo>
                  <a:cubicBezTo>
                    <a:pt x="689" y="214"/>
                    <a:pt x="706" y="197"/>
                    <a:pt x="706" y="176"/>
                  </a:cubicBezTo>
                  <a:cubicBezTo>
                    <a:pt x="706" y="155"/>
                    <a:pt x="689" y="138"/>
                    <a:pt x="668" y="138"/>
                  </a:cubicBezTo>
                  <a:close/>
                  <a:moveTo>
                    <a:pt x="492" y="276"/>
                  </a:moveTo>
                  <a:cubicBezTo>
                    <a:pt x="471" y="276"/>
                    <a:pt x="454" y="293"/>
                    <a:pt x="454" y="314"/>
                  </a:cubicBezTo>
                  <a:cubicBezTo>
                    <a:pt x="454" y="335"/>
                    <a:pt x="471" y="352"/>
                    <a:pt x="492" y="352"/>
                  </a:cubicBezTo>
                  <a:cubicBezTo>
                    <a:pt x="513" y="352"/>
                    <a:pt x="530" y="335"/>
                    <a:pt x="530" y="314"/>
                  </a:cubicBezTo>
                  <a:cubicBezTo>
                    <a:pt x="530" y="293"/>
                    <a:pt x="513" y="276"/>
                    <a:pt x="492" y="276"/>
                  </a:cubicBezTo>
                  <a:close/>
                  <a:moveTo>
                    <a:pt x="637" y="422"/>
                  </a:moveTo>
                  <a:cubicBezTo>
                    <a:pt x="616" y="422"/>
                    <a:pt x="599" y="440"/>
                    <a:pt x="599" y="461"/>
                  </a:cubicBezTo>
                  <a:cubicBezTo>
                    <a:pt x="599" y="482"/>
                    <a:pt x="616" y="499"/>
                    <a:pt x="637" y="499"/>
                  </a:cubicBezTo>
                  <a:cubicBezTo>
                    <a:pt x="658" y="499"/>
                    <a:pt x="675" y="482"/>
                    <a:pt x="675" y="461"/>
                  </a:cubicBezTo>
                  <a:cubicBezTo>
                    <a:pt x="675" y="440"/>
                    <a:pt x="658" y="422"/>
                    <a:pt x="637" y="422"/>
                  </a:cubicBezTo>
                  <a:close/>
                  <a:moveTo>
                    <a:pt x="320" y="488"/>
                  </a:moveTo>
                  <a:cubicBezTo>
                    <a:pt x="299" y="488"/>
                    <a:pt x="282" y="505"/>
                    <a:pt x="282" y="526"/>
                  </a:cubicBezTo>
                  <a:cubicBezTo>
                    <a:pt x="282" y="547"/>
                    <a:pt x="299" y="564"/>
                    <a:pt x="320" y="564"/>
                  </a:cubicBezTo>
                  <a:cubicBezTo>
                    <a:pt x="341" y="564"/>
                    <a:pt x="358" y="547"/>
                    <a:pt x="358" y="526"/>
                  </a:cubicBezTo>
                  <a:cubicBezTo>
                    <a:pt x="358" y="505"/>
                    <a:pt x="341" y="488"/>
                    <a:pt x="320" y="488"/>
                  </a:cubicBezTo>
                  <a:close/>
                  <a:moveTo>
                    <a:pt x="38" y="338"/>
                  </a:moveTo>
                  <a:cubicBezTo>
                    <a:pt x="17" y="338"/>
                    <a:pt x="0" y="355"/>
                    <a:pt x="0" y="376"/>
                  </a:cubicBezTo>
                  <a:cubicBezTo>
                    <a:pt x="0" y="398"/>
                    <a:pt x="17" y="415"/>
                    <a:pt x="38" y="415"/>
                  </a:cubicBezTo>
                  <a:cubicBezTo>
                    <a:pt x="59" y="415"/>
                    <a:pt x="76" y="398"/>
                    <a:pt x="76" y="376"/>
                  </a:cubicBezTo>
                  <a:cubicBezTo>
                    <a:pt x="76" y="355"/>
                    <a:pt x="59" y="338"/>
                    <a:pt x="38" y="338"/>
                  </a:cubicBezTo>
                  <a:close/>
                  <a:moveTo>
                    <a:pt x="296" y="167"/>
                  </a:moveTo>
                  <a:cubicBezTo>
                    <a:pt x="275" y="167"/>
                    <a:pt x="258" y="184"/>
                    <a:pt x="258" y="205"/>
                  </a:cubicBezTo>
                  <a:cubicBezTo>
                    <a:pt x="258" y="226"/>
                    <a:pt x="275" y="243"/>
                    <a:pt x="296" y="243"/>
                  </a:cubicBezTo>
                  <a:cubicBezTo>
                    <a:pt x="317" y="243"/>
                    <a:pt x="334" y="226"/>
                    <a:pt x="334" y="205"/>
                  </a:cubicBezTo>
                  <a:cubicBezTo>
                    <a:pt x="334" y="184"/>
                    <a:pt x="317" y="167"/>
                    <a:pt x="296" y="167"/>
                  </a:cubicBezTo>
                  <a:close/>
                  <a:moveTo>
                    <a:pt x="120" y="75"/>
                  </a:moveTo>
                  <a:cubicBezTo>
                    <a:pt x="99" y="75"/>
                    <a:pt x="82" y="93"/>
                    <a:pt x="82" y="114"/>
                  </a:cubicBezTo>
                  <a:cubicBezTo>
                    <a:pt x="82" y="135"/>
                    <a:pt x="99" y="152"/>
                    <a:pt x="120" y="152"/>
                  </a:cubicBezTo>
                  <a:cubicBezTo>
                    <a:pt x="142" y="152"/>
                    <a:pt x="159" y="135"/>
                    <a:pt x="159" y="114"/>
                  </a:cubicBezTo>
                  <a:cubicBezTo>
                    <a:pt x="159" y="93"/>
                    <a:pt x="142" y="75"/>
                    <a:pt x="120" y="75"/>
                  </a:cubicBezTo>
                  <a:close/>
                  <a:moveTo>
                    <a:pt x="153" y="133"/>
                  </a:moveTo>
                  <a:cubicBezTo>
                    <a:pt x="258" y="188"/>
                    <a:pt x="258" y="188"/>
                    <a:pt x="258" y="188"/>
                  </a:cubicBezTo>
                  <a:moveTo>
                    <a:pt x="328" y="225"/>
                  </a:moveTo>
                  <a:cubicBezTo>
                    <a:pt x="460" y="294"/>
                    <a:pt x="460" y="294"/>
                    <a:pt x="460" y="294"/>
                  </a:cubicBezTo>
                  <a:moveTo>
                    <a:pt x="454" y="314"/>
                  </a:moveTo>
                  <a:cubicBezTo>
                    <a:pt x="76" y="376"/>
                    <a:pt x="76" y="376"/>
                    <a:pt x="76" y="376"/>
                  </a:cubicBezTo>
                  <a:moveTo>
                    <a:pt x="71" y="395"/>
                  </a:moveTo>
                  <a:cubicBezTo>
                    <a:pt x="288" y="505"/>
                    <a:pt x="288" y="505"/>
                    <a:pt x="288" y="505"/>
                  </a:cubicBezTo>
                  <a:moveTo>
                    <a:pt x="358" y="526"/>
                  </a:moveTo>
                  <a:cubicBezTo>
                    <a:pt x="603" y="479"/>
                    <a:pt x="603" y="479"/>
                    <a:pt x="603" y="479"/>
                  </a:cubicBezTo>
                  <a:moveTo>
                    <a:pt x="427" y="38"/>
                  </a:moveTo>
                  <a:cubicBezTo>
                    <a:pt x="159" y="104"/>
                    <a:pt x="159" y="104"/>
                    <a:pt x="159" y="104"/>
                  </a:cubicBezTo>
                  <a:moveTo>
                    <a:pt x="497" y="59"/>
                  </a:moveTo>
                  <a:cubicBezTo>
                    <a:pt x="637" y="151"/>
                    <a:pt x="637" y="151"/>
                    <a:pt x="637" y="151"/>
                  </a:cubicBezTo>
                  <a:moveTo>
                    <a:pt x="637" y="198"/>
                  </a:moveTo>
                  <a:cubicBezTo>
                    <a:pt x="523" y="291"/>
                    <a:pt x="523" y="291"/>
                    <a:pt x="523" y="291"/>
                  </a:cubicBezTo>
                  <a:moveTo>
                    <a:pt x="346" y="497"/>
                  </a:moveTo>
                  <a:cubicBezTo>
                    <a:pt x="465" y="347"/>
                    <a:pt x="465" y="347"/>
                    <a:pt x="465" y="347"/>
                  </a:cubicBezTo>
                  <a:moveTo>
                    <a:pt x="447" y="76"/>
                  </a:moveTo>
                  <a:cubicBezTo>
                    <a:pt x="334" y="490"/>
                    <a:pt x="334" y="490"/>
                    <a:pt x="334" y="490"/>
                  </a:cubicBezTo>
                  <a:moveTo>
                    <a:pt x="296" y="243"/>
                  </a:moveTo>
                  <a:cubicBezTo>
                    <a:pt x="320" y="488"/>
                    <a:pt x="320" y="488"/>
                    <a:pt x="320" y="488"/>
                  </a:cubicBezTo>
                  <a:moveTo>
                    <a:pt x="305" y="488"/>
                  </a:moveTo>
                  <a:cubicBezTo>
                    <a:pt x="134" y="149"/>
                    <a:pt x="134" y="149"/>
                    <a:pt x="134" y="149"/>
                  </a:cubicBezTo>
                  <a:moveTo>
                    <a:pt x="323" y="179"/>
                  </a:moveTo>
                  <a:cubicBezTo>
                    <a:pt x="438" y="65"/>
                    <a:pt x="438" y="65"/>
                    <a:pt x="438" y="65"/>
                  </a:cubicBezTo>
                  <a:moveTo>
                    <a:pt x="481" y="76"/>
                  </a:moveTo>
                  <a:cubicBezTo>
                    <a:pt x="624" y="425"/>
                    <a:pt x="624" y="425"/>
                    <a:pt x="624" y="425"/>
                  </a:cubicBezTo>
                  <a:moveTo>
                    <a:pt x="514" y="347"/>
                  </a:moveTo>
                  <a:cubicBezTo>
                    <a:pt x="603" y="434"/>
                    <a:pt x="603" y="434"/>
                    <a:pt x="603" y="434"/>
                  </a:cubicBezTo>
                </a:path>
              </a:pathLst>
            </a:custGeom>
            <a:noFill/>
            <a:ln w="95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ea typeface="+mn-ea"/>
                <a:cs typeface="+mn-cs"/>
              </a:endParaRPr>
            </a:p>
          </p:txBody>
        </p:sp>
        <p:sp>
          <p:nvSpPr>
            <p:cNvPr id="48" name="Data &amp; AI" title="Icon of several circles connected to eachother by lines">
              <a:extLst>
                <a:ext uri="{FF2B5EF4-FFF2-40B4-BE49-F238E27FC236}">
                  <a16:creationId xmlns:a16="http://schemas.microsoft.com/office/drawing/2014/main" id="{2852738F-2F9C-A1A2-3BBB-8FDD1971F675}"/>
                </a:ext>
              </a:extLst>
            </p:cNvPr>
            <p:cNvSpPr>
              <a:spLocks noChangeAspect="1" noEditPoints="1"/>
            </p:cNvSpPr>
            <p:nvPr/>
          </p:nvSpPr>
          <p:spPr bwMode="auto">
            <a:xfrm>
              <a:off x="4472715" y="3377021"/>
              <a:ext cx="194916" cy="155856"/>
            </a:xfrm>
            <a:custGeom>
              <a:avLst/>
              <a:gdLst>
                <a:gd name="T0" fmla="*/ 465 w 706"/>
                <a:gd name="T1" fmla="*/ 76 h 564"/>
                <a:gd name="T2" fmla="*/ 465 w 706"/>
                <a:gd name="T3" fmla="*/ 0 h 564"/>
                <a:gd name="T4" fmla="*/ 668 w 706"/>
                <a:gd name="T5" fmla="*/ 138 h 564"/>
                <a:gd name="T6" fmla="*/ 668 w 706"/>
                <a:gd name="T7" fmla="*/ 214 h 564"/>
                <a:gd name="T8" fmla="*/ 668 w 706"/>
                <a:gd name="T9" fmla="*/ 138 h 564"/>
                <a:gd name="T10" fmla="*/ 454 w 706"/>
                <a:gd name="T11" fmla="*/ 314 h 564"/>
                <a:gd name="T12" fmla="*/ 530 w 706"/>
                <a:gd name="T13" fmla="*/ 314 h 564"/>
                <a:gd name="T14" fmla="*/ 637 w 706"/>
                <a:gd name="T15" fmla="*/ 422 h 564"/>
                <a:gd name="T16" fmla="*/ 637 w 706"/>
                <a:gd name="T17" fmla="*/ 499 h 564"/>
                <a:gd name="T18" fmla="*/ 637 w 706"/>
                <a:gd name="T19" fmla="*/ 422 h 564"/>
                <a:gd name="T20" fmla="*/ 282 w 706"/>
                <a:gd name="T21" fmla="*/ 526 h 564"/>
                <a:gd name="T22" fmla="*/ 358 w 706"/>
                <a:gd name="T23" fmla="*/ 526 h 564"/>
                <a:gd name="T24" fmla="*/ 38 w 706"/>
                <a:gd name="T25" fmla="*/ 338 h 564"/>
                <a:gd name="T26" fmla="*/ 38 w 706"/>
                <a:gd name="T27" fmla="*/ 415 h 564"/>
                <a:gd name="T28" fmla="*/ 38 w 706"/>
                <a:gd name="T29" fmla="*/ 338 h 564"/>
                <a:gd name="T30" fmla="*/ 258 w 706"/>
                <a:gd name="T31" fmla="*/ 205 h 564"/>
                <a:gd name="T32" fmla="*/ 334 w 706"/>
                <a:gd name="T33" fmla="*/ 205 h 564"/>
                <a:gd name="T34" fmla="*/ 120 w 706"/>
                <a:gd name="T35" fmla="*/ 75 h 564"/>
                <a:gd name="T36" fmla="*/ 120 w 706"/>
                <a:gd name="T37" fmla="*/ 152 h 564"/>
                <a:gd name="T38" fmla="*/ 120 w 706"/>
                <a:gd name="T39" fmla="*/ 75 h 564"/>
                <a:gd name="T40" fmla="*/ 258 w 706"/>
                <a:gd name="T41" fmla="*/ 188 h 564"/>
                <a:gd name="T42" fmla="*/ 460 w 706"/>
                <a:gd name="T43" fmla="*/ 294 h 564"/>
                <a:gd name="T44" fmla="*/ 76 w 706"/>
                <a:gd name="T45" fmla="*/ 376 h 564"/>
                <a:gd name="T46" fmla="*/ 288 w 706"/>
                <a:gd name="T47" fmla="*/ 505 h 564"/>
                <a:gd name="T48" fmla="*/ 603 w 706"/>
                <a:gd name="T49" fmla="*/ 479 h 564"/>
                <a:gd name="T50" fmla="*/ 159 w 706"/>
                <a:gd name="T51" fmla="*/ 104 h 564"/>
                <a:gd name="T52" fmla="*/ 637 w 706"/>
                <a:gd name="T53" fmla="*/ 151 h 564"/>
                <a:gd name="T54" fmla="*/ 523 w 706"/>
                <a:gd name="T55" fmla="*/ 291 h 564"/>
                <a:gd name="T56" fmla="*/ 465 w 706"/>
                <a:gd name="T57" fmla="*/ 347 h 564"/>
                <a:gd name="T58" fmla="*/ 334 w 706"/>
                <a:gd name="T59" fmla="*/ 490 h 564"/>
                <a:gd name="T60" fmla="*/ 320 w 706"/>
                <a:gd name="T61" fmla="*/ 488 h 564"/>
                <a:gd name="T62" fmla="*/ 134 w 706"/>
                <a:gd name="T63" fmla="*/ 149 h 564"/>
                <a:gd name="T64" fmla="*/ 438 w 706"/>
                <a:gd name="T65" fmla="*/ 65 h 564"/>
                <a:gd name="T66" fmla="*/ 624 w 706"/>
                <a:gd name="T67" fmla="*/ 425 h 564"/>
                <a:gd name="T68" fmla="*/ 603 w 706"/>
                <a:gd name="T69" fmla="*/ 434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06" h="564">
                  <a:moveTo>
                    <a:pt x="503" y="38"/>
                  </a:moveTo>
                  <a:cubicBezTo>
                    <a:pt x="503" y="59"/>
                    <a:pt x="486" y="76"/>
                    <a:pt x="465" y="76"/>
                  </a:cubicBezTo>
                  <a:cubicBezTo>
                    <a:pt x="444" y="76"/>
                    <a:pt x="427" y="59"/>
                    <a:pt x="427" y="38"/>
                  </a:cubicBezTo>
                  <a:cubicBezTo>
                    <a:pt x="427" y="17"/>
                    <a:pt x="444" y="0"/>
                    <a:pt x="465" y="0"/>
                  </a:cubicBezTo>
                  <a:cubicBezTo>
                    <a:pt x="486" y="0"/>
                    <a:pt x="503" y="17"/>
                    <a:pt x="503" y="38"/>
                  </a:cubicBezTo>
                  <a:close/>
                  <a:moveTo>
                    <a:pt x="668" y="138"/>
                  </a:moveTo>
                  <a:cubicBezTo>
                    <a:pt x="647" y="138"/>
                    <a:pt x="630" y="155"/>
                    <a:pt x="630" y="176"/>
                  </a:cubicBezTo>
                  <a:cubicBezTo>
                    <a:pt x="630" y="197"/>
                    <a:pt x="647" y="214"/>
                    <a:pt x="668" y="214"/>
                  </a:cubicBezTo>
                  <a:cubicBezTo>
                    <a:pt x="689" y="214"/>
                    <a:pt x="706" y="197"/>
                    <a:pt x="706" y="176"/>
                  </a:cubicBezTo>
                  <a:cubicBezTo>
                    <a:pt x="706" y="155"/>
                    <a:pt x="689" y="138"/>
                    <a:pt x="668" y="138"/>
                  </a:cubicBezTo>
                  <a:close/>
                  <a:moveTo>
                    <a:pt x="492" y="276"/>
                  </a:moveTo>
                  <a:cubicBezTo>
                    <a:pt x="471" y="276"/>
                    <a:pt x="454" y="293"/>
                    <a:pt x="454" y="314"/>
                  </a:cubicBezTo>
                  <a:cubicBezTo>
                    <a:pt x="454" y="335"/>
                    <a:pt x="471" y="352"/>
                    <a:pt x="492" y="352"/>
                  </a:cubicBezTo>
                  <a:cubicBezTo>
                    <a:pt x="513" y="352"/>
                    <a:pt x="530" y="335"/>
                    <a:pt x="530" y="314"/>
                  </a:cubicBezTo>
                  <a:cubicBezTo>
                    <a:pt x="530" y="293"/>
                    <a:pt x="513" y="276"/>
                    <a:pt x="492" y="276"/>
                  </a:cubicBezTo>
                  <a:close/>
                  <a:moveTo>
                    <a:pt x="637" y="422"/>
                  </a:moveTo>
                  <a:cubicBezTo>
                    <a:pt x="616" y="422"/>
                    <a:pt x="599" y="440"/>
                    <a:pt x="599" y="461"/>
                  </a:cubicBezTo>
                  <a:cubicBezTo>
                    <a:pt x="599" y="482"/>
                    <a:pt x="616" y="499"/>
                    <a:pt x="637" y="499"/>
                  </a:cubicBezTo>
                  <a:cubicBezTo>
                    <a:pt x="658" y="499"/>
                    <a:pt x="675" y="482"/>
                    <a:pt x="675" y="461"/>
                  </a:cubicBezTo>
                  <a:cubicBezTo>
                    <a:pt x="675" y="440"/>
                    <a:pt x="658" y="422"/>
                    <a:pt x="637" y="422"/>
                  </a:cubicBezTo>
                  <a:close/>
                  <a:moveTo>
                    <a:pt x="320" y="488"/>
                  </a:moveTo>
                  <a:cubicBezTo>
                    <a:pt x="299" y="488"/>
                    <a:pt x="282" y="505"/>
                    <a:pt x="282" y="526"/>
                  </a:cubicBezTo>
                  <a:cubicBezTo>
                    <a:pt x="282" y="547"/>
                    <a:pt x="299" y="564"/>
                    <a:pt x="320" y="564"/>
                  </a:cubicBezTo>
                  <a:cubicBezTo>
                    <a:pt x="341" y="564"/>
                    <a:pt x="358" y="547"/>
                    <a:pt x="358" y="526"/>
                  </a:cubicBezTo>
                  <a:cubicBezTo>
                    <a:pt x="358" y="505"/>
                    <a:pt x="341" y="488"/>
                    <a:pt x="320" y="488"/>
                  </a:cubicBezTo>
                  <a:close/>
                  <a:moveTo>
                    <a:pt x="38" y="338"/>
                  </a:moveTo>
                  <a:cubicBezTo>
                    <a:pt x="17" y="338"/>
                    <a:pt x="0" y="355"/>
                    <a:pt x="0" y="376"/>
                  </a:cubicBezTo>
                  <a:cubicBezTo>
                    <a:pt x="0" y="398"/>
                    <a:pt x="17" y="415"/>
                    <a:pt x="38" y="415"/>
                  </a:cubicBezTo>
                  <a:cubicBezTo>
                    <a:pt x="59" y="415"/>
                    <a:pt x="76" y="398"/>
                    <a:pt x="76" y="376"/>
                  </a:cubicBezTo>
                  <a:cubicBezTo>
                    <a:pt x="76" y="355"/>
                    <a:pt x="59" y="338"/>
                    <a:pt x="38" y="338"/>
                  </a:cubicBezTo>
                  <a:close/>
                  <a:moveTo>
                    <a:pt x="296" y="167"/>
                  </a:moveTo>
                  <a:cubicBezTo>
                    <a:pt x="275" y="167"/>
                    <a:pt x="258" y="184"/>
                    <a:pt x="258" y="205"/>
                  </a:cubicBezTo>
                  <a:cubicBezTo>
                    <a:pt x="258" y="226"/>
                    <a:pt x="275" y="243"/>
                    <a:pt x="296" y="243"/>
                  </a:cubicBezTo>
                  <a:cubicBezTo>
                    <a:pt x="317" y="243"/>
                    <a:pt x="334" y="226"/>
                    <a:pt x="334" y="205"/>
                  </a:cubicBezTo>
                  <a:cubicBezTo>
                    <a:pt x="334" y="184"/>
                    <a:pt x="317" y="167"/>
                    <a:pt x="296" y="167"/>
                  </a:cubicBezTo>
                  <a:close/>
                  <a:moveTo>
                    <a:pt x="120" y="75"/>
                  </a:moveTo>
                  <a:cubicBezTo>
                    <a:pt x="99" y="75"/>
                    <a:pt x="82" y="93"/>
                    <a:pt x="82" y="114"/>
                  </a:cubicBezTo>
                  <a:cubicBezTo>
                    <a:pt x="82" y="135"/>
                    <a:pt x="99" y="152"/>
                    <a:pt x="120" y="152"/>
                  </a:cubicBezTo>
                  <a:cubicBezTo>
                    <a:pt x="142" y="152"/>
                    <a:pt x="159" y="135"/>
                    <a:pt x="159" y="114"/>
                  </a:cubicBezTo>
                  <a:cubicBezTo>
                    <a:pt x="159" y="93"/>
                    <a:pt x="142" y="75"/>
                    <a:pt x="120" y="75"/>
                  </a:cubicBezTo>
                  <a:close/>
                  <a:moveTo>
                    <a:pt x="153" y="133"/>
                  </a:moveTo>
                  <a:cubicBezTo>
                    <a:pt x="258" y="188"/>
                    <a:pt x="258" y="188"/>
                    <a:pt x="258" y="188"/>
                  </a:cubicBezTo>
                  <a:moveTo>
                    <a:pt x="328" y="225"/>
                  </a:moveTo>
                  <a:cubicBezTo>
                    <a:pt x="460" y="294"/>
                    <a:pt x="460" y="294"/>
                    <a:pt x="460" y="294"/>
                  </a:cubicBezTo>
                  <a:moveTo>
                    <a:pt x="454" y="314"/>
                  </a:moveTo>
                  <a:cubicBezTo>
                    <a:pt x="76" y="376"/>
                    <a:pt x="76" y="376"/>
                    <a:pt x="76" y="376"/>
                  </a:cubicBezTo>
                  <a:moveTo>
                    <a:pt x="71" y="395"/>
                  </a:moveTo>
                  <a:cubicBezTo>
                    <a:pt x="288" y="505"/>
                    <a:pt x="288" y="505"/>
                    <a:pt x="288" y="505"/>
                  </a:cubicBezTo>
                  <a:moveTo>
                    <a:pt x="358" y="526"/>
                  </a:moveTo>
                  <a:cubicBezTo>
                    <a:pt x="603" y="479"/>
                    <a:pt x="603" y="479"/>
                    <a:pt x="603" y="479"/>
                  </a:cubicBezTo>
                  <a:moveTo>
                    <a:pt x="427" y="38"/>
                  </a:moveTo>
                  <a:cubicBezTo>
                    <a:pt x="159" y="104"/>
                    <a:pt x="159" y="104"/>
                    <a:pt x="159" y="104"/>
                  </a:cubicBezTo>
                  <a:moveTo>
                    <a:pt x="497" y="59"/>
                  </a:moveTo>
                  <a:cubicBezTo>
                    <a:pt x="637" y="151"/>
                    <a:pt x="637" y="151"/>
                    <a:pt x="637" y="151"/>
                  </a:cubicBezTo>
                  <a:moveTo>
                    <a:pt x="637" y="198"/>
                  </a:moveTo>
                  <a:cubicBezTo>
                    <a:pt x="523" y="291"/>
                    <a:pt x="523" y="291"/>
                    <a:pt x="523" y="291"/>
                  </a:cubicBezTo>
                  <a:moveTo>
                    <a:pt x="346" y="497"/>
                  </a:moveTo>
                  <a:cubicBezTo>
                    <a:pt x="465" y="347"/>
                    <a:pt x="465" y="347"/>
                    <a:pt x="465" y="347"/>
                  </a:cubicBezTo>
                  <a:moveTo>
                    <a:pt x="447" y="76"/>
                  </a:moveTo>
                  <a:cubicBezTo>
                    <a:pt x="334" y="490"/>
                    <a:pt x="334" y="490"/>
                    <a:pt x="334" y="490"/>
                  </a:cubicBezTo>
                  <a:moveTo>
                    <a:pt x="296" y="243"/>
                  </a:moveTo>
                  <a:cubicBezTo>
                    <a:pt x="320" y="488"/>
                    <a:pt x="320" y="488"/>
                    <a:pt x="320" y="488"/>
                  </a:cubicBezTo>
                  <a:moveTo>
                    <a:pt x="305" y="488"/>
                  </a:moveTo>
                  <a:cubicBezTo>
                    <a:pt x="134" y="149"/>
                    <a:pt x="134" y="149"/>
                    <a:pt x="134" y="149"/>
                  </a:cubicBezTo>
                  <a:moveTo>
                    <a:pt x="323" y="179"/>
                  </a:moveTo>
                  <a:cubicBezTo>
                    <a:pt x="438" y="65"/>
                    <a:pt x="438" y="65"/>
                    <a:pt x="438" y="65"/>
                  </a:cubicBezTo>
                  <a:moveTo>
                    <a:pt x="481" y="76"/>
                  </a:moveTo>
                  <a:cubicBezTo>
                    <a:pt x="624" y="425"/>
                    <a:pt x="624" y="425"/>
                    <a:pt x="624" y="425"/>
                  </a:cubicBezTo>
                  <a:moveTo>
                    <a:pt x="514" y="347"/>
                  </a:moveTo>
                  <a:cubicBezTo>
                    <a:pt x="603" y="434"/>
                    <a:pt x="603" y="434"/>
                    <a:pt x="603" y="434"/>
                  </a:cubicBezTo>
                </a:path>
              </a:pathLst>
            </a:custGeom>
            <a:noFill/>
            <a:ln w="95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ea typeface="+mn-ea"/>
                <a:cs typeface="+mn-cs"/>
              </a:endParaRPr>
            </a:p>
          </p:txBody>
        </p:sp>
      </p:grpSp>
      <p:sp>
        <p:nvSpPr>
          <p:cNvPr id="75" name="Rectangle: Rounded Corners 74">
            <a:extLst>
              <a:ext uri="{FF2B5EF4-FFF2-40B4-BE49-F238E27FC236}">
                <a16:creationId xmlns:a16="http://schemas.microsoft.com/office/drawing/2014/main" id="{1207B424-8640-0B0C-1EB1-E2B237646328}"/>
              </a:ext>
              <a:ext uri="{C183D7F6-B498-43B3-948B-1728B52AA6E4}">
                <adec:decorative xmlns:adec="http://schemas.microsoft.com/office/drawing/2017/decorative" val="1"/>
              </a:ext>
            </a:extLst>
          </p:cNvPr>
          <p:cNvSpPr/>
          <p:nvPr/>
        </p:nvSpPr>
        <p:spPr bwMode="auto">
          <a:xfrm>
            <a:off x="7502703" y="1204120"/>
            <a:ext cx="3700738" cy="4932248"/>
          </a:xfrm>
          <a:prstGeom prst="roundRect">
            <a:avLst>
              <a:gd name="adj" fmla="val 2611"/>
            </a:avLst>
          </a:prstGeom>
          <a:solidFill>
            <a:schemeClr val="accent3">
              <a:lumMod val="20000"/>
              <a:lumOff val="80000"/>
              <a:alpha val="85000"/>
            </a:schemeClr>
          </a:solidFill>
          <a:ln w="19050">
            <a:noFill/>
            <a:headEnd type="none" w="med" len="med"/>
            <a:tailEnd type="none" w="med" len="med"/>
          </a:ln>
          <a:effectLst>
            <a:outerShdw blurRad="508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indent="0" algn="ctr" defTabSz="914367" rtl="0" eaLnBrk="1" fontAlgn="auto" latinLnBrk="0" hangingPunct="1">
              <a:lnSpc>
                <a:spcPct val="100000"/>
              </a:lnSpc>
              <a:spcBef>
                <a:spcPct val="20000"/>
              </a:spcBef>
              <a:spcAft>
                <a:spcPts val="0"/>
              </a:spcAft>
              <a:buClrTx/>
              <a:buSzPct val="90000"/>
              <a:buFontTx/>
              <a:buNone/>
              <a:tabLst/>
            </a:pPr>
            <a:endParaRPr kumimoji="0" lang="es-MX" sz="1200" b="0" i="0" u="none" strike="noStrike" kern="1200" cap="none" spc="0" normalizeH="0" baseline="0" noProof="0">
              <a:ln>
                <a:noFill/>
              </a:ln>
              <a:gradFill>
                <a:gsLst>
                  <a:gs pos="2874">
                    <a:srgbClr val="FFFFFF"/>
                  </a:gs>
                  <a:gs pos="17978">
                    <a:srgbClr val="FFFFFF"/>
                  </a:gs>
                </a:gsLst>
                <a:lin ang="2700000" scaled="0"/>
              </a:gradFill>
              <a:effectLst/>
              <a:uLnTx/>
              <a:uFillTx/>
              <a:ea typeface="+mn-ea"/>
              <a:cs typeface="+mn-cs"/>
            </a:endParaRPr>
          </a:p>
        </p:txBody>
      </p:sp>
      <p:grpSp>
        <p:nvGrpSpPr>
          <p:cNvPr id="76" name="Group 75">
            <a:extLst>
              <a:ext uri="{FF2B5EF4-FFF2-40B4-BE49-F238E27FC236}">
                <a16:creationId xmlns:a16="http://schemas.microsoft.com/office/drawing/2014/main" id="{A93B7685-23B2-4DA1-F3BF-05061D102489}"/>
              </a:ext>
              <a:ext uri="{C183D7F6-B498-43B3-948B-1728B52AA6E4}">
                <adec:decorative xmlns:adec="http://schemas.microsoft.com/office/drawing/2017/decorative" val="1"/>
              </a:ext>
            </a:extLst>
          </p:cNvPr>
          <p:cNvGrpSpPr/>
          <p:nvPr/>
        </p:nvGrpSpPr>
        <p:grpSpPr>
          <a:xfrm>
            <a:off x="9062063" y="1635751"/>
            <a:ext cx="574860" cy="574860"/>
            <a:chOff x="7480115" y="2072241"/>
            <a:chExt cx="574860" cy="574860"/>
          </a:xfrm>
        </p:grpSpPr>
        <p:sp>
          <p:nvSpPr>
            <p:cNvPr id="77" name="Oval 76">
              <a:extLst>
                <a:ext uri="{FF2B5EF4-FFF2-40B4-BE49-F238E27FC236}">
                  <a16:creationId xmlns:a16="http://schemas.microsoft.com/office/drawing/2014/main" id="{C1BF0496-0057-8C0F-057E-20521A9D8B22}"/>
                </a:ext>
              </a:extLst>
            </p:cNvPr>
            <p:cNvSpPr/>
            <p:nvPr/>
          </p:nvSpPr>
          <p:spPr>
            <a:xfrm>
              <a:off x="7480115" y="2072241"/>
              <a:ext cx="574860" cy="574860"/>
            </a:xfrm>
            <a:prstGeom prst="ellipse">
              <a:avLst/>
            </a:prstGeom>
            <a:gradFill>
              <a:gsLst>
                <a:gs pos="80712">
                  <a:srgbClr val="7A75C1"/>
                </a:gs>
                <a:gs pos="18000">
                  <a:schemeClr val="bg2"/>
                </a:gs>
                <a:gs pos="96000">
                  <a:schemeClr val="accent3"/>
                </a:gs>
              </a:gsLst>
              <a:lin ang="2700000" scaled="1"/>
            </a:gradFill>
            <a:ln>
              <a:noFill/>
            </a:ln>
            <a:effectLst>
              <a:outerShdw blurRad="101600" dist="50800" dir="2700000" algn="tl" rotWithShape="0">
                <a:schemeClr val="bg1">
                  <a:lumMod val="50000"/>
                  <a:lumOff val="50000"/>
                  <a:alpha val="2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32472" rtl="0" eaLnBrk="1" fontAlgn="base"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225B61"/>
                </a:solidFill>
                <a:effectLst/>
                <a:uLnTx/>
                <a:uFillTx/>
                <a:ea typeface="+mn-ea"/>
                <a:cs typeface="Segoe Sans Display Semibold" pitchFamily="2" charset="0"/>
              </a:endParaRPr>
            </a:p>
          </p:txBody>
        </p:sp>
        <p:sp>
          <p:nvSpPr>
            <p:cNvPr id="78" name="Oval 77">
              <a:extLst>
                <a:ext uri="{FF2B5EF4-FFF2-40B4-BE49-F238E27FC236}">
                  <a16:creationId xmlns:a16="http://schemas.microsoft.com/office/drawing/2014/main" id="{BE325855-7802-4B6F-A0D3-257E1383554B}"/>
                </a:ext>
              </a:extLst>
            </p:cNvPr>
            <p:cNvSpPr/>
            <p:nvPr/>
          </p:nvSpPr>
          <p:spPr>
            <a:xfrm>
              <a:off x="7514460" y="2106587"/>
              <a:ext cx="506171" cy="506171"/>
            </a:xfrm>
            <a:prstGeom prst="ellipse">
              <a:avLst/>
            </a:prstGeom>
            <a:solidFill>
              <a:srgbClr val="FFFFFF"/>
            </a:solidFill>
            <a:ln>
              <a:noFill/>
            </a:ln>
            <a:effectLst>
              <a:outerShdw blurRad="101600" dist="50800" dir="2700000" algn="tl" rotWithShape="0">
                <a:schemeClr val="bg1">
                  <a:lumMod val="50000"/>
                  <a:lumOff val="50000"/>
                  <a:alpha val="2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32472" rtl="0" eaLnBrk="1" fontAlgn="base"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225B61"/>
                  </a:solidFill>
                  <a:effectLst/>
                  <a:uLnTx/>
                  <a:uFillTx/>
                  <a:ea typeface="+mn-ea"/>
                  <a:cs typeface="Segoe Sans Display Semibold" pitchFamily="2" charset="0"/>
                </a:rPr>
                <a:t>1</a:t>
              </a:r>
            </a:p>
          </p:txBody>
        </p:sp>
      </p:grpSp>
      <p:sp>
        <p:nvSpPr>
          <p:cNvPr id="79" name="Subtitle 4">
            <a:extLst>
              <a:ext uri="{FF2B5EF4-FFF2-40B4-BE49-F238E27FC236}">
                <a16:creationId xmlns:a16="http://schemas.microsoft.com/office/drawing/2014/main" id="{FB278A3D-2921-09ED-29AA-59D1E89243CA}"/>
              </a:ext>
              <a:ext uri="{C183D7F6-B498-43B3-948B-1728B52AA6E4}">
                <adec:decorative xmlns:adec="http://schemas.microsoft.com/office/drawing/2017/decorative" val="1"/>
              </a:ext>
            </a:extLst>
          </p:cNvPr>
          <p:cNvSpPr txBox="1">
            <a:spLocks/>
          </p:cNvSpPr>
          <p:nvPr/>
        </p:nvSpPr>
        <p:spPr>
          <a:xfrm>
            <a:off x="7779206" y="2278329"/>
            <a:ext cx="3140574" cy="553998"/>
          </a:xfrm>
          <a:prstGeom prst="rect">
            <a:avLst/>
          </a:prstGeom>
        </p:spPr>
        <p:txBody>
          <a:bodyPr wrap="square" lIns="0" tIns="0" rIns="0" bIns="0" anchor="ctr">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600" b="0" i="0" kern="1200">
                <a:solidFill>
                  <a:schemeClr val="accent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800" b="0" i="0" u="none" strike="noStrike" kern="1200" cap="none" spc="0" normalizeH="0" baseline="0" noProof="0">
                <a:ln>
                  <a:noFill/>
                </a:ln>
                <a:solidFill>
                  <a:srgbClr val="000000"/>
                </a:solidFill>
                <a:effectLst/>
                <a:uLnTx/>
                <a:uFillTx/>
                <a:latin typeface="+mn-lt"/>
                <a:ea typeface="+mn-ea"/>
                <a:cs typeface="Segoe UI" panose="020B0502040204020203" pitchFamily="34" charset="0"/>
              </a:rPr>
              <a:t>Data copies and infrastructure inefficiencies</a:t>
            </a:r>
          </a:p>
        </p:txBody>
      </p:sp>
      <p:grpSp>
        <p:nvGrpSpPr>
          <p:cNvPr id="80" name="Group 79">
            <a:extLst>
              <a:ext uri="{FF2B5EF4-FFF2-40B4-BE49-F238E27FC236}">
                <a16:creationId xmlns:a16="http://schemas.microsoft.com/office/drawing/2014/main" id="{BCDDD893-AEEF-FEC0-4614-03244BED983E}"/>
              </a:ext>
              <a:ext uri="{C183D7F6-B498-43B3-948B-1728B52AA6E4}">
                <adec:decorative xmlns:adec="http://schemas.microsoft.com/office/drawing/2017/decorative" val="1"/>
              </a:ext>
            </a:extLst>
          </p:cNvPr>
          <p:cNvGrpSpPr>
            <a:grpSpLocks/>
          </p:cNvGrpSpPr>
          <p:nvPr/>
        </p:nvGrpSpPr>
        <p:grpSpPr>
          <a:xfrm>
            <a:off x="9062063" y="3374267"/>
            <a:ext cx="574860" cy="574860"/>
            <a:chOff x="8563973" y="2266950"/>
            <a:chExt cx="947420" cy="947420"/>
          </a:xfrm>
        </p:grpSpPr>
        <p:sp>
          <p:nvSpPr>
            <p:cNvPr id="81" name="Oval 80">
              <a:extLst>
                <a:ext uri="{FF2B5EF4-FFF2-40B4-BE49-F238E27FC236}">
                  <a16:creationId xmlns:a16="http://schemas.microsoft.com/office/drawing/2014/main" id="{0C8E8445-91E3-EF0B-EABC-3A00F10A2576}"/>
                </a:ext>
              </a:extLst>
            </p:cNvPr>
            <p:cNvSpPr/>
            <p:nvPr/>
          </p:nvSpPr>
          <p:spPr>
            <a:xfrm>
              <a:off x="8563973" y="2266950"/>
              <a:ext cx="947420" cy="947420"/>
            </a:xfrm>
            <a:prstGeom prst="ellipse">
              <a:avLst/>
            </a:prstGeom>
            <a:gradFill>
              <a:gsLst>
                <a:gs pos="80712">
                  <a:srgbClr val="7A75C1"/>
                </a:gs>
                <a:gs pos="18000">
                  <a:schemeClr val="bg2"/>
                </a:gs>
                <a:gs pos="96000">
                  <a:schemeClr val="accent3"/>
                </a:gs>
              </a:gsLst>
              <a:lin ang="2700000" scaled="1"/>
            </a:gradFill>
            <a:ln>
              <a:noFill/>
            </a:ln>
            <a:effectLst>
              <a:outerShdw blurRad="101600" dist="50800" dir="2700000" algn="tl" rotWithShape="0">
                <a:schemeClr val="bg1">
                  <a:lumMod val="50000"/>
                  <a:lumOff val="50000"/>
                  <a:alpha val="2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32472" rtl="0" eaLnBrk="1" fontAlgn="base"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225B61"/>
                </a:solidFill>
                <a:effectLst/>
                <a:uLnTx/>
                <a:uFillTx/>
                <a:ea typeface="+mn-ea"/>
                <a:cs typeface="Segoe Sans Display Semibold" pitchFamily="2" charset="0"/>
              </a:endParaRPr>
            </a:p>
          </p:txBody>
        </p:sp>
        <p:sp>
          <p:nvSpPr>
            <p:cNvPr id="82" name="Oval 81">
              <a:extLst>
                <a:ext uri="{FF2B5EF4-FFF2-40B4-BE49-F238E27FC236}">
                  <a16:creationId xmlns:a16="http://schemas.microsoft.com/office/drawing/2014/main" id="{5C8976B5-5309-AF3D-D0DA-E96AA7DB0BC5}"/>
                </a:ext>
              </a:extLst>
            </p:cNvPr>
            <p:cNvSpPr/>
            <p:nvPr/>
          </p:nvSpPr>
          <p:spPr>
            <a:xfrm>
              <a:off x="8620576" y="2323553"/>
              <a:ext cx="834214" cy="834214"/>
            </a:xfrm>
            <a:prstGeom prst="ellipse">
              <a:avLst/>
            </a:prstGeom>
            <a:solidFill>
              <a:srgbClr val="FFFFFF"/>
            </a:solidFill>
            <a:ln>
              <a:noFill/>
            </a:ln>
            <a:effectLst>
              <a:outerShdw blurRad="101600" dist="50800" dir="2700000" algn="tl" rotWithShape="0">
                <a:schemeClr val="bg1">
                  <a:lumMod val="50000"/>
                  <a:lumOff val="50000"/>
                  <a:alpha val="2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32472" rtl="0" eaLnBrk="1" fontAlgn="base"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225B61"/>
                  </a:solidFill>
                  <a:effectLst/>
                  <a:uLnTx/>
                  <a:uFillTx/>
                  <a:ea typeface="+mn-ea"/>
                  <a:cs typeface="Segoe Sans Display Semibold" pitchFamily="2" charset="0"/>
                </a:rPr>
                <a:t>2</a:t>
              </a:r>
            </a:p>
          </p:txBody>
        </p:sp>
      </p:grpSp>
      <p:sp>
        <p:nvSpPr>
          <p:cNvPr id="83" name="Subtitle 4">
            <a:extLst>
              <a:ext uri="{FF2B5EF4-FFF2-40B4-BE49-F238E27FC236}">
                <a16:creationId xmlns:a16="http://schemas.microsoft.com/office/drawing/2014/main" id="{87FB84A5-0494-2AB8-E0D2-C791684BF11C}"/>
              </a:ext>
              <a:ext uri="{C183D7F6-B498-43B3-948B-1728B52AA6E4}">
                <adec:decorative xmlns:adec="http://schemas.microsoft.com/office/drawing/2017/decorative" val="1"/>
              </a:ext>
            </a:extLst>
          </p:cNvPr>
          <p:cNvSpPr txBox="1">
            <a:spLocks/>
          </p:cNvSpPr>
          <p:nvPr/>
        </p:nvSpPr>
        <p:spPr>
          <a:xfrm>
            <a:off x="7779206" y="4032986"/>
            <a:ext cx="3140574" cy="276999"/>
          </a:xfrm>
          <a:prstGeom prst="rect">
            <a:avLst/>
          </a:prstGeom>
        </p:spPr>
        <p:txBody>
          <a:bodyPr wrap="square" lIns="0" tIns="0" rIns="0" bIns="0" anchor="ctr">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600" b="0" i="0" kern="1200">
                <a:solidFill>
                  <a:schemeClr val="accent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800" b="0" i="0" u="none" strike="noStrike" kern="1200" cap="none" spc="0" normalizeH="0" baseline="0" noProof="0">
                <a:ln>
                  <a:noFill/>
                </a:ln>
                <a:solidFill>
                  <a:srgbClr val="000000"/>
                </a:solidFill>
                <a:effectLst/>
                <a:uLnTx/>
                <a:uFillTx/>
                <a:latin typeface="+mn-lt"/>
                <a:ea typeface="+mn-ea"/>
                <a:cs typeface="Segoe UI" panose="020B0502040204020203" pitchFamily="34" charset="0"/>
              </a:rPr>
              <a:t>Limited interoperability</a:t>
            </a:r>
          </a:p>
        </p:txBody>
      </p:sp>
      <p:grpSp>
        <p:nvGrpSpPr>
          <p:cNvPr id="84" name="Group 83">
            <a:extLst>
              <a:ext uri="{FF2B5EF4-FFF2-40B4-BE49-F238E27FC236}">
                <a16:creationId xmlns:a16="http://schemas.microsoft.com/office/drawing/2014/main" id="{84D9ECC4-2D11-9E74-E8E2-C46483E15B90}"/>
              </a:ext>
              <a:ext uri="{C183D7F6-B498-43B3-948B-1728B52AA6E4}">
                <adec:decorative xmlns:adec="http://schemas.microsoft.com/office/drawing/2017/decorative" val="1"/>
              </a:ext>
            </a:extLst>
          </p:cNvPr>
          <p:cNvGrpSpPr>
            <a:grpSpLocks/>
          </p:cNvGrpSpPr>
          <p:nvPr/>
        </p:nvGrpSpPr>
        <p:grpSpPr>
          <a:xfrm>
            <a:off x="9062063" y="4851925"/>
            <a:ext cx="574860" cy="574860"/>
            <a:chOff x="8563973" y="2266950"/>
            <a:chExt cx="947420" cy="947420"/>
          </a:xfrm>
        </p:grpSpPr>
        <p:sp>
          <p:nvSpPr>
            <p:cNvPr id="85" name="Oval 84">
              <a:extLst>
                <a:ext uri="{FF2B5EF4-FFF2-40B4-BE49-F238E27FC236}">
                  <a16:creationId xmlns:a16="http://schemas.microsoft.com/office/drawing/2014/main" id="{6D454F2C-FD1B-F57E-F373-07B8AF557103}"/>
                </a:ext>
              </a:extLst>
            </p:cNvPr>
            <p:cNvSpPr/>
            <p:nvPr/>
          </p:nvSpPr>
          <p:spPr>
            <a:xfrm>
              <a:off x="8563973" y="2266950"/>
              <a:ext cx="947420" cy="947420"/>
            </a:xfrm>
            <a:prstGeom prst="ellipse">
              <a:avLst/>
            </a:prstGeom>
            <a:gradFill>
              <a:gsLst>
                <a:gs pos="80712">
                  <a:srgbClr val="7A75C1"/>
                </a:gs>
                <a:gs pos="18000">
                  <a:schemeClr val="bg2"/>
                </a:gs>
                <a:gs pos="96000">
                  <a:schemeClr val="accent3"/>
                </a:gs>
              </a:gsLst>
              <a:lin ang="2700000" scaled="1"/>
            </a:gradFill>
            <a:ln>
              <a:noFill/>
            </a:ln>
            <a:effectLst>
              <a:outerShdw blurRad="101600" dist="50800" dir="2700000" algn="tl" rotWithShape="0">
                <a:schemeClr val="bg1">
                  <a:lumMod val="50000"/>
                  <a:lumOff val="50000"/>
                  <a:alpha val="2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32472" rtl="0" eaLnBrk="1" fontAlgn="base"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225B61"/>
                </a:solidFill>
                <a:effectLst/>
                <a:uLnTx/>
                <a:uFillTx/>
                <a:ea typeface="+mn-ea"/>
                <a:cs typeface="Segoe Sans Display Semibold" pitchFamily="2" charset="0"/>
              </a:endParaRPr>
            </a:p>
          </p:txBody>
        </p:sp>
        <p:sp>
          <p:nvSpPr>
            <p:cNvPr id="86" name="Oval 85">
              <a:extLst>
                <a:ext uri="{FF2B5EF4-FFF2-40B4-BE49-F238E27FC236}">
                  <a16:creationId xmlns:a16="http://schemas.microsoft.com/office/drawing/2014/main" id="{E9A1C360-8582-2952-2BC5-13ADE55DAA91}"/>
                </a:ext>
              </a:extLst>
            </p:cNvPr>
            <p:cNvSpPr/>
            <p:nvPr/>
          </p:nvSpPr>
          <p:spPr>
            <a:xfrm>
              <a:off x="8620576" y="2323553"/>
              <a:ext cx="834214" cy="834214"/>
            </a:xfrm>
            <a:prstGeom prst="ellipse">
              <a:avLst/>
            </a:prstGeom>
            <a:solidFill>
              <a:srgbClr val="FFFFFF"/>
            </a:solidFill>
            <a:ln>
              <a:noFill/>
            </a:ln>
            <a:effectLst>
              <a:outerShdw blurRad="101600" dist="50800" dir="2700000" algn="tl" rotWithShape="0">
                <a:schemeClr val="bg1">
                  <a:lumMod val="50000"/>
                  <a:lumOff val="50000"/>
                  <a:alpha val="2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32472" rtl="0" eaLnBrk="1" fontAlgn="base"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225B61"/>
                  </a:solidFill>
                  <a:effectLst/>
                  <a:uLnTx/>
                  <a:uFillTx/>
                  <a:ea typeface="+mn-ea"/>
                  <a:cs typeface="Segoe Sans Display Semibold" pitchFamily="2" charset="0"/>
                </a:rPr>
                <a:t>3</a:t>
              </a:r>
            </a:p>
          </p:txBody>
        </p:sp>
      </p:grpSp>
      <p:sp>
        <p:nvSpPr>
          <p:cNvPr id="87" name="Subtitle 4">
            <a:extLst>
              <a:ext uri="{FF2B5EF4-FFF2-40B4-BE49-F238E27FC236}">
                <a16:creationId xmlns:a16="http://schemas.microsoft.com/office/drawing/2014/main" id="{CB1AABDC-7B0B-CB4E-AC80-BDF4BF5DA8F5}"/>
              </a:ext>
              <a:ext uri="{C183D7F6-B498-43B3-948B-1728B52AA6E4}">
                <adec:decorative xmlns:adec="http://schemas.microsoft.com/office/drawing/2017/decorative" val="1"/>
              </a:ext>
            </a:extLst>
          </p:cNvPr>
          <p:cNvSpPr txBox="1">
            <a:spLocks/>
          </p:cNvSpPr>
          <p:nvPr/>
        </p:nvSpPr>
        <p:spPr>
          <a:xfrm>
            <a:off x="7779206" y="5499571"/>
            <a:ext cx="3140574" cy="276999"/>
          </a:xfrm>
          <a:prstGeom prst="rect">
            <a:avLst/>
          </a:prstGeom>
        </p:spPr>
        <p:txBody>
          <a:bodyPr wrap="square" lIns="0" tIns="0" rIns="0" bIns="0" anchor="ctr">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600" b="0" i="0" kern="1200">
                <a:solidFill>
                  <a:schemeClr val="accent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800" b="0" i="0" u="none" strike="noStrike" kern="1200" cap="none" spc="0" normalizeH="0" baseline="0" noProof="0">
                <a:ln>
                  <a:noFill/>
                </a:ln>
                <a:solidFill>
                  <a:srgbClr val="000000"/>
                </a:solidFill>
                <a:effectLst/>
                <a:uLnTx/>
                <a:uFillTx/>
                <a:latin typeface="+mn-lt"/>
                <a:ea typeface="+mn-ea"/>
                <a:cs typeface="Segoe UI" panose="020B0502040204020203" pitchFamily="34" charset="0"/>
              </a:rPr>
              <a:t>Data exposure risks</a:t>
            </a:r>
          </a:p>
        </p:txBody>
      </p:sp>
    </p:spTree>
    <p:extLst>
      <p:ext uri="{BB962C8B-B14F-4D97-AF65-F5344CB8AC3E}">
        <p14:creationId xmlns:p14="http://schemas.microsoft.com/office/powerpoint/2010/main" val="24063297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2868D3-46CD-6F03-DFD0-381C21C9DF8D}"/>
            </a:ext>
          </a:extLst>
        </p:cNvPr>
        <p:cNvGrpSpPr/>
        <p:nvPr/>
      </p:nvGrpSpPr>
      <p:grpSpPr>
        <a:xfrm>
          <a:off x="0" y="0"/>
          <a:ext cx="0" cy="0"/>
          <a:chOff x="0" y="0"/>
          <a:chExt cx="0" cy="0"/>
        </a:xfrm>
      </p:grpSpPr>
      <p:sp>
        <p:nvSpPr>
          <p:cNvPr id="5" name="Rounded Rectangle 8">
            <a:extLst>
              <a:ext uri="{FF2B5EF4-FFF2-40B4-BE49-F238E27FC236}">
                <a16:creationId xmlns:a16="http://schemas.microsoft.com/office/drawing/2014/main" id="{7CD1537F-9ADB-36D4-749A-0366025F2222}"/>
              </a:ext>
              <a:ext uri="{C183D7F6-B498-43B3-948B-1728B52AA6E4}">
                <adec:decorative xmlns:adec="http://schemas.microsoft.com/office/drawing/2017/decorative" val="1"/>
              </a:ext>
            </a:extLst>
          </p:cNvPr>
          <p:cNvSpPr/>
          <p:nvPr/>
        </p:nvSpPr>
        <p:spPr bwMode="auto">
          <a:xfrm>
            <a:off x="707146" y="962876"/>
            <a:ext cx="10897250" cy="5419070"/>
          </a:xfrm>
          <a:prstGeom prst="roundRect">
            <a:avLst>
              <a:gd name="adj" fmla="val 3302"/>
            </a:avLst>
          </a:prstGeom>
          <a:solidFill>
            <a:schemeClr val="bg1"/>
          </a:solidFill>
          <a:ln>
            <a:noFill/>
            <a:headEnd type="none" w="med" len="med"/>
            <a:tailEnd type="none" w="med" len="med"/>
          </a:ln>
          <a:effectLst>
            <a:outerShdw blurRad="508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srgbClr val="49C5B1"/>
              </a:solidFill>
              <a:effectLst/>
              <a:uLnTx/>
              <a:uFillTx/>
              <a:ea typeface="Segoe UI" pitchFamily="34" charset="0"/>
              <a:cs typeface="Segoe UI" pitchFamily="34" charset="0"/>
            </a:endParaRPr>
          </a:p>
        </p:txBody>
      </p:sp>
      <p:sp>
        <p:nvSpPr>
          <p:cNvPr id="3" name="Title 1">
            <a:extLst>
              <a:ext uri="{FF2B5EF4-FFF2-40B4-BE49-F238E27FC236}">
                <a16:creationId xmlns:a16="http://schemas.microsoft.com/office/drawing/2014/main" id="{81941362-871D-7726-96A5-30D1770790B0}"/>
              </a:ext>
            </a:extLst>
          </p:cNvPr>
          <p:cNvSpPr>
            <a:spLocks noGrp="1"/>
          </p:cNvSpPr>
          <p:nvPr>
            <p:ph type="title"/>
          </p:nvPr>
        </p:nvSpPr>
        <p:spPr>
          <a:xfrm>
            <a:off x="600258" y="284424"/>
            <a:ext cx="10271539" cy="369332"/>
          </a:xfrm>
        </p:spPr>
        <p:txBody>
          <a:bodyPr/>
          <a:lstStyle/>
          <a:p>
            <a:r>
              <a:rPr lang="en-IN">
                <a:latin typeface="+mn-lt"/>
              </a:rPr>
              <a:t>Customers enhancing their data estate face immense complexity</a:t>
            </a:r>
            <a:endParaRPr lang="en-IN">
              <a:solidFill>
                <a:schemeClr val="tx2"/>
              </a:solidFill>
              <a:latin typeface="+mn-lt"/>
            </a:endParaRPr>
          </a:p>
        </p:txBody>
      </p:sp>
      <p:pic>
        <p:nvPicPr>
          <p:cNvPr id="2" name="Picture 214">
            <a:extLst>
              <a:ext uri="{FF2B5EF4-FFF2-40B4-BE49-F238E27FC236}">
                <a16:creationId xmlns:a16="http://schemas.microsoft.com/office/drawing/2014/main" id="{828EF2D7-84CE-061C-A677-A19733F20A61}"/>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a:xfrm>
            <a:off x="1031201" y="1121079"/>
            <a:ext cx="10309244" cy="5147745"/>
          </a:xfrm>
          <a:prstGeom prst="rect">
            <a:avLst/>
          </a:prstGeom>
          <a:noFill/>
        </p:spPr>
      </p:pic>
    </p:spTree>
    <p:extLst>
      <p:ext uri="{BB962C8B-B14F-4D97-AF65-F5344CB8AC3E}">
        <p14:creationId xmlns:p14="http://schemas.microsoft.com/office/powerpoint/2010/main" val="308812519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EY light background">
  <a:themeElements>
    <a:clrScheme name="Custom 9">
      <a:dk1>
        <a:srgbClr val="FFFFFF"/>
      </a:dk1>
      <a:lt1>
        <a:srgbClr val="2E2E38"/>
      </a:lt1>
      <a:dk2>
        <a:srgbClr val="FFE600"/>
      </a:dk2>
      <a:lt2>
        <a:srgbClr val="000000"/>
      </a:lt2>
      <a:accent1>
        <a:srgbClr val="2DB757"/>
      </a:accent1>
      <a:accent2>
        <a:srgbClr val="27ACAA"/>
      </a:accent2>
      <a:accent3>
        <a:srgbClr val="188CE5"/>
      </a:accent3>
      <a:accent4>
        <a:srgbClr val="3D108A"/>
      </a:accent4>
      <a:accent5>
        <a:srgbClr val="FF4136"/>
      </a:accent5>
      <a:accent6>
        <a:srgbClr val="FF6D00"/>
      </a:accent6>
      <a:hlink>
        <a:srgbClr val="2E2E38"/>
      </a:hlink>
      <a:folHlink>
        <a:srgbClr val="800080"/>
      </a:folHlink>
    </a:clrScheme>
    <a:fontScheme name="Custom 1">
      <a:majorFont>
        <a:latin typeface="EYInterstate Light"/>
        <a:ea typeface=""/>
        <a:cs typeface=""/>
      </a:majorFont>
      <a:minorFont>
        <a:latin typeface="EYInterstate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9525">
          <a:solidFill>
            <a:schemeClr val="accent1"/>
          </a:solidFill>
        </a:ln>
      </a:spPr>
      <a:bodyPr rtlCol="0" anchor="t" anchorCtr="0"/>
      <a:lstStyle>
        <a:defPPr algn="ctr">
          <a:defRPr sz="1200"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accent1"/>
          </a:solidFill>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36576" rIns="0" bIns="0" rtlCol="0">
        <a:spAutoFit/>
      </a:bodyPr>
      <a:lstStyle>
        <a:defPPr marL="356616" indent="-356616">
          <a:lnSpc>
            <a:spcPct val="85000"/>
          </a:lnSpc>
          <a:spcAft>
            <a:spcPts val="600"/>
          </a:spcAft>
          <a:buClr>
            <a:schemeClr val="accent2"/>
          </a:buClr>
          <a:buSzPct val="70000"/>
          <a:buFont typeface="Arial" pitchFamily="34" charset="0"/>
          <a:buChar char="►"/>
          <a:defRPr sz="1200" dirty="0" err="1" smtClean="0">
            <a:solidFill>
              <a:schemeClr val="bg1"/>
            </a:solidFill>
          </a:defRPr>
        </a:defPPr>
      </a:lstStyle>
    </a:txDef>
  </a:objectDefaults>
  <a:extraClrSchemeLst/>
  <a:extLst>
    <a:ext uri="{05A4C25C-085E-4340-85A3-A5531E510DB2}">
      <thm15:themeFamily xmlns:thm15="http://schemas.microsoft.com/office/thememl/2012/main" name="Global_EY_widescreen_presentation_2019_v1.4.pptx" id="{669A4694-7F8C-40EA-92E1-8E6D75010CAB}" vid="{C1504121-3530-4207-81A7-E4CD6CD6B810}"/>
    </a:ext>
  </a:extLst>
</a:theme>
</file>

<file path=ppt/theme/theme2.xml><?xml version="1.0" encoding="utf-8"?>
<a:theme xmlns:a="http://schemas.openxmlformats.org/drawingml/2006/main" name="EY dark background">
  <a:themeElements>
    <a:clrScheme name="EY Color">
      <a:dk1>
        <a:srgbClr val="2E2E38"/>
      </a:dk1>
      <a:lt1>
        <a:sysClr val="window" lastClr="FFFFFF"/>
      </a:lt1>
      <a:dk2>
        <a:srgbClr val="FFE600"/>
      </a:dk2>
      <a:lt2>
        <a:srgbClr val="000000"/>
      </a:lt2>
      <a:accent1>
        <a:srgbClr val="2DB757"/>
      </a:accent1>
      <a:accent2>
        <a:srgbClr val="27ACAA"/>
      </a:accent2>
      <a:accent3>
        <a:srgbClr val="188CE5"/>
      </a:accent3>
      <a:accent4>
        <a:srgbClr val="3D108A"/>
      </a:accent4>
      <a:accent5>
        <a:srgbClr val="FF4136"/>
      </a:accent5>
      <a:accent6>
        <a:srgbClr val="FF6D00"/>
      </a:accent6>
      <a:hlink>
        <a:srgbClr val="0000FF"/>
      </a:hlink>
      <a:folHlink>
        <a:srgbClr val="800080"/>
      </a:folHlink>
    </a:clrScheme>
    <a:fontScheme name="Custom 1">
      <a:majorFont>
        <a:latin typeface="EYInterstate Light"/>
        <a:ea typeface=""/>
        <a:cs typeface=""/>
      </a:majorFont>
      <a:minorFont>
        <a:latin typeface="EYInterstate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9525">
          <a:solidFill>
            <a:schemeClr val="accent1"/>
          </a:solidFill>
        </a:ln>
      </a:spPr>
      <a:bodyPr rtlCol="0" anchor="t" anchorCtr="0"/>
      <a:lstStyle>
        <a:defPPr algn="ctr">
          <a:defRPr sz="1200"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accent1"/>
          </a:solidFill>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36576" rIns="0" bIns="0" rtlCol="0">
        <a:spAutoFit/>
      </a:bodyPr>
      <a:lstStyle>
        <a:defPPr marL="356616" indent="-356616">
          <a:lnSpc>
            <a:spcPct val="85000"/>
          </a:lnSpc>
          <a:spcAft>
            <a:spcPts val="600"/>
          </a:spcAft>
          <a:buClr>
            <a:schemeClr val="accent2"/>
          </a:buClr>
          <a:buSzPct val="70000"/>
          <a:buFont typeface="Arial" pitchFamily="34" charset="0"/>
          <a:buChar char="►"/>
          <a:defRPr sz="1200" dirty="0" err="1" smtClean="0">
            <a:solidFill>
              <a:schemeClr val="bg1"/>
            </a:solidFill>
          </a:defRPr>
        </a:defPPr>
      </a:lstStyle>
    </a:txDef>
  </a:objectDefaults>
  <a:extraClrSchemeLst/>
</a:theme>
</file>

<file path=ppt/theme/theme3.xml><?xml version="1.0" encoding="utf-8"?>
<a:theme xmlns:a="http://schemas.openxmlformats.org/drawingml/2006/main" name="Custom Design">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1_Streamline">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E5690D7F9016E4384D20E82942A67EF" ma:contentTypeVersion="4" ma:contentTypeDescription="Create a new document." ma:contentTypeScope="" ma:versionID="3203395882ac49265888b30c6294845c">
  <xsd:schema xmlns:xsd="http://www.w3.org/2001/XMLSchema" xmlns:xs="http://www.w3.org/2001/XMLSchema" xmlns:p="http://schemas.microsoft.com/office/2006/metadata/properties" xmlns:ns2="6fa34e85-95f1-4b1a-9eca-a92e5a0878bd" targetNamespace="http://schemas.microsoft.com/office/2006/metadata/properties" ma:root="true" ma:fieldsID="600057fc89e09f21d5781b7d7d52504b" ns2:_="">
    <xsd:import namespace="6fa34e85-95f1-4b1a-9eca-a92e5a0878bd"/>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fa34e85-95f1-4b1a-9eca-a92e5a0878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357E24F8-C9B0-42B8-9A80-3B76EF7D4FFB}">
  <ds:schemaRefs>
    <ds:schemaRef ds:uri="http://schemas.microsoft.com/sharepoint/v3/contenttype/forms"/>
  </ds:schemaRefs>
</ds:datastoreItem>
</file>

<file path=customXml/itemProps2.xml><?xml version="1.0" encoding="utf-8"?>
<ds:datastoreItem xmlns:ds="http://schemas.openxmlformats.org/officeDocument/2006/customXml" ds:itemID="{BD1E3D64-C611-4E0C-A116-C2BA8995D323}">
  <ds:schemaRefs>
    <ds:schemaRef ds:uri="6fa34e85-95f1-4b1a-9eca-a92e5a0878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2257C045-CA0B-488A-8DAD-CEFD3F5418A5}">
  <ds:schemaRefs>
    <ds:schemaRef ds:uri="http://schemas.microsoft.com/office/2006/documentManagement/types"/>
    <ds:schemaRef ds:uri="http://schemas.openxmlformats.org/package/2006/metadata/core-properties"/>
    <ds:schemaRef ds:uri="http://www.w3.org/XML/1998/namespace"/>
    <ds:schemaRef ds:uri="http://schemas.microsoft.com/office/2006/metadata/properties"/>
    <ds:schemaRef ds:uri="http://purl.org/dc/dcmitype/"/>
    <ds:schemaRef ds:uri="6fa34e85-95f1-4b1a-9eca-a92e5a0878bd"/>
    <ds:schemaRef ds:uri="http://schemas.microsoft.com/office/infopath/2007/PartnerControls"/>
    <ds:schemaRef ds:uri="http://purl.org/dc/terms/"/>
    <ds:schemaRef ds:uri="http://purl.org/dc/elements/1.1/"/>
  </ds:schemaRefs>
</ds:datastoreItem>
</file>

<file path=docProps/app.xml><?xml version="1.0" encoding="utf-8"?>
<Properties xmlns="http://schemas.openxmlformats.org/officeDocument/2006/extended-properties" xmlns:vt="http://schemas.openxmlformats.org/officeDocument/2006/docPropsVTypes">
  <TotalTime>1463</TotalTime>
  <Words>7406</Words>
  <Application>Microsoft Office PowerPoint</Application>
  <PresentationFormat>Widescreen</PresentationFormat>
  <Paragraphs>1149</Paragraphs>
  <Slides>58</Slides>
  <Notes>32</Notes>
  <HiddenSlides>0</HiddenSlides>
  <MMClips>0</MMClips>
  <ScaleCrop>false</ScaleCrop>
  <HeadingPairs>
    <vt:vector size="8" baseType="variant">
      <vt:variant>
        <vt:lpstr>Fonts Used</vt:lpstr>
      </vt:variant>
      <vt:variant>
        <vt:i4>22</vt:i4>
      </vt:variant>
      <vt:variant>
        <vt:lpstr>Theme</vt:lpstr>
      </vt:variant>
      <vt:variant>
        <vt:i4>4</vt:i4>
      </vt:variant>
      <vt:variant>
        <vt:lpstr>Embedded OLE Servers</vt:lpstr>
      </vt:variant>
      <vt:variant>
        <vt:i4>1</vt:i4>
      </vt:variant>
      <vt:variant>
        <vt:lpstr>Slide Titles</vt:lpstr>
      </vt:variant>
      <vt:variant>
        <vt:i4>58</vt:i4>
      </vt:variant>
    </vt:vector>
  </HeadingPairs>
  <TitlesOfParts>
    <vt:vector size="85" baseType="lpstr">
      <vt:lpstr>Aptos</vt:lpstr>
      <vt:lpstr>Aptos Display</vt:lpstr>
      <vt:lpstr>Arial</vt:lpstr>
      <vt:lpstr>Calibri</vt:lpstr>
      <vt:lpstr>Calibri Light</vt:lpstr>
      <vt:lpstr>Consolas</vt:lpstr>
      <vt:lpstr>EYInterstate</vt:lpstr>
      <vt:lpstr>EYInterstate Light</vt:lpstr>
      <vt:lpstr>Google Sans</vt:lpstr>
      <vt:lpstr>Lato</vt:lpstr>
      <vt:lpstr>Raleway</vt:lpstr>
      <vt:lpstr>Segoe Sans</vt:lpstr>
      <vt:lpstr>Segoe Sans Display</vt:lpstr>
      <vt:lpstr>Segoe Sans Display Semibold</vt:lpstr>
      <vt:lpstr>Segoe Sans Display,Bold</vt:lpstr>
      <vt:lpstr>Segoe Sans Text</vt:lpstr>
      <vt:lpstr>Segoe Sans Text Semilight</vt:lpstr>
      <vt:lpstr>Segoe UI</vt:lpstr>
      <vt:lpstr>Segoe UI Semibold</vt:lpstr>
      <vt:lpstr>Symbol</vt:lpstr>
      <vt:lpstr>Times New Roman</vt:lpstr>
      <vt:lpstr>Wingdings</vt:lpstr>
      <vt:lpstr>EY light background</vt:lpstr>
      <vt:lpstr>EY dark background</vt:lpstr>
      <vt:lpstr>Custom Design</vt:lpstr>
      <vt:lpstr>1_Streamline</vt:lpstr>
      <vt:lpstr>think-cell Slide</vt:lpstr>
      <vt:lpstr>PowerPoint Presentation</vt:lpstr>
      <vt:lpstr>What we will cover</vt:lpstr>
      <vt:lpstr>Introduction to Microsoft Fabric</vt:lpstr>
      <vt:lpstr>PowerPoint Presentation</vt:lpstr>
      <vt:lpstr>But AI is only as good as the data it’s trained on</vt:lpstr>
      <vt:lpstr>Different Data Professionals</vt:lpstr>
      <vt:lpstr>Today’s data value creation challenges</vt:lpstr>
      <vt:lpstr>The starting line: A complex, organically evolved data estate</vt:lpstr>
      <vt:lpstr>Customers enhancing their data estate face immense complexity</vt:lpstr>
      <vt:lpstr>PowerPoint Presentation</vt:lpstr>
      <vt:lpstr>PowerPoint Presentation</vt:lpstr>
      <vt:lpstr>PowerPoint Presentation</vt:lpstr>
      <vt:lpstr>What Microsoft Fabric Solves</vt:lpstr>
      <vt:lpstr>PowerPoint Presentation</vt:lpstr>
      <vt:lpstr>Activate your data for AI innovation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Build with the TM: Creating a Power BI report from Fabric data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Your Take Home Assignment</vt:lpstr>
      <vt:lpstr>Bonus : Data Governance with MS Fabric</vt:lpstr>
      <vt:lpstr>Microsoft Purview: Bringing data security, governance, and compliance together</vt:lpstr>
      <vt:lpstr>Unify analytics and governance with Fabric and Purview</vt:lpstr>
      <vt:lpstr>Gain full visibility and control with Microsoft Purview</vt:lpstr>
      <vt:lpstr>Appendix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MSF Fabric</dc:title>
  <dc:creator>C.A</dc:creator>
  <cp:lastModifiedBy>Victor Maina</cp:lastModifiedBy>
  <cp:revision>4</cp:revision>
  <dcterms:created xsi:type="dcterms:W3CDTF">2025-01-31T05:53:15Z</dcterms:created>
  <dcterms:modified xsi:type="dcterms:W3CDTF">2025-05-23T20:36:32Z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echnology/Competency">
    <vt:lpwstr>1150;#Microsoft Fabric|51a20943-7da6-41b9-a095-891c2df472bb</vt:lpwstr>
  </property>
  <property fmtid="{D5CDD505-2E9C-101B-9397-08002B2CF9AE}" pid="3" name="Region">
    <vt:lpwstr/>
  </property>
  <property fmtid="{D5CDD505-2E9C-101B-9397-08002B2CF9AE}" pid="4" name="b4187e12891e46deb4d240a4b28bdb90">
    <vt:lpwstr/>
  </property>
  <property fmtid="{D5CDD505-2E9C-101B-9397-08002B2CF9AE}" pid="5" name="ContentLanguage">
    <vt:lpwstr/>
  </property>
  <property fmtid="{D5CDD505-2E9C-101B-9397-08002B2CF9AE}" pid="6" name="Sector0">
    <vt:lpwstr/>
  </property>
  <property fmtid="{D5CDD505-2E9C-101B-9397-08002B2CF9AE}" pid="7" name="Technology_x002f_Competency">
    <vt:lpwstr>1150;#Microsoft Fabric|51a20943-7da6-41b9-a095-891c2df472bb</vt:lpwstr>
  </property>
  <property fmtid="{D5CDD505-2E9C-101B-9397-08002B2CF9AE}" pid="8" name="xd_ProgID">
    <vt:lpwstr/>
  </property>
  <property fmtid="{D5CDD505-2E9C-101B-9397-08002B2CF9AE}" pid="9" name="Order">
    <vt:r8>265100</vt:r8>
  </property>
  <property fmtid="{D5CDD505-2E9C-101B-9397-08002B2CF9AE}" pid="10" name="Contact">
    <vt:lpwstr>29762;#i:0#.f|membership|koteswara.rao.pulukuri@gds.ey.com;#28;#i:0#.f|membership|srinivasagopalan.venkataraman@gds.ey.com;#7835;#i:0#.f|membership|ajey.jayant.sudame@gds.ey.com</vt:lpwstr>
  </property>
  <property fmtid="{D5CDD505-2E9C-101B-9397-08002B2CF9AE}" pid="11" name="Content type">
    <vt:lpwstr>Capability Pack</vt:lpwstr>
  </property>
  <property fmtid="{D5CDD505-2E9C-101B-9397-08002B2CF9AE}" pid="12" name="Submitter">
    <vt:lpwstr>29762;#Koteswara Rao Pulukuri</vt:lpwstr>
  </property>
  <property fmtid="{D5CDD505-2E9C-101B-9397-08002B2CF9AE}" pid="13" name="hd89b9e2b4a44dcbb959eb602893aa62">
    <vt:lpwstr>Microsoft Fabric|51a20943-7da6-41b9-a095-891c2df472bb</vt:lpwstr>
  </property>
  <property fmtid="{D5CDD505-2E9C-101B-9397-08002B2CF9AE}" pid="14" name="ComplianceAssetId">
    <vt:lpwstr/>
  </property>
  <property fmtid="{D5CDD505-2E9C-101B-9397-08002B2CF9AE}" pid="15" name="xd_Signature">
    <vt:bool>false</vt:bool>
  </property>
  <property fmtid="{D5CDD505-2E9C-101B-9397-08002B2CF9AE}" pid="16" name="ContentTypeId">
    <vt:lpwstr>0x0101007E5690D7F9016E4384D20E82942A67EF</vt:lpwstr>
  </property>
  <property fmtid="{D5CDD505-2E9C-101B-9397-08002B2CF9AE}" pid="17" name="TemplateUrl">
    <vt:lpwstr/>
  </property>
  <property fmtid="{D5CDD505-2E9C-101B-9397-08002B2CF9AE}" pid="18" name="TriggerFlowInfo">
    <vt:lpwstr/>
  </property>
</Properties>
</file>